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notesSlides/notesSlide130.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Default Extension="xlsx" ContentType="application/vnd.openxmlformats-officedocument.spreadsheetml.sheet"/>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diagrams/quickStyle3.xml" ContentType="application/vnd.openxmlformats-officedocument.drawingml.diagramStyl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129.xml" ContentType="application/vnd.openxmlformats-officedocument.presentationml.notesSlide+xml"/>
  <Override PartName="/ppt/slides/slide108.xml" ContentType="application/vnd.openxmlformats-officedocument.presentationml.slide+xml"/>
  <Override PartName="/ppt/slides/slide155.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diagrams/colors1.xml" ContentType="application/vnd.openxmlformats-officedocument.drawingml.diagramColors+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notesSlides/notesSlide132.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slides/slide149.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126.xml" ContentType="application/vnd.openxmlformats-officedocument.presentationml.notesSlide+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diagrams/layout4.xml" ContentType="application/vnd.openxmlformats-officedocument.drawingml.diagramLayout+xml"/>
  <Override PartName="/ppt/notesSlides/notesSlide80.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charts/chart6.xml" ContentType="application/vnd.openxmlformats-officedocument.drawingml.chart+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charts/chart7.xml" ContentType="application/vnd.openxmlformats-officedocument.drawingml.chart+xml"/>
  <Override PartName="/ppt/slides/slide118.xml" ContentType="application/vnd.openxmlformats-officedocument.presentationml.slide+xml"/>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notesSlides/notesSlide131.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notesSlides/notesSlide8.xml" ContentType="application/vnd.openxmlformats-officedocument.presentationml.notesSlide+xml"/>
  <Default Extension="vml" ContentType="application/vnd.openxmlformats-officedocument.vmlDrawing"/>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charts/chart4.xml" ContentType="application/vnd.openxmlformats-officedocument.drawingml.chart+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diagrams/drawing4.xml" ContentType="application/vnd.ms-office.drawingml.diagramDrawing+xml"/>
  <Override PartName="/ppt/notesSlides/notesSlide125.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Default Extension="xls" ContentType="application/vnd.ms-exce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notesSlides/notesSlide50.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diagrams/colors2.xml" ContentType="application/vnd.openxmlformats-officedocument.drawingml.diagramColors+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122.xml" ContentType="application/vnd.openxmlformats-officedocument.presentationml.notes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55.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notesSlides/notesSlide44.xml" ContentType="application/vnd.openxmlformats-officedocument.presentationml.notesSlide+xml"/>
  <Override PartName="/ppt/notesSlides/notesSlide9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164"/>
  </p:notesMasterIdLst>
  <p:handoutMasterIdLst>
    <p:handoutMasterId r:id="rId165"/>
  </p:handoutMasterIdLst>
  <p:sldIdLst>
    <p:sldId id="913" r:id="rId2"/>
    <p:sldId id="914" r:id="rId3"/>
    <p:sldId id="915" r:id="rId4"/>
    <p:sldId id="916" r:id="rId5"/>
    <p:sldId id="917" r:id="rId6"/>
    <p:sldId id="1255" r:id="rId7"/>
    <p:sldId id="1256" r:id="rId8"/>
    <p:sldId id="1257" r:id="rId9"/>
    <p:sldId id="1258" r:id="rId10"/>
    <p:sldId id="1259" r:id="rId11"/>
    <p:sldId id="1260" r:id="rId12"/>
    <p:sldId id="1261" r:id="rId13"/>
    <p:sldId id="1397" r:id="rId14"/>
    <p:sldId id="1398" r:id="rId15"/>
    <p:sldId id="1399" r:id="rId16"/>
    <p:sldId id="1400" r:id="rId17"/>
    <p:sldId id="1143" r:id="rId18"/>
    <p:sldId id="644" r:id="rId19"/>
    <p:sldId id="1409" r:id="rId20"/>
    <p:sldId id="1410" r:id="rId21"/>
    <p:sldId id="1411" r:id="rId22"/>
    <p:sldId id="1412" r:id="rId23"/>
    <p:sldId id="1413" r:id="rId24"/>
    <p:sldId id="1414" r:id="rId25"/>
    <p:sldId id="1415" r:id="rId26"/>
    <p:sldId id="1416" r:id="rId27"/>
    <p:sldId id="1417" r:id="rId28"/>
    <p:sldId id="1418" r:id="rId29"/>
    <p:sldId id="1419" r:id="rId30"/>
    <p:sldId id="1420" r:id="rId31"/>
    <p:sldId id="1421" r:id="rId32"/>
    <p:sldId id="1422" r:id="rId33"/>
    <p:sldId id="1423" r:id="rId34"/>
    <p:sldId id="1424" r:id="rId35"/>
    <p:sldId id="1425" r:id="rId36"/>
    <p:sldId id="1426" r:id="rId37"/>
    <p:sldId id="1427" r:id="rId38"/>
    <p:sldId id="1428" r:id="rId39"/>
    <p:sldId id="1429" r:id="rId40"/>
    <p:sldId id="1430" r:id="rId41"/>
    <p:sldId id="1262" r:id="rId42"/>
    <p:sldId id="952" r:id="rId43"/>
    <p:sldId id="1138" r:id="rId44"/>
    <p:sldId id="1263" r:id="rId45"/>
    <p:sldId id="1264" r:id="rId46"/>
    <p:sldId id="1265" r:id="rId47"/>
    <p:sldId id="1266" r:id="rId48"/>
    <p:sldId id="1267" r:id="rId49"/>
    <p:sldId id="1268" r:id="rId50"/>
    <p:sldId id="1269" r:id="rId51"/>
    <p:sldId id="1270" r:id="rId52"/>
    <p:sldId id="1271" r:id="rId53"/>
    <p:sldId id="1272" r:id="rId54"/>
    <p:sldId id="1273" r:id="rId55"/>
    <p:sldId id="1274" r:id="rId56"/>
    <p:sldId id="1275" r:id="rId57"/>
    <p:sldId id="1276" r:id="rId58"/>
    <p:sldId id="1277" r:id="rId59"/>
    <p:sldId id="1278" r:id="rId60"/>
    <p:sldId id="1279" r:id="rId61"/>
    <p:sldId id="1280" r:id="rId62"/>
    <p:sldId id="1281" r:id="rId63"/>
    <p:sldId id="1282" r:id="rId64"/>
    <p:sldId id="1283" r:id="rId65"/>
    <p:sldId id="1284" r:id="rId66"/>
    <p:sldId id="1285" r:id="rId67"/>
    <p:sldId id="1308" r:id="rId68"/>
    <p:sldId id="1309" r:id="rId69"/>
    <p:sldId id="1310" r:id="rId70"/>
    <p:sldId id="1311" r:id="rId71"/>
    <p:sldId id="1312" r:id="rId72"/>
    <p:sldId id="1313" r:id="rId73"/>
    <p:sldId id="1314" r:id="rId74"/>
    <p:sldId id="1315" r:id="rId75"/>
    <p:sldId id="1316" r:id="rId76"/>
    <p:sldId id="1317" r:id="rId77"/>
    <p:sldId id="1318" r:id="rId78"/>
    <p:sldId id="1319" r:id="rId79"/>
    <p:sldId id="1320" r:id="rId80"/>
    <p:sldId id="1321" r:id="rId81"/>
    <p:sldId id="1322" r:id="rId82"/>
    <p:sldId id="1323" r:id="rId83"/>
    <p:sldId id="1324" r:id="rId84"/>
    <p:sldId id="1325" r:id="rId85"/>
    <p:sldId id="1326" r:id="rId86"/>
    <p:sldId id="1327" r:id="rId87"/>
    <p:sldId id="1328" r:id="rId88"/>
    <p:sldId id="1329" r:id="rId89"/>
    <p:sldId id="1330" r:id="rId90"/>
    <p:sldId id="1401" r:id="rId91"/>
    <p:sldId id="1402" r:id="rId92"/>
    <p:sldId id="1406" r:id="rId93"/>
    <p:sldId id="1403" r:id="rId94"/>
    <p:sldId id="1408" r:id="rId95"/>
    <p:sldId id="1407" r:id="rId96"/>
    <p:sldId id="1332" r:id="rId97"/>
    <p:sldId id="1333" r:id="rId98"/>
    <p:sldId id="1334" r:id="rId99"/>
    <p:sldId id="1335" r:id="rId100"/>
    <p:sldId id="1336" r:id="rId101"/>
    <p:sldId id="1337" r:id="rId102"/>
    <p:sldId id="1338" r:id="rId103"/>
    <p:sldId id="1339" r:id="rId104"/>
    <p:sldId id="1340" r:id="rId105"/>
    <p:sldId id="1341" r:id="rId106"/>
    <p:sldId id="1342" r:id="rId107"/>
    <p:sldId id="1343" r:id="rId108"/>
    <p:sldId id="1344" r:id="rId109"/>
    <p:sldId id="1345" r:id="rId110"/>
    <p:sldId id="1346" r:id="rId111"/>
    <p:sldId id="1347" r:id="rId112"/>
    <p:sldId id="1348" r:id="rId113"/>
    <p:sldId id="1349" r:id="rId114"/>
    <p:sldId id="1350" r:id="rId115"/>
    <p:sldId id="1351" r:id="rId116"/>
    <p:sldId id="1352" r:id="rId117"/>
    <p:sldId id="1353" r:id="rId118"/>
    <p:sldId id="1354" r:id="rId119"/>
    <p:sldId id="1355" r:id="rId120"/>
    <p:sldId id="1356" r:id="rId121"/>
    <p:sldId id="1357" r:id="rId122"/>
    <p:sldId id="1358" r:id="rId123"/>
    <p:sldId id="1359" r:id="rId124"/>
    <p:sldId id="1360" r:id="rId125"/>
    <p:sldId id="1361" r:id="rId126"/>
    <p:sldId id="1362" r:id="rId127"/>
    <p:sldId id="1363" r:id="rId128"/>
    <p:sldId id="1364" r:id="rId129"/>
    <p:sldId id="1365" r:id="rId130"/>
    <p:sldId id="1366" r:id="rId131"/>
    <p:sldId id="1404" r:id="rId132"/>
    <p:sldId id="1367" r:id="rId133"/>
    <p:sldId id="1368" r:id="rId134"/>
    <p:sldId id="1369" r:id="rId135"/>
    <p:sldId id="1370" r:id="rId136"/>
    <p:sldId id="1371" r:id="rId137"/>
    <p:sldId id="1372" r:id="rId138"/>
    <p:sldId id="1373" r:id="rId139"/>
    <p:sldId id="1374" r:id="rId140"/>
    <p:sldId id="1375" r:id="rId141"/>
    <p:sldId id="1376" r:id="rId142"/>
    <p:sldId id="1377" r:id="rId143"/>
    <p:sldId id="1378" r:id="rId144"/>
    <p:sldId id="1379" r:id="rId145"/>
    <p:sldId id="1380" r:id="rId146"/>
    <p:sldId id="1381" r:id="rId147"/>
    <p:sldId id="1382" r:id="rId148"/>
    <p:sldId id="1383" r:id="rId149"/>
    <p:sldId id="1384" r:id="rId150"/>
    <p:sldId id="1385" r:id="rId151"/>
    <p:sldId id="1386" r:id="rId152"/>
    <p:sldId id="1387" r:id="rId153"/>
    <p:sldId id="1388" r:id="rId154"/>
    <p:sldId id="1389" r:id="rId155"/>
    <p:sldId id="1390" r:id="rId156"/>
    <p:sldId id="1391" r:id="rId157"/>
    <p:sldId id="1392" r:id="rId158"/>
    <p:sldId id="1393" r:id="rId159"/>
    <p:sldId id="1405" r:id="rId160"/>
    <p:sldId id="1394" r:id="rId161"/>
    <p:sldId id="1395" r:id="rId162"/>
    <p:sldId id="1396" r:id="rId163"/>
  </p:sldIdLst>
  <p:sldSz cx="9144000" cy="6858000" type="screen4x3"/>
  <p:notesSz cx="6954838" cy="92408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BC325"/>
    <a:srgbClr val="EF57B1"/>
    <a:srgbClr val="D94527"/>
    <a:srgbClr val="FD541F"/>
    <a:srgbClr val="F60A0A"/>
    <a:srgbClr val="D20808"/>
    <a:srgbClr val="E90909"/>
    <a:srgbClr val="FC2D04"/>
    <a:srgbClr val="FAB32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56" autoAdjust="0"/>
    <p:restoredTop sz="72300" autoAdjust="0"/>
  </p:normalViewPr>
  <p:slideViewPr>
    <p:cSldViewPr>
      <p:cViewPr varScale="1">
        <p:scale>
          <a:sx n="38" d="100"/>
          <a:sy n="38" d="100"/>
        </p:scale>
        <p:origin x="-102" y="-75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5106"/>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handoutMaster" Target="handoutMasters/handout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notesMaster" Target="notesMasters/notesMaster1.xml"/><Relationship Id="rId16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_rels/viewProps.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F:\module%20workday%201%20&amp;%203\LMABCdatanalysis21207.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module%20workday%201%20&amp;%203\LMABCdatanalysis21207.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cmccamish\Desktop\Intervention\New%20Folder\practiceABCdatanalysisbailey.xls"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5.xml.rels><?xml version="1.0" encoding="UTF-8" standalone="yes"?>
<Relationships xmlns="http://schemas.openxmlformats.org/package/2006/relationships"><Relationship Id="rId1" Type="http://schemas.openxmlformats.org/officeDocument/2006/relationships/oleObject" Target="file:///C:\Users\cmccamish\oldcompfiles\C\Documents%20and%20Settings\cmccamish.MGSD\My%20Documents\2006-07\behaviorplans\EmJohnABCdatanalysis22307.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cmccamish\oldcompfiles\C\Documents%20and%20Settings\cmccamish.MGSD\My%20Documents\2006-07\behaviorplans\EmJohnABCdatanalysis22307.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cmccamish\2009-10\rti\RtI%20training%20module%20PBIS\Handouts\Case%20Studies\InterventionPlanpracticeEllie.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200" b="1" i="0" u="none" strike="noStrike" baseline="0">
                <a:solidFill>
                  <a:srgbClr val="000000"/>
                </a:solidFill>
                <a:latin typeface="Arial"/>
                <a:ea typeface="Arial"/>
                <a:cs typeface="Arial"/>
              </a:defRPr>
            </a:pPr>
            <a:r>
              <a:rPr lang="en-US" sz="3200" dirty="0"/>
              <a:t>DBR Data</a:t>
            </a:r>
          </a:p>
        </c:rich>
      </c:tx>
      <c:layout>
        <c:manualLayout>
          <c:xMode val="edge"/>
          <c:yMode val="edge"/>
          <c:x val="0.41137123745819393"/>
          <c:y val="1.9639934533551555E-2"/>
        </c:manualLayout>
      </c:layout>
      <c:spPr>
        <a:noFill/>
        <a:ln w="25400">
          <a:noFill/>
        </a:ln>
      </c:spPr>
    </c:title>
    <c:plotArea>
      <c:layout>
        <c:manualLayout>
          <c:layoutTarget val="inner"/>
          <c:xMode val="edge"/>
          <c:yMode val="edge"/>
          <c:x val="0.12887613006707496"/>
          <c:y val="0.19323912857257297"/>
          <c:w val="0.84057971014492761"/>
          <c:h val="0.66042082782040978"/>
        </c:manualLayout>
      </c:layout>
      <c:barChart>
        <c:barDir val="col"/>
        <c:grouping val="clustered"/>
        <c:ser>
          <c:idx val="0"/>
          <c:order val="0"/>
          <c:tx>
            <c:strRef>
              <c:f>data!$A$3</c:f>
              <c:strCache>
                <c:ptCount val="1"/>
                <c:pt idx="0">
                  <c:v>DBR Data</c:v>
                </c:pt>
              </c:strCache>
            </c:strRef>
          </c:tx>
          <c:spPr>
            <a:solidFill>
              <a:srgbClr val="9999FF"/>
            </a:solidFill>
            <a:ln w="12700">
              <a:solidFill>
                <a:srgbClr val="000000"/>
              </a:solidFill>
              <a:prstDash val="solid"/>
            </a:ln>
          </c:spPr>
          <c:cat>
            <c:numRef>
              <c:f>data!$A$4:$A$13</c:f>
              <c:numCache>
                <c:formatCode>d\-mmm</c:formatCode>
                <c:ptCount val="10"/>
                <c:pt idx="0">
                  <c:v>40483</c:v>
                </c:pt>
                <c:pt idx="1">
                  <c:v>40484</c:v>
                </c:pt>
                <c:pt idx="2">
                  <c:v>40485</c:v>
                </c:pt>
                <c:pt idx="3">
                  <c:v>40486</c:v>
                </c:pt>
                <c:pt idx="4">
                  <c:v>40487</c:v>
                </c:pt>
                <c:pt idx="5">
                  <c:v>40490</c:v>
                </c:pt>
                <c:pt idx="6">
                  <c:v>40491</c:v>
                </c:pt>
                <c:pt idx="7">
                  <c:v>40492</c:v>
                </c:pt>
                <c:pt idx="8">
                  <c:v>40493</c:v>
                </c:pt>
                <c:pt idx="9">
                  <c:v>40494</c:v>
                </c:pt>
              </c:numCache>
            </c:numRef>
          </c:cat>
          <c:val>
            <c:numRef>
              <c:f>data!$B$4:$B$13</c:f>
              <c:numCache>
                <c:formatCode>General</c:formatCode>
                <c:ptCount val="10"/>
                <c:pt idx="0">
                  <c:v>3</c:v>
                </c:pt>
                <c:pt idx="1">
                  <c:v>14</c:v>
                </c:pt>
                <c:pt idx="2">
                  <c:v>3</c:v>
                </c:pt>
                <c:pt idx="3">
                  <c:v>6</c:v>
                </c:pt>
                <c:pt idx="4">
                  <c:v>21</c:v>
                </c:pt>
                <c:pt idx="5">
                  <c:v>7</c:v>
                </c:pt>
                <c:pt idx="6">
                  <c:v>9</c:v>
                </c:pt>
                <c:pt idx="7">
                  <c:v>2</c:v>
                </c:pt>
                <c:pt idx="8">
                  <c:v>1</c:v>
                </c:pt>
                <c:pt idx="9">
                  <c:v>1</c:v>
                </c:pt>
              </c:numCache>
            </c:numRef>
          </c:val>
        </c:ser>
        <c:axId val="46185472"/>
        <c:axId val="54896128"/>
      </c:barChart>
      <c:dateAx>
        <c:axId val="46185472"/>
        <c:scaling>
          <c:orientation val="minMax"/>
        </c:scaling>
        <c:axPos val="b"/>
        <c:numFmt formatCode="d\-mmm" sourceLinked="1"/>
        <c:tickLblPos val="nextTo"/>
        <c:spPr>
          <a:ln w="3175">
            <a:solidFill>
              <a:srgbClr val="000000"/>
            </a:solidFill>
            <a:prstDash val="solid"/>
          </a:ln>
        </c:spPr>
        <c:txPr>
          <a:bodyPr rot="-2700000" vert="horz"/>
          <a:lstStyle/>
          <a:p>
            <a:pPr>
              <a:defRPr sz="1600" b="0" i="0" u="none" strike="noStrike" baseline="0">
                <a:solidFill>
                  <a:srgbClr val="000000"/>
                </a:solidFill>
                <a:latin typeface="Arial"/>
                <a:ea typeface="Arial"/>
                <a:cs typeface="Arial"/>
              </a:defRPr>
            </a:pPr>
            <a:endParaRPr lang="en-US"/>
          </a:p>
        </c:txPr>
        <c:crossAx val="54896128"/>
        <c:crosses val="autoZero"/>
        <c:auto val="1"/>
        <c:lblOffset val="100"/>
        <c:majorUnit val="1"/>
        <c:minorUnit val="1"/>
      </c:dateAx>
      <c:valAx>
        <c:axId val="54896128"/>
        <c:scaling>
          <c:orientation val="minMax"/>
        </c:scaling>
        <c:axPos val="l"/>
        <c:majorGridlines>
          <c:spPr>
            <a:ln w="3175">
              <a:solidFill>
                <a:srgbClr val="000000"/>
              </a:solidFill>
              <a:prstDash val="solid"/>
            </a:ln>
          </c:spPr>
        </c:majorGridlines>
        <c:title>
          <c:tx>
            <c:rich>
              <a:bodyPr/>
              <a:lstStyle/>
              <a:p>
                <a:pPr>
                  <a:defRPr sz="1400" b="1" i="0" u="none" strike="noStrike" baseline="0">
                    <a:solidFill>
                      <a:srgbClr val="000000"/>
                    </a:solidFill>
                    <a:latin typeface="Arial"/>
                    <a:ea typeface="Arial"/>
                    <a:cs typeface="Arial"/>
                  </a:defRPr>
                </a:pPr>
                <a:r>
                  <a:rPr lang="en-US" sz="1400" dirty="0"/>
                  <a:t># of incidents</a:t>
                </a:r>
              </a:p>
            </c:rich>
          </c:tx>
          <c:layout>
            <c:manualLayout>
              <c:xMode val="edge"/>
              <c:yMode val="edge"/>
              <c:x val="1.2263099219621109E-2"/>
              <c:y val="0.39934533551555218"/>
            </c:manualLayout>
          </c:layout>
          <c:spPr>
            <a:noFill/>
            <a:ln w="25400">
              <a:noFill/>
            </a:ln>
          </c:spPr>
        </c:title>
        <c:numFmt formatCode="General" sourceLinked="1"/>
        <c:tickLblPos val="nextTo"/>
        <c:spPr>
          <a:ln w="3175">
            <a:solidFill>
              <a:srgbClr val="000000"/>
            </a:solidFill>
            <a:prstDash val="solid"/>
          </a:ln>
        </c:spPr>
        <c:txPr>
          <a:bodyPr rot="0" vert="horz"/>
          <a:lstStyle/>
          <a:p>
            <a:pPr>
              <a:defRPr sz="1800" b="0" i="0" u="none" strike="noStrike" baseline="0">
                <a:solidFill>
                  <a:srgbClr val="000000"/>
                </a:solidFill>
                <a:latin typeface="Arial"/>
                <a:ea typeface="Arial"/>
                <a:cs typeface="Arial"/>
              </a:defRPr>
            </a:pPr>
            <a:endParaRPr lang="en-US"/>
          </a:p>
        </c:txPr>
        <c:crossAx val="46185472"/>
        <c:crosses val="autoZero"/>
        <c:crossBetween val="between"/>
      </c:valAx>
      <c:spPr>
        <a:solidFill>
          <a:srgbClr val="C0C0C0"/>
        </a:solidFill>
        <a:ln w="12700">
          <a:solidFill>
            <a:srgbClr val="808080"/>
          </a:solidFill>
          <a:prstDash val="solid"/>
        </a:ln>
      </c:spPr>
    </c:plotArea>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8.9186176142698068E-2"/>
          <c:y val="6.4095351567896114E-2"/>
          <c:w val="0.83946488294314381"/>
          <c:h val="0.81178396072013059"/>
        </c:manualLayout>
      </c:layout>
      <c:barChart>
        <c:barDir val="col"/>
        <c:grouping val="clustered"/>
        <c:ser>
          <c:idx val="0"/>
          <c:order val="0"/>
          <c:tx>
            <c:strRef>
              <c:f>data!$A$21</c:f>
              <c:strCache>
                <c:ptCount val="1"/>
                <c:pt idx="0">
                  <c:v>Behavior</c:v>
                </c:pt>
              </c:strCache>
            </c:strRef>
          </c:tx>
          <c:spPr>
            <a:solidFill>
              <a:srgbClr val="9999FF"/>
            </a:solidFill>
            <a:ln w="12700">
              <a:solidFill>
                <a:srgbClr val="000000"/>
              </a:solidFill>
              <a:prstDash val="solid"/>
            </a:ln>
          </c:spPr>
          <c:cat>
            <c:strRef>
              <c:f>data!$A$22:$A$24</c:f>
              <c:strCache>
                <c:ptCount val="3"/>
                <c:pt idx="0">
                  <c:v>refusing to participate</c:v>
                </c:pt>
                <c:pt idx="1">
                  <c:v>cursing peers</c:v>
                </c:pt>
                <c:pt idx="2">
                  <c:v>Leaving assigned area</c:v>
                </c:pt>
              </c:strCache>
            </c:strRef>
          </c:cat>
          <c:val>
            <c:numRef>
              <c:f>data!$B$22:$B$24</c:f>
              <c:numCache>
                <c:formatCode>General</c:formatCode>
                <c:ptCount val="3"/>
                <c:pt idx="0">
                  <c:v>17</c:v>
                </c:pt>
                <c:pt idx="1">
                  <c:v>2</c:v>
                </c:pt>
                <c:pt idx="2">
                  <c:v>28</c:v>
                </c:pt>
              </c:numCache>
            </c:numRef>
          </c:val>
        </c:ser>
        <c:axId val="46352256"/>
        <c:axId val="46353792"/>
      </c:barChart>
      <c:catAx>
        <c:axId val="46352256"/>
        <c:scaling>
          <c:orientation val="minMax"/>
        </c:scaling>
        <c:axPos val="b"/>
        <c:numFmt formatCode="General" sourceLinked="1"/>
        <c:tickLblPos val="nextTo"/>
        <c:spPr>
          <a:ln w="3175">
            <a:solidFill>
              <a:srgbClr val="000000"/>
            </a:solidFill>
            <a:prstDash val="solid"/>
          </a:ln>
        </c:spPr>
        <c:txPr>
          <a:bodyPr rot="0" vert="horz"/>
          <a:lstStyle/>
          <a:p>
            <a:pPr>
              <a:defRPr sz="2000" b="0" i="0" u="none" strike="noStrike" baseline="0">
                <a:solidFill>
                  <a:srgbClr val="000000"/>
                </a:solidFill>
                <a:latin typeface="Arial"/>
                <a:ea typeface="Arial"/>
                <a:cs typeface="Arial"/>
              </a:defRPr>
            </a:pPr>
            <a:endParaRPr lang="en-US"/>
          </a:p>
        </c:txPr>
        <c:crossAx val="46353792"/>
        <c:crosses val="autoZero"/>
        <c:auto val="1"/>
        <c:lblAlgn val="ctr"/>
        <c:lblOffset val="100"/>
        <c:tickLblSkip val="1"/>
        <c:tickMarkSkip val="1"/>
      </c:catAx>
      <c:valAx>
        <c:axId val="46353792"/>
        <c:scaling>
          <c:orientation val="minMax"/>
        </c:scaling>
        <c:axPos val="l"/>
        <c:majorGridlines>
          <c:spPr>
            <a:ln w="3175">
              <a:solidFill>
                <a:srgbClr val="000000"/>
              </a:solidFill>
              <a:prstDash val="solid"/>
            </a:ln>
          </c:spPr>
        </c:majorGridlines>
        <c:title>
          <c:tx>
            <c:rich>
              <a:bodyPr/>
              <a:lstStyle/>
              <a:p>
                <a:pPr>
                  <a:defRPr sz="1800" b="1" i="0" u="none" strike="noStrike" baseline="0">
                    <a:solidFill>
                      <a:srgbClr val="000000"/>
                    </a:solidFill>
                    <a:latin typeface="Arial"/>
                    <a:ea typeface="Arial"/>
                    <a:cs typeface="Arial"/>
                  </a:defRPr>
                </a:pPr>
                <a:r>
                  <a:rPr lang="en-US" sz="1800" dirty="0"/>
                  <a:t># of incidents</a:t>
                </a:r>
              </a:p>
            </c:rich>
          </c:tx>
          <c:layout>
            <c:manualLayout>
              <c:xMode val="edge"/>
              <c:yMode val="edge"/>
              <c:x val="1.8580453363062335E-3"/>
              <c:y val="0.28832521757148782"/>
            </c:manualLayout>
          </c:layout>
          <c:spPr>
            <a:noFill/>
            <a:ln w="25400">
              <a:noFill/>
            </a:ln>
          </c:spPr>
        </c:title>
        <c:numFmt formatCode="General" sourceLinked="1"/>
        <c:tickLblPos val="nextTo"/>
        <c:spPr>
          <a:ln w="3175">
            <a:solidFill>
              <a:srgbClr val="000000"/>
            </a:solidFill>
            <a:prstDash val="solid"/>
          </a:ln>
        </c:spPr>
        <c:txPr>
          <a:bodyPr rot="0" vert="horz"/>
          <a:lstStyle/>
          <a:p>
            <a:pPr>
              <a:defRPr sz="1600" b="0" i="0" u="none" strike="noStrike" baseline="0">
                <a:solidFill>
                  <a:srgbClr val="000000"/>
                </a:solidFill>
                <a:latin typeface="Arial"/>
                <a:ea typeface="Arial"/>
                <a:cs typeface="Arial"/>
              </a:defRPr>
            </a:pPr>
            <a:endParaRPr lang="en-US"/>
          </a:p>
        </c:txPr>
        <c:crossAx val="46352256"/>
        <c:crosses val="autoZero"/>
        <c:crossBetween val="between"/>
      </c:valAx>
      <c:spPr>
        <a:solidFill>
          <a:srgbClr val="C0C0C0"/>
        </a:solidFill>
        <a:ln w="12700">
          <a:solidFill>
            <a:srgbClr val="808080"/>
          </a:solidFill>
          <a:prstDash val="solid"/>
        </a:ln>
      </c:spPr>
    </c:plotArea>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6.6592674805772023E-2"/>
          <c:y val="0.12111292962356793"/>
          <c:w val="0.82130965593784688"/>
          <c:h val="0.78396072013092954"/>
        </c:manualLayout>
      </c:layout>
      <c:barChart>
        <c:barDir val="col"/>
        <c:grouping val="clustered"/>
        <c:ser>
          <c:idx val="0"/>
          <c:order val="0"/>
          <c:tx>
            <c:strRef>
              <c:f>data!$A$16</c:f>
              <c:strCache>
                <c:ptCount val="1"/>
                <c:pt idx="0">
                  <c:v>Antecedent</c:v>
                </c:pt>
              </c:strCache>
            </c:strRef>
          </c:tx>
          <c:spPr>
            <a:solidFill>
              <a:srgbClr val="9999FF"/>
            </a:solidFill>
            <a:ln w="12700">
              <a:solidFill>
                <a:srgbClr val="000000"/>
              </a:solidFill>
              <a:prstDash val="solid"/>
            </a:ln>
          </c:spPr>
          <c:cat>
            <c:strRef>
              <c:f>data!$A$17:$A$20</c:f>
              <c:strCache>
                <c:ptCount val="4"/>
                <c:pt idx="0">
                  <c:v>Exhibits/reports sickness</c:v>
                </c:pt>
                <c:pt idx="1">
                  <c:v>No breakfast</c:v>
                </c:pt>
                <c:pt idx="2">
                  <c:v>Missed the bus</c:v>
                </c:pt>
                <c:pt idx="3">
                  <c:v>Visit with mom</c:v>
                </c:pt>
              </c:strCache>
            </c:strRef>
          </c:cat>
          <c:val>
            <c:numRef>
              <c:f>data!$B$17:$B$20</c:f>
              <c:numCache>
                <c:formatCode>General</c:formatCode>
                <c:ptCount val="4"/>
                <c:pt idx="0">
                  <c:v>4</c:v>
                </c:pt>
                <c:pt idx="1">
                  <c:v>15</c:v>
                </c:pt>
                <c:pt idx="2">
                  <c:v>17</c:v>
                </c:pt>
                <c:pt idx="3">
                  <c:v>3</c:v>
                </c:pt>
              </c:numCache>
            </c:numRef>
          </c:val>
        </c:ser>
        <c:axId val="46440448"/>
        <c:axId val="46441984"/>
      </c:barChart>
      <c:catAx>
        <c:axId val="46440448"/>
        <c:scaling>
          <c:orientation val="minMax"/>
        </c:scaling>
        <c:axPos val="b"/>
        <c:numFmt formatCode="General" sourceLinked="1"/>
        <c:tickLblPos val="nextTo"/>
        <c:spPr>
          <a:ln w="3175">
            <a:solidFill>
              <a:srgbClr val="000000"/>
            </a:solidFill>
            <a:prstDash val="solid"/>
          </a:ln>
        </c:spPr>
        <c:txPr>
          <a:bodyPr rot="0" vert="horz"/>
          <a:lstStyle/>
          <a:p>
            <a:pPr>
              <a:defRPr sz="1600"/>
            </a:pPr>
            <a:endParaRPr lang="en-US"/>
          </a:p>
        </c:txPr>
        <c:crossAx val="46441984"/>
        <c:crosses val="autoZero"/>
        <c:auto val="1"/>
        <c:lblAlgn val="ctr"/>
        <c:lblOffset val="100"/>
        <c:tickLblSkip val="1"/>
        <c:tickMarkSkip val="1"/>
      </c:catAx>
      <c:valAx>
        <c:axId val="46441984"/>
        <c:scaling>
          <c:orientation val="minMax"/>
        </c:scaling>
        <c:axPos val="l"/>
        <c:majorGridlines>
          <c:spPr>
            <a:ln w="3175">
              <a:solidFill>
                <a:srgbClr val="000000"/>
              </a:solidFill>
              <a:prstDash val="solid"/>
            </a:ln>
          </c:spPr>
        </c:majorGridlines>
        <c:title>
          <c:tx>
            <c:rich>
              <a:bodyPr/>
              <a:lstStyle/>
              <a:p>
                <a:pPr>
                  <a:defRPr/>
                </a:pPr>
                <a:r>
                  <a:rPr lang="en-US" dirty="0"/>
                  <a:t># of incidents</a:t>
                </a:r>
              </a:p>
            </c:rich>
          </c:tx>
          <c:layout>
            <c:manualLayout>
              <c:xMode val="edge"/>
              <c:yMode val="edge"/>
              <c:x val="1.2208657047724751E-2"/>
              <c:y val="0.44026186579378068"/>
            </c:manualLayout>
          </c:layout>
          <c:spPr>
            <a:noFill/>
            <a:ln w="25400">
              <a:noFill/>
            </a:ln>
          </c:spPr>
        </c:title>
        <c:numFmt formatCode="General" sourceLinked="1"/>
        <c:tickLblPos val="nextTo"/>
        <c:spPr>
          <a:ln w="3175">
            <a:solidFill>
              <a:srgbClr val="000000"/>
            </a:solidFill>
            <a:prstDash val="solid"/>
          </a:ln>
        </c:spPr>
        <c:txPr>
          <a:bodyPr rot="0" vert="horz"/>
          <a:lstStyle/>
          <a:p>
            <a:pPr>
              <a:defRPr/>
            </a:pPr>
            <a:endParaRPr lang="en-US"/>
          </a:p>
        </c:txPr>
        <c:crossAx val="46440448"/>
        <c:crosses val="autoZero"/>
        <c:crossBetween val="between"/>
      </c:valAx>
      <c:spPr>
        <a:solidFill>
          <a:srgbClr val="C0C0C0"/>
        </a:solidFill>
        <a:ln w="12700">
          <a:solidFill>
            <a:srgbClr val="808080"/>
          </a:solidFill>
          <a:prstDash val="solid"/>
        </a:ln>
      </c:spPr>
    </c:plotArea>
    <c:plotVisOnly val="1"/>
    <c:dispBlanksAs val="gap"/>
  </c:chart>
  <c:spPr>
    <a:noFill/>
    <a:ln w="9525">
      <a:noFill/>
    </a:ln>
  </c:spPr>
  <c:txPr>
    <a:bodyPr/>
    <a:lstStyle/>
    <a:p>
      <a:pPr>
        <a:defRPr sz="1400" b="0" i="0" u="none" strike="noStrike" baseline="0">
          <a:solidFill>
            <a:srgbClr val="000000"/>
          </a:solidFill>
          <a:latin typeface="Arial"/>
          <a:ea typeface="Arial"/>
          <a:cs typeface="Aria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Antecedent</c:v>
                </c:pt>
              </c:strCache>
            </c:strRef>
          </c:tx>
          <c:spPr>
            <a:ln>
              <a:solidFill>
                <a:schemeClr val="tx1"/>
              </a:solidFill>
            </a:ln>
          </c:spPr>
          <c:cat>
            <c:strRef>
              <c:f>Sheet1!$A$2:$A$7</c:f>
              <c:strCache>
                <c:ptCount val="6"/>
                <c:pt idx="0">
                  <c:v>Reading</c:v>
                </c:pt>
                <c:pt idx="1">
                  <c:v>Math</c:v>
                </c:pt>
                <c:pt idx="2">
                  <c:v>Social Studies</c:v>
                </c:pt>
                <c:pt idx="3">
                  <c:v>Specials</c:v>
                </c:pt>
                <c:pt idx="4">
                  <c:v>Small Group</c:v>
                </c:pt>
                <c:pt idx="5">
                  <c:v>Direct Instr</c:v>
                </c:pt>
              </c:strCache>
            </c:strRef>
          </c:cat>
          <c:val>
            <c:numRef>
              <c:f>Sheet1!$B$2:$B$7</c:f>
              <c:numCache>
                <c:formatCode>General</c:formatCode>
                <c:ptCount val="6"/>
                <c:pt idx="0">
                  <c:v>8</c:v>
                </c:pt>
                <c:pt idx="1">
                  <c:v>13</c:v>
                </c:pt>
                <c:pt idx="2">
                  <c:v>3</c:v>
                </c:pt>
                <c:pt idx="3">
                  <c:v>5</c:v>
                </c:pt>
                <c:pt idx="4">
                  <c:v>6</c:v>
                </c:pt>
                <c:pt idx="5">
                  <c:v>21</c:v>
                </c:pt>
              </c:numCache>
            </c:numRef>
          </c:val>
        </c:ser>
        <c:axId val="89250048"/>
        <c:axId val="89255936"/>
      </c:barChart>
      <c:catAx>
        <c:axId val="89250048"/>
        <c:scaling>
          <c:orientation val="minMax"/>
        </c:scaling>
        <c:axPos val="b"/>
        <c:tickLblPos val="nextTo"/>
        <c:txPr>
          <a:bodyPr/>
          <a:lstStyle/>
          <a:p>
            <a:pPr>
              <a:defRPr sz="2000"/>
            </a:pPr>
            <a:endParaRPr lang="en-US"/>
          </a:p>
        </c:txPr>
        <c:crossAx val="89255936"/>
        <c:crosses val="autoZero"/>
        <c:auto val="1"/>
        <c:lblAlgn val="ctr"/>
        <c:lblOffset val="100"/>
      </c:catAx>
      <c:valAx>
        <c:axId val="89255936"/>
        <c:scaling>
          <c:orientation val="minMax"/>
        </c:scaling>
        <c:axPos val="l"/>
        <c:majorGridlines/>
        <c:numFmt formatCode="General" sourceLinked="1"/>
        <c:tickLblPos val="nextTo"/>
        <c:txPr>
          <a:bodyPr/>
          <a:lstStyle/>
          <a:p>
            <a:pPr>
              <a:defRPr sz="2000"/>
            </a:pPr>
            <a:endParaRPr lang="en-US"/>
          </a:p>
        </c:txPr>
        <c:crossAx val="89250048"/>
        <c:crosses val="autoZero"/>
        <c:crossBetween val="between"/>
      </c:valAx>
      <c:spPr>
        <a:solidFill>
          <a:schemeClr val="bg1">
            <a:lumMod val="75000"/>
          </a:schemeClr>
        </a:solidFill>
      </c:spPr>
    </c:plotArea>
    <c:plotVisOnly val="1"/>
  </c:chart>
  <c:spPr>
    <a:solidFill>
      <a:schemeClr val="lt1"/>
    </a:solidFill>
    <a:ln w="25400" cap="flat" cmpd="sng" algn="ctr">
      <a:no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200" b="1" i="0" u="none" strike="noStrike" baseline="0">
                <a:solidFill>
                  <a:srgbClr val="000000"/>
                </a:solidFill>
                <a:latin typeface="Arial"/>
                <a:ea typeface="Arial"/>
                <a:cs typeface="Arial"/>
              </a:defRPr>
            </a:pPr>
            <a:r>
              <a:rPr lang="en-US" sz="2400" dirty="0"/>
              <a:t>Consequence:</a:t>
            </a:r>
            <a:r>
              <a:rPr lang="en-US" sz="2400" baseline="0" dirty="0"/>
              <a:t> </a:t>
            </a:r>
          </a:p>
          <a:p>
            <a:pPr>
              <a:defRPr sz="1200" b="1" i="0" u="none" strike="noStrike" baseline="0">
                <a:solidFill>
                  <a:srgbClr val="000000"/>
                </a:solidFill>
                <a:latin typeface="Arial"/>
                <a:ea typeface="Arial"/>
                <a:cs typeface="Arial"/>
              </a:defRPr>
            </a:pPr>
            <a:r>
              <a:rPr lang="en-US" sz="2400" baseline="0" dirty="0"/>
              <a:t>Pink=Attention Maintained; Purple= Escape</a:t>
            </a:r>
            <a:endParaRPr lang="en-US" sz="2400" dirty="0"/>
          </a:p>
        </c:rich>
      </c:tx>
      <c:layout>
        <c:manualLayout>
          <c:xMode val="edge"/>
          <c:yMode val="edge"/>
          <c:x val="0.20604979561501299"/>
          <c:y val="4.3644298963447896E-3"/>
        </c:manualLayout>
      </c:layout>
      <c:spPr>
        <a:noFill/>
        <a:ln w="25400">
          <a:noFill/>
        </a:ln>
      </c:spPr>
    </c:title>
    <c:plotArea>
      <c:layout>
        <c:manualLayout>
          <c:layoutTarget val="inner"/>
          <c:xMode val="edge"/>
          <c:yMode val="edge"/>
          <c:x val="5.9457450761798591E-2"/>
          <c:y val="0.19718275041201239"/>
          <c:w val="0.86289408594469974"/>
          <c:h val="0.67639031312946984"/>
        </c:manualLayout>
      </c:layout>
      <c:barChart>
        <c:barDir val="col"/>
        <c:grouping val="clustered"/>
        <c:ser>
          <c:idx val="0"/>
          <c:order val="0"/>
          <c:tx>
            <c:v>2/6-2/16/07</c:v>
          </c:tx>
          <c:spPr>
            <a:solidFill>
              <a:srgbClr val="9999FF"/>
            </a:solidFill>
            <a:ln w="12700">
              <a:solidFill>
                <a:srgbClr val="000000"/>
              </a:solidFill>
              <a:prstDash val="solid"/>
            </a:ln>
          </c:spPr>
          <c:dPt>
            <c:idx val="1"/>
            <c:spPr>
              <a:solidFill>
                <a:srgbClr val="EF57B1"/>
              </a:solidFill>
              <a:ln w="12700">
                <a:solidFill>
                  <a:srgbClr val="000000"/>
                </a:solidFill>
                <a:prstDash val="solid"/>
              </a:ln>
            </c:spPr>
          </c:dPt>
          <c:dPt>
            <c:idx val="5"/>
            <c:spPr>
              <a:solidFill>
                <a:srgbClr val="7030A0"/>
              </a:solidFill>
              <a:ln w="12700">
                <a:solidFill>
                  <a:srgbClr val="000000"/>
                </a:solidFill>
                <a:prstDash val="solid"/>
              </a:ln>
            </c:spPr>
          </c:dPt>
          <c:cat>
            <c:strRef>
              <c:f>ABC!$E$3:$E$8</c:f>
              <c:strCache>
                <c:ptCount val="6"/>
                <c:pt idx="0">
                  <c:v>Redirection</c:v>
                </c:pt>
                <c:pt idx="1">
                  <c:v>Calling name</c:v>
                </c:pt>
                <c:pt idx="2">
                  <c:v>Outisde conference</c:v>
                </c:pt>
                <c:pt idx="3">
                  <c:v>Reminder</c:v>
                </c:pt>
                <c:pt idx="4">
                  <c:v>Ignore</c:v>
                </c:pt>
                <c:pt idx="5">
                  <c:v>Time-out</c:v>
                </c:pt>
              </c:strCache>
            </c:strRef>
          </c:cat>
          <c:val>
            <c:numRef>
              <c:f>ABC!$F$3:$F$8</c:f>
              <c:numCache>
                <c:formatCode>General</c:formatCode>
                <c:ptCount val="6"/>
                <c:pt idx="0">
                  <c:v>18</c:v>
                </c:pt>
                <c:pt idx="1">
                  <c:v>41</c:v>
                </c:pt>
                <c:pt idx="2">
                  <c:v>10</c:v>
                </c:pt>
                <c:pt idx="3">
                  <c:v>20</c:v>
                </c:pt>
                <c:pt idx="4">
                  <c:v>11</c:v>
                </c:pt>
                <c:pt idx="5">
                  <c:v>4</c:v>
                </c:pt>
              </c:numCache>
            </c:numRef>
          </c:val>
        </c:ser>
        <c:axId val="72017024"/>
        <c:axId val="72018560"/>
      </c:barChart>
      <c:catAx>
        <c:axId val="72017024"/>
        <c:scaling>
          <c:orientation val="minMax"/>
        </c:scaling>
        <c:axPos val="b"/>
        <c:numFmt formatCode="General" sourceLinked="1"/>
        <c:tickLblPos val="nextTo"/>
        <c:spPr>
          <a:ln w="3175">
            <a:solidFill>
              <a:srgbClr val="000000"/>
            </a:solidFill>
            <a:prstDash val="solid"/>
          </a:ln>
        </c:spPr>
        <c:txPr>
          <a:bodyPr rot="0" vert="horz"/>
          <a:lstStyle/>
          <a:p>
            <a:pPr>
              <a:defRPr sz="1800" b="0" i="0" u="none" strike="noStrike" baseline="0">
                <a:solidFill>
                  <a:srgbClr val="000000"/>
                </a:solidFill>
                <a:latin typeface="Arial"/>
                <a:ea typeface="Arial"/>
                <a:cs typeface="Arial"/>
              </a:defRPr>
            </a:pPr>
            <a:endParaRPr lang="en-US"/>
          </a:p>
        </c:txPr>
        <c:crossAx val="72018560"/>
        <c:crosses val="autoZero"/>
        <c:auto val="1"/>
        <c:lblAlgn val="ctr"/>
        <c:lblOffset val="100"/>
        <c:tickLblSkip val="1"/>
        <c:tickMarkSkip val="1"/>
      </c:catAx>
      <c:valAx>
        <c:axId val="72018560"/>
        <c:scaling>
          <c:orientation val="minMax"/>
        </c:scaling>
        <c:axPos val="l"/>
        <c:majorGridlines>
          <c:spPr>
            <a:ln w="3175">
              <a:solidFill>
                <a:srgbClr val="000000"/>
              </a:solidFill>
              <a:prstDash val="solid"/>
            </a:ln>
          </c:spPr>
        </c:majorGridlines>
        <c:title>
          <c:tx>
            <c:rich>
              <a:bodyPr/>
              <a:lstStyle/>
              <a:p>
                <a:pPr>
                  <a:defRPr sz="1600" b="1" i="0" u="none" strike="noStrike" baseline="0">
                    <a:solidFill>
                      <a:srgbClr val="000000"/>
                    </a:solidFill>
                    <a:latin typeface="Arial"/>
                    <a:ea typeface="Arial"/>
                    <a:cs typeface="Arial"/>
                  </a:defRPr>
                </a:pPr>
                <a:r>
                  <a:rPr lang="en-US" sz="1600" dirty="0"/>
                  <a:t># of incidents</a:t>
                </a:r>
              </a:p>
            </c:rich>
          </c:tx>
          <c:layout>
            <c:manualLayout>
              <c:xMode val="edge"/>
              <c:yMode val="edge"/>
              <c:x val="0"/>
              <c:y val="0.4489907255864703"/>
            </c:manualLayout>
          </c:layout>
          <c:spPr>
            <a:noFill/>
            <a:ln w="25400">
              <a:noFill/>
            </a:ln>
          </c:spPr>
        </c:title>
        <c:numFmt formatCode="General" sourceLinked="1"/>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72017024"/>
        <c:crosses val="autoZero"/>
        <c:crossBetween val="between"/>
      </c:valAx>
      <c:spPr>
        <a:solidFill>
          <a:srgbClr val="C0C0C0"/>
        </a:solidFill>
        <a:ln w="12700">
          <a:solidFill>
            <a:srgbClr val="808080"/>
          </a:solidFill>
          <a:prstDash val="solid"/>
        </a:ln>
      </c:spPr>
    </c:plotArea>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7.8442445515778211E-2"/>
          <c:y val="0.12547735951991271"/>
          <c:w val="0.80264261052801933"/>
          <c:h val="0.71584144030332886"/>
        </c:manualLayout>
      </c:layout>
      <c:barChart>
        <c:barDir val="col"/>
        <c:grouping val="clustered"/>
        <c:ser>
          <c:idx val="0"/>
          <c:order val="0"/>
          <c:tx>
            <c:v>2/6-2/16/07</c:v>
          </c:tx>
          <c:spPr>
            <a:solidFill>
              <a:srgbClr val="9999FF"/>
            </a:solidFill>
            <a:ln w="12700">
              <a:solidFill>
                <a:srgbClr val="000000"/>
              </a:solidFill>
              <a:prstDash val="solid"/>
            </a:ln>
          </c:spPr>
          <c:dPt>
            <c:idx val="1"/>
            <c:spPr>
              <a:solidFill>
                <a:srgbClr val="EF57B1"/>
              </a:solidFill>
              <a:ln w="12700">
                <a:solidFill>
                  <a:srgbClr val="000000"/>
                </a:solidFill>
                <a:prstDash val="solid"/>
              </a:ln>
            </c:spPr>
          </c:dPt>
          <c:dPt>
            <c:idx val="5"/>
            <c:spPr>
              <a:solidFill>
                <a:srgbClr val="7030A0"/>
              </a:solidFill>
              <a:ln w="12700">
                <a:solidFill>
                  <a:srgbClr val="000000"/>
                </a:solidFill>
                <a:prstDash val="solid"/>
              </a:ln>
            </c:spPr>
          </c:dPt>
          <c:cat>
            <c:strRef>
              <c:f>ABC!$E$3:$E$8</c:f>
              <c:strCache>
                <c:ptCount val="6"/>
                <c:pt idx="0">
                  <c:v>Redirection</c:v>
                </c:pt>
                <c:pt idx="1">
                  <c:v>Calling name</c:v>
                </c:pt>
                <c:pt idx="2">
                  <c:v>Outisde conference</c:v>
                </c:pt>
                <c:pt idx="3">
                  <c:v>Reminder</c:v>
                </c:pt>
                <c:pt idx="4">
                  <c:v>Ignore</c:v>
                </c:pt>
                <c:pt idx="5">
                  <c:v>Time-out</c:v>
                </c:pt>
              </c:strCache>
            </c:strRef>
          </c:cat>
          <c:val>
            <c:numRef>
              <c:f>ABC!$F$3:$F$8</c:f>
              <c:numCache>
                <c:formatCode>General</c:formatCode>
                <c:ptCount val="6"/>
                <c:pt idx="0">
                  <c:v>18</c:v>
                </c:pt>
                <c:pt idx="1">
                  <c:v>41</c:v>
                </c:pt>
                <c:pt idx="2">
                  <c:v>10</c:v>
                </c:pt>
                <c:pt idx="3">
                  <c:v>20</c:v>
                </c:pt>
                <c:pt idx="4">
                  <c:v>11</c:v>
                </c:pt>
                <c:pt idx="5">
                  <c:v>4</c:v>
                </c:pt>
              </c:numCache>
            </c:numRef>
          </c:val>
        </c:ser>
        <c:axId val="46247296"/>
        <c:axId val="46793856"/>
      </c:barChart>
      <c:catAx>
        <c:axId val="46247296"/>
        <c:scaling>
          <c:orientation val="minMax"/>
        </c:scaling>
        <c:axPos val="b"/>
        <c:numFmt formatCode="General" sourceLinked="1"/>
        <c:tickLblPos val="nextTo"/>
        <c:spPr>
          <a:ln w="3175">
            <a:solidFill>
              <a:srgbClr val="000000"/>
            </a:solidFill>
            <a:prstDash val="solid"/>
          </a:ln>
        </c:spPr>
        <c:txPr>
          <a:bodyPr rot="0" vert="horz"/>
          <a:lstStyle/>
          <a:p>
            <a:pPr>
              <a:defRPr sz="1600" b="0" i="0" u="none" strike="noStrike" baseline="0">
                <a:solidFill>
                  <a:srgbClr val="000000"/>
                </a:solidFill>
                <a:latin typeface="Arial"/>
                <a:ea typeface="Arial"/>
                <a:cs typeface="Arial"/>
              </a:defRPr>
            </a:pPr>
            <a:endParaRPr lang="en-US"/>
          </a:p>
        </c:txPr>
        <c:crossAx val="46793856"/>
        <c:crosses val="autoZero"/>
        <c:auto val="1"/>
        <c:lblAlgn val="ctr"/>
        <c:lblOffset val="100"/>
        <c:tickLblSkip val="1"/>
        <c:tickMarkSkip val="1"/>
      </c:catAx>
      <c:valAx>
        <c:axId val="46793856"/>
        <c:scaling>
          <c:orientation val="minMax"/>
        </c:scaling>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US" sz="1200" dirty="0"/>
                  <a:t># of incidents</a:t>
                </a:r>
              </a:p>
            </c:rich>
          </c:tx>
          <c:layout>
            <c:manualLayout>
              <c:xMode val="edge"/>
              <c:yMode val="edge"/>
              <c:x val="1.3749535488666097E-2"/>
              <c:y val="0.4262372873976169"/>
            </c:manualLayout>
          </c:layout>
          <c:spPr>
            <a:noFill/>
            <a:ln w="25400">
              <a:noFill/>
            </a:ln>
          </c:spPr>
        </c:title>
        <c:numFmt formatCode="General" sourceLinked="1"/>
        <c:tickLblPos val="nextTo"/>
        <c:spPr>
          <a:ln w="3175">
            <a:solidFill>
              <a:srgbClr val="000000"/>
            </a:solidFill>
            <a:prstDash val="solid"/>
          </a:ln>
        </c:spPr>
        <c:txPr>
          <a:bodyPr rot="0" vert="horz"/>
          <a:lstStyle/>
          <a:p>
            <a:pPr>
              <a:defRPr sz="1050" b="0" i="0" u="none" strike="noStrike" baseline="0">
                <a:solidFill>
                  <a:srgbClr val="000000"/>
                </a:solidFill>
                <a:latin typeface="Arial"/>
                <a:ea typeface="Arial"/>
                <a:cs typeface="Arial"/>
              </a:defRPr>
            </a:pPr>
            <a:endParaRPr lang="en-US"/>
          </a:p>
        </c:txPr>
        <c:crossAx val="46247296"/>
        <c:crosses val="autoZero"/>
        <c:crossBetween val="between"/>
      </c:valAx>
      <c:spPr>
        <a:solidFill>
          <a:srgbClr val="C0C0C0"/>
        </a:solidFill>
        <a:ln w="12700">
          <a:solidFill>
            <a:srgbClr val="808080"/>
          </a:solidFill>
          <a:prstDash val="solid"/>
        </a:ln>
      </c:spPr>
    </c:plotArea>
    <c:plotVisOnly val="1"/>
    <c:dispBlanksAs val="gap"/>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title>
      <c:tx>
        <c:strRef>
          <c:f>'Intervention Form'!$F$5</c:f>
          <c:strCache>
            <c:ptCount val="1"/>
            <c:pt idx="0">
              <c:v>BH - Respectful language</c:v>
            </c:pt>
          </c:strCache>
        </c:strRef>
      </c:tx>
      <c:layout>
        <c:manualLayout>
          <c:xMode val="edge"/>
          <c:yMode val="edge"/>
          <c:x val="0.26129666011787939"/>
          <c:y val="4.6874999999999986E-2"/>
        </c:manualLayout>
      </c:layout>
      <c:spPr>
        <a:noFill/>
        <a:ln w="25400">
          <a:noFill/>
        </a:ln>
      </c:spPr>
      <c:txPr>
        <a:bodyPr/>
        <a:lstStyle/>
        <a:p>
          <a:pPr>
            <a:defRPr sz="3600"/>
          </a:pPr>
          <a:endParaRPr lang="en-US"/>
        </a:p>
      </c:txPr>
    </c:title>
    <c:plotArea>
      <c:layout>
        <c:manualLayout>
          <c:layoutTarget val="inner"/>
          <c:xMode val="edge"/>
          <c:yMode val="edge"/>
          <c:x val="0.11787819253438105"/>
          <c:y val="0.20772454579541194"/>
          <c:w val="0.78445506520510377"/>
          <c:h val="0.59771551283362301"/>
        </c:manualLayout>
      </c:layout>
      <c:scatterChart>
        <c:scatterStyle val="lineMarker"/>
        <c:ser>
          <c:idx val="0"/>
          <c:order val="0"/>
          <c:tx>
            <c:v>Intervention Phase1</c:v>
          </c:tx>
          <c:spPr>
            <a:ln w="12700">
              <a:solidFill>
                <a:srgbClr val="000080"/>
              </a:solidFill>
              <a:prstDash val="solid"/>
            </a:ln>
          </c:spPr>
          <c:marker>
            <c:symbol val="diamond"/>
            <c:size val="5"/>
            <c:spPr>
              <a:solidFill>
                <a:srgbClr val="000080"/>
              </a:solidFill>
              <a:ln>
                <a:solidFill>
                  <a:srgbClr val="000080"/>
                </a:solidFill>
                <a:prstDash val="solid"/>
              </a:ln>
            </c:spPr>
          </c:marker>
          <c:dLbls>
            <c:spPr>
              <a:noFill/>
              <a:ln w="25400">
                <a:noFill/>
              </a:ln>
            </c:spPr>
            <c:showVal val="1"/>
          </c:dLbls>
          <c:xVal>
            <c:numRef>
              <c:f>'Intervention Form'!$I$17:$I$34</c:f>
              <c:numCache>
                <c:formatCode>[$-409]d\-mmm;@</c:formatCode>
                <c:ptCount val="18"/>
                <c:pt idx="0">
                  <c:v>40423</c:v>
                </c:pt>
                <c:pt idx="1">
                  <c:v>40424</c:v>
                </c:pt>
                <c:pt idx="2">
                  <c:v>40425</c:v>
                </c:pt>
                <c:pt idx="3">
                  <c:v>40429</c:v>
                </c:pt>
                <c:pt idx="4">
                  <c:v>40430</c:v>
                </c:pt>
                <c:pt idx="5">
                  <c:v>40431</c:v>
                </c:pt>
                <c:pt idx="6">
                  <c:v>40432</c:v>
                </c:pt>
                <c:pt idx="7">
                  <c:v>40435</c:v>
                </c:pt>
                <c:pt idx="8">
                  <c:v>40436</c:v>
                </c:pt>
              </c:numCache>
            </c:numRef>
          </c:xVal>
          <c:yVal>
            <c:numRef>
              <c:f>'Intervention Form'!$J$17:$J$34</c:f>
              <c:numCache>
                <c:formatCode>General</c:formatCode>
                <c:ptCount val="18"/>
                <c:pt idx="0">
                  <c:v>60</c:v>
                </c:pt>
                <c:pt idx="1">
                  <c:v>70</c:v>
                </c:pt>
                <c:pt idx="2">
                  <c:v>80</c:v>
                </c:pt>
                <c:pt idx="3">
                  <c:v>90</c:v>
                </c:pt>
                <c:pt idx="4">
                  <c:v>100</c:v>
                </c:pt>
                <c:pt idx="5">
                  <c:v>80</c:v>
                </c:pt>
                <c:pt idx="6">
                  <c:v>90</c:v>
                </c:pt>
                <c:pt idx="7">
                  <c:v>90</c:v>
                </c:pt>
                <c:pt idx="8">
                  <c:v>100</c:v>
                </c:pt>
              </c:numCache>
            </c:numRef>
          </c:yVal>
        </c:ser>
        <c:ser>
          <c:idx val="2"/>
          <c:order val="1"/>
          <c:tx>
            <c:v>Intervention Phase2</c:v>
          </c:tx>
          <c:spPr>
            <a:ln w="25400">
              <a:solidFill>
                <a:srgbClr val="FFFF00"/>
              </a:solidFill>
              <a:prstDash val="solid"/>
            </a:ln>
          </c:spPr>
          <c:marker>
            <c:symbol val="triangle"/>
            <c:size val="5"/>
            <c:spPr>
              <a:solidFill>
                <a:srgbClr val="FFFF00"/>
              </a:solidFill>
              <a:ln>
                <a:solidFill>
                  <a:srgbClr val="FFFF00"/>
                </a:solidFill>
                <a:prstDash val="solid"/>
              </a:ln>
            </c:spPr>
          </c:marker>
          <c:dLbls>
            <c:spPr>
              <a:noFill/>
              <a:ln w="25400">
                <a:noFill/>
              </a:ln>
            </c:spPr>
            <c:showVal val="1"/>
          </c:dLbls>
          <c:xVal>
            <c:numRef>
              <c:f>'Intervention Form'!$I$36:$I$51</c:f>
              <c:numCache>
                <c:formatCode>General</c:formatCode>
                <c:ptCount val="16"/>
              </c:numCache>
            </c:numRef>
          </c:xVal>
          <c:yVal>
            <c:numRef>
              <c:f>'Intervention Form'!$J$36:$J$51</c:f>
              <c:numCache>
                <c:formatCode>General</c:formatCode>
                <c:ptCount val="16"/>
              </c:numCache>
            </c:numRef>
          </c:yVal>
        </c:ser>
        <c:ser>
          <c:idx val="1"/>
          <c:order val="2"/>
          <c:tx>
            <c:v>Base Line Data</c:v>
          </c:tx>
          <c:spPr>
            <a:ln w="12700">
              <a:solidFill>
                <a:srgbClr val="FF0000"/>
              </a:solidFill>
              <a:prstDash val="solid"/>
            </a:ln>
          </c:spPr>
          <c:marker>
            <c:symbol val="square"/>
            <c:size val="5"/>
            <c:spPr>
              <a:solidFill>
                <a:srgbClr val="FF0000"/>
              </a:solidFill>
              <a:ln>
                <a:solidFill>
                  <a:srgbClr val="FF0000"/>
                </a:solidFill>
                <a:prstDash val="solid"/>
              </a:ln>
            </c:spPr>
          </c:marker>
          <c:dLbls>
            <c:spPr>
              <a:noFill/>
              <a:ln w="25400">
                <a:noFill/>
              </a:ln>
            </c:spPr>
            <c:showVal val="1"/>
          </c:dLbls>
          <c:xVal>
            <c:numRef>
              <c:f>('Intervention Form'!$F$9:$F$11,'Intervention Form'!$I$9:$I$11)</c:f>
              <c:numCache>
                <c:formatCode>[$-409]d\-mmm;@</c:formatCode>
                <c:ptCount val="6"/>
                <c:pt idx="0">
                  <c:v>40415</c:v>
                </c:pt>
                <c:pt idx="1">
                  <c:v>40416</c:v>
                </c:pt>
                <c:pt idx="2">
                  <c:v>40417</c:v>
                </c:pt>
                <c:pt idx="3">
                  <c:v>40418</c:v>
                </c:pt>
                <c:pt idx="4">
                  <c:v>40421</c:v>
                </c:pt>
                <c:pt idx="5">
                  <c:v>40422</c:v>
                </c:pt>
              </c:numCache>
            </c:numRef>
          </c:xVal>
          <c:yVal>
            <c:numRef>
              <c:f>('Intervention Form'!$G$9:$G$11,'Intervention Form'!$J$9:$J$11)</c:f>
              <c:numCache>
                <c:formatCode>General</c:formatCode>
                <c:ptCount val="6"/>
                <c:pt idx="0">
                  <c:v>0</c:v>
                </c:pt>
                <c:pt idx="1">
                  <c:v>10</c:v>
                </c:pt>
                <c:pt idx="2">
                  <c:v>0</c:v>
                </c:pt>
                <c:pt idx="3">
                  <c:v>20</c:v>
                </c:pt>
                <c:pt idx="4">
                  <c:v>0</c:v>
                </c:pt>
                <c:pt idx="5">
                  <c:v>0</c:v>
                </c:pt>
              </c:numCache>
            </c:numRef>
          </c:yVal>
        </c:ser>
        <c:ser>
          <c:idx val="4"/>
          <c:order val="3"/>
          <c:tx>
            <c:v>Goal Line</c:v>
          </c:tx>
          <c:spPr>
            <a:ln w="12700">
              <a:solidFill>
                <a:srgbClr val="008000"/>
              </a:solidFill>
              <a:prstDash val="solid"/>
            </a:ln>
          </c:spPr>
          <c:marker>
            <c:symbol val="star"/>
            <c:size val="5"/>
            <c:spPr>
              <a:noFill/>
              <a:ln>
                <a:solidFill>
                  <a:srgbClr val="008000"/>
                </a:solidFill>
                <a:prstDash val="solid"/>
              </a:ln>
            </c:spPr>
          </c:marker>
          <c:xVal>
            <c:numRef>
              <c:f>('Intervention Form'!$L$13,'Intervention Form'!$L$12)</c:f>
              <c:numCache>
                <c:formatCode>[$-409]d\-mmm;@</c:formatCode>
                <c:ptCount val="2"/>
                <c:pt idx="0">
                  <c:v>40417.5</c:v>
                </c:pt>
                <c:pt idx="1">
                  <c:v>40436</c:v>
                </c:pt>
              </c:numCache>
            </c:numRef>
          </c:xVal>
          <c:yVal>
            <c:numRef>
              <c:f>('Intervention Form'!$L$14,'Intervention Form'!$C$8:$D$8)</c:f>
              <c:numCache>
                <c:formatCode>General</c:formatCode>
                <c:ptCount val="3"/>
                <c:pt idx="0">
                  <c:v>0</c:v>
                </c:pt>
                <c:pt idx="1">
                  <c:v>80</c:v>
                </c:pt>
              </c:numCache>
            </c:numRef>
          </c:yVal>
        </c:ser>
        <c:axId val="46732800"/>
        <c:axId val="46734720"/>
      </c:scatterChart>
      <c:valAx>
        <c:axId val="46732800"/>
        <c:scaling>
          <c:orientation val="minMax"/>
          <c:max val="40450"/>
          <c:min val="40407.864000000001"/>
        </c:scaling>
        <c:axPos val="b"/>
        <c:title>
          <c:tx>
            <c:rich>
              <a:bodyPr/>
              <a:lstStyle/>
              <a:p>
                <a:pPr>
                  <a:defRPr/>
                </a:pPr>
                <a:r>
                  <a:rPr lang="en-US" dirty="0"/>
                  <a:t>Dates</a:t>
                </a:r>
              </a:p>
            </c:rich>
          </c:tx>
          <c:layout>
            <c:manualLayout>
              <c:xMode val="edge"/>
              <c:yMode val="edge"/>
              <c:x val="0.43418467583497422"/>
              <c:y val="0.88437500000000002"/>
            </c:manualLayout>
          </c:layout>
          <c:spPr>
            <a:noFill/>
            <a:ln w="25400">
              <a:noFill/>
            </a:ln>
          </c:spPr>
        </c:title>
        <c:numFmt formatCode="[$-409]d\-mmm;@" sourceLinked="1"/>
        <c:tickLblPos val="nextTo"/>
        <c:spPr>
          <a:ln w="3175">
            <a:solidFill>
              <a:srgbClr val="000000"/>
            </a:solidFill>
            <a:prstDash val="solid"/>
          </a:ln>
        </c:spPr>
        <c:txPr>
          <a:bodyPr rot="3960000" vert="horz"/>
          <a:lstStyle/>
          <a:p>
            <a:pPr>
              <a:defRPr/>
            </a:pPr>
            <a:endParaRPr lang="en-US"/>
          </a:p>
        </c:txPr>
        <c:crossAx val="46734720"/>
        <c:crosses val="autoZero"/>
        <c:crossBetween val="midCat"/>
        <c:majorUnit val="82.802999999999983"/>
      </c:valAx>
      <c:valAx>
        <c:axId val="46734720"/>
        <c:scaling>
          <c:orientation val="minMax"/>
        </c:scaling>
        <c:axPos val="l"/>
        <c:majorGridlines>
          <c:spPr>
            <a:ln w="3175">
              <a:solidFill>
                <a:srgbClr val="000000"/>
              </a:solidFill>
              <a:prstDash val="solid"/>
            </a:ln>
          </c:spPr>
        </c:majorGridlines>
        <c:title>
          <c:tx>
            <c:strRef>
              <c:f>'Intervention Form'!$C$11:$D$11</c:f>
              <c:strCache>
                <c:ptCount val="1"/>
                <c:pt idx="0">
                  <c:v>% opportunities</c:v>
                </c:pt>
              </c:strCache>
            </c:strRef>
          </c:tx>
          <c:layout>
            <c:manualLayout>
              <c:xMode val="edge"/>
              <c:yMode val="edge"/>
              <c:x val="3.3398821218074658E-2"/>
              <c:y val="0.31250000000000122"/>
            </c:manualLayout>
          </c:layout>
          <c:spPr>
            <a:noFill/>
            <a:ln w="25400">
              <a:noFill/>
            </a:ln>
          </c:spPr>
        </c:title>
        <c:numFmt formatCode="General" sourceLinked="1"/>
        <c:tickLblPos val="nextTo"/>
        <c:spPr>
          <a:ln w="3175">
            <a:solidFill>
              <a:srgbClr val="000000"/>
            </a:solidFill>
            <a:prstDash val="solid"/>
          </a:ln>
        </c:spPr>
        <c:txPr>
          <a:bodyPr rot="0" vert="horz"/>
          <a:lstStyle/>
          <a:p>
            <a:pPr>
              <a:defRPr/>
            </a:pPr>
            <a:endParaRPr lang="en-US"/>
          </a:p>
        </c:txPr>
        <c:crossAx val="46732800"/>
        <c:crosses val="autoZero"/>
        <c:crossBetween val="midCat"/>
      </c:valAx>
      <c:spPr>
        <a:solidFill>
          <a:srgbClr val="C0C0C0"/>
        </a:solidFill>
        <a:ln w="12700">
          <a:solidFill>
            <a:srgbClr val="808080"/>
          </a:solidFill>
          <a:prstDash val="solid"/>
        </a:ln>
      </c:spPr>
    </c:plotArea>
    <c:legend>
      <c:legendPos val="r"/>
      <c:layout>
        <c:manualLayout>
          <c:xMode val="edge"/>
          <c:yMode val="edge"/>
          <c:x val="0.80353631611459364"/>
          <c:y val="0.22017740837950794"/>
          <c:w val="0.18860510805500991"/>
          <c:h val="0.36250000000000032"/>
        </c:manualLayout>
      </c:layout>
      <c:spPr>
        <a:solidFill>
          <a:srgbClr val="FFFFFF"/>
        </a:solidFill>
        <a:ln w="3175">
          <a:solidFill>
            <a:srgbClr val="000000"/>
          </a:solidFill>
          <a:prstDash val="solid"/>
        </a:ln>
      </c:spPr>
    </c:legend>
    <c:plotVisOnly val="1"/>
    <c:dispBlanksAs val="gap"/>
  </c:chart>
  <c:spPr>
    <a:noFill/>
    <a:ln w="3175">
      <a:noFill/>
      <a:prstDash val="solid"/>
    </a:ln>
  </c:spPr>
  <c:txPr>
    <a:bodyPr/>
    <a:lstStyle/>
    <a:p>
      <a:pPr>
        <a:defRPr sz="1800" b="0" i="0" u="none" strike="noStrike" baseline="0">
          <a:solidFill>
            <a:srgbClr val="000000"/>
          </a:solidFill>
          <a:latin typeface="Arial"/>
          <a:ea typeface="Arial"/>
          <a:cs typeface="Arial"/>
        </a:defRPr>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3299B2-BC21-48F2-A684-87AC1328B708}" type="doc">
      <dgm:prSet loTypeId="urn:microsoft.com/office/officeart/2005/8/layout/pyramid1" loCatId="pyramid" qsTypeId="urn:microsoft.com/office/officeart/2005/8/quickstyle/simple1" qsCatId="simple" csTypeId="urn:microsoft.com/office/officeart/2005/8/colors/accent1_2" csCatId="accent1" phldr="1"/>
      <dgm:spPr/>
    </dgm:pt>
    <dgm:pt modelId="{47674A09-9520-420F-9F0B-B150E9454BB5}">
      <dgm:prSet phldrT="[Text]"/>
      <dgm:spPr>
        <a:gradFill rotWithShape="0">
          <a:gsLst>
            <a:gs pos="0">
              <a:srgbClr val="CC0000"/>
            </a:gs>
            <a:gs pos="18000">
              <a:srgbClr val="FFFF99"/>
            </a:gs>
            <a:gs pos="50000">
              <a:srgbClr val="66FF33"/>
            </a:gs>
            <a:gs pos="65000">
              <a:srgbClr val="33CC33"/>
            </a:gs>
            <a:gs pos="82000">
              <a:srgbClr val="009900"/>
            </a:gs>
          </a:gsLst>
          <a:lin ang="5400000" scaled="0"/>
        </a:gradFill>
      </dgm:spPr>
      <dgm:t>
        <a:bodyPr/>
        <a:lstStyle/>
        <a:p>
          <a:endParaRPr lang="en-US" dirty="0">
            <a:solidFill>
              <a:srgbClr val="000066"/>
            </a:solidFill>
          </a:endParaRPr>
        </a:p>
      </dgm:t>
    </dgm:pt>
    <dgm:pt modelId="{69D3A9A9-48BA-4DFA-A1E1-838D09D8D868}" type="sibTrans" cxnId="{68C3F246-9BB9-4D54-B673-B092AFDA64D2}">
      <dgm:prSet/>
      <dgm:spPr/>
      <dgm:t>
        <a:bodyPr/>
        <a:lstStyle/>
        <a:p>
          <a:endParaRPr lang="en-US">
            <a:solidFill>
              <a:srgbClr val="000066"/>
            </a:solidFill>
          </a:endParaRPr>
        </a:p>
      </dgm:t>
    </dgm:pt>
    <dgm:pt modelId="{17AC5E81-0041-4101-895C-98BE2850C46A}" type="parTrans" cxnId="{68C3F246-9BB9-4D54-B673-B092AFDA64D2}">
      <dgm:prSet/>
      <dgm:spPr/>
      <dgm:t>
        <a:bodyPr/>
        <a:lstStyle/>
        <a:p>
          <a:endParaRPr lang="en-US">
            <a:solidFill>
              <a:srgbClr val="000066"/>
            </a:solidFill>
          </a:endParaRPr>
        </a:p>
      </dgm:t>
    </dgm:pt>
    <dgm:pt modelId="{860136A2-BC36-4BC2-AC9F-4F15965CAAF2}" type="pres">
      <dgm:prSet presAssocID="{C23299B2-BC21-48F2-A684-87AC1328B708}" presName="Name0" presStyleCnt="0">
        <dgm:presLayoutVars>
          <dgm:dir/>
          <dgm:animLvl val="lvl"/>
          <dgm:resizeHandles val="exact"/>
        </dgm:presLayoutVars>
      </dgm:prSet>
      <dgm:spPr/>
    </dgm:pt>
    <dgm:pt modelId="{5DE2F9FD-84D6-47A0-B0C2-3E100271E551}" type="pres">
      <dgm:prSet presAssocID="{47674A09-9520-420F-9F0B-B150E9454BB5}" presName="Name8" presStyleCnt="0"/>
      <dgm:spPr/>
    </dgm:pt>
    <dgm:pt modelId="{CEF699C1-73B8-4B5E-AE13-87B8A23DED2D}" type="pres">
      <dgm:prSet presAssocID="{47674A09-9520-420F-9F0B-B150E9454BB5}" presName="level" presStyleLbl="node1" presStyleIdx="0" presStyleCnt="1">
        <dgm:presLayoutVars>
          <dgm:chMax val="1"/>
          <dgm:bulletEnabled val="1"/>
        </dgm:presLayoutVars>
      </dgm:prSet>
      <dgm:spPr/>
      <dgm:t>
        <a:bodyPr/>
        <a:lstStyle/>
        <a:p>
          <a:endParaRPr lang="en-US"/>
        </a:p>
      </dgm:t>
    </dgm:pt>
    <dgm:pt modelId="{E56AD7BB-BE5A-4291-A469-A249A6DDF639}" type="pres">
      <dgm:prSet presAssocID="{47674A09-9520-420F-9F0B-B150E9454BB5}" presName="levelTx" presStyleLbl="revTx" presStyleIdx="0" presStyleCnt="0">
        <dgm:presLayoutVars>
          <dgm:chMax val="1"/>
          <dgm:bulletEnabled val="1"/>
        </dgm:presLayoutVars>
      </dgm:prSet>
      <dgm:spPr/>
      <dgm:t>
        <a:bodyPr/>
        <a:lstStyle/>
        <a:p>
          <a:endParaRPr lang="en-US"/>
        </a:p>
      </dgm:t>
    </dgm:pt>
  </dgm:ptLst>
  <dgm:cxnLst>
    <dgm:cxn modelId="{81118D01-5373-407C-98C2-AD2BE60A3DC3}" type="presOf" srcId="{47674A09-9520-420F-9F0B-B150E9454BB5}" destId="{E56AD7BB-BE5A-4291-A469-A249A6DDF639}" srcOrd="1" destOrd="0" presId="urn:microsoft.com/office/officeart/2005/8/layout/pyramid1"/>
    <dgm:cxn modelId="{219F0EB6-3345-443B-BF06-88D1796ADA82}" type="presOf" srcId="{47674A09-9520-420F-9F0B-B150E9454BB5}" destId="{CEF699C1-73B8-4B5E-AE13-87B8A23DED2D}" srcOrd="0" destOrd="0" presId="urn:microsoft.com/office/officeart/2005/8/layout/pyramid1"/>
    <dgm:cxn modelId="{5F0CCA8E-23A1-46B6-B3E7-34B193D6CB37}" type="presOf" srcId="{C23299B2-BC21-48F2-A684-87AC1328B708}" destId="{860136A2-BC36-4BC2-AC9F-4F15965CAAF2}" srcOrd="0" destOrd="0" presId="urn:microsoft.com/office/officeart/2005/8/layout/pyramid1"/>
    <dgm:cxn modelId="{68C3F246-9BB9-4D54-B673-B092AFDA64D2}" srcId="{C23299B2-BC21-48F2-A684-87AC1328B708}" destId="{47674A09-9520-420F-9F0B-B150E9454BB5}" srcOrd="0" destOrd="0" parTransId="{17AC5E81-0041-4101-895C-98BE2850C46A}" sibTransId="{69D3A9A9-48BA-4DFA-A1E1-838D09D8D868}"/>
    <dgm:cxn modelId="{2616BB44-C490-46AF-8D4C-0429F47F04D7}" type="presParOf" srcId="{860136A2-BC36-4BC2-AC9F-4F15965CAAF2}" destId="{5DE2F9FD-84D6-47A0-B0C2-3E100271E551}" srcOrd="0" destOrd="0" presId="urn:microsoft.com/office/officeart/2005/8/layout/pyramid1"/>
    <dgm:cxn modelId="{1D2FA0C1-F05E-4E0B-96A3-FB9867A4A7BF}" type="presParOf" srcId="{5DE2F9FD-84D6-47A0-B0C2-3E100271E551}" destId="{CEF699C1-73B8-4B5E-AE13-87B8A23DED2D}" srcOrd="0" destOrd="0" presId="urn:microsoft.com/office/officeart/2005/8/layout/pyramid1"/>
    <dgm:cxn modelId="{DEDE263B-2592-4627-9954-248D5BF08BFB}" type="presParOf" srcId="{5DE2F9FD-84D6-47A0-B0C2-3E100271E551}" destId="{E56AD7BB-BE5A-4291-A469-A249A6DDF639}"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39768E-39A6-4FA9-A4B1-F5CD4CB6EEAE}" type="doc">
      <dgm:prSet loTypeId="urn:microsoft.com/office/officeart/2005/8/layout/arrow2" loCatId="process" qsTypeId="urn:microsoft.com/office/officeart/2005/8/quickstyle/simple1" qsCatId="simple" csTypeId="urn:microsoft.com/office/officeart/2005/8/colors/accent1_2" csCatId="accent1" phldr="1"/>
      <dgm:spPr/>
    </dgm:pt>
    <dgm:pt modelId="{18A232E2-9330-45BA-8F3D-94B65CEB4C6E}">
      <dgm:prSet phldrT="[Text]" custT="1"/>
      <dgm:spPr/>
      <dgm:t>
        <a:bodyPr/>
        <a:lstStyle/>
        <a:p>
          <a:pPr algn="ctr"/>
          <a:r>
            <a:rPr lang="en-US" sz="3600" dirty="0">
              <a:solidFill>
                <a:srgbClr val="000066"/>
              </a:solidFill>
            </a:rPr>
            <a:t>Universal</a:t>
          </a:r>
        </a:p>
      </dgm:t>
    </dgm:pt>
    <dgm:pt modelId="{2F4A1E04-5D2B-4792-BBEF-41391C61F16F}" type="parTrans" cxnId="{74A68F44-20A8-4AB5-8443-C9992E378513}">
      <dgm:prSet/>
      <dgm:spPr/>
      <dgm:t>
        <a:bodyPr/>
        <a:lstStyle/>
        <a:p>
          <a:endParaRPr lang="en-US">
            <a:solidFill>
              <a:srgbClr val="000066"/>
            </a:solidFill>
          </a:endParaRPr>
        </a:p>
      </dgm:t>
    </dgm:pt>
    <dgm:pt modelId="{90900876-D263-4D27-9390-F2D23E76F6C1}" type="sibTrans" cxnId="{74A68F44-20A8-4AB5-8443-C9992E378513}">
      <dgm:prSet/>
      <dgm:spPr/>
      <dgm:t>
        <a:bodyPr/>
        <a:lstStyle/>
        <a:p>
          <a:endParaRPr lang="en-US">
            <a:solidFill>
              <a:srgbClr val="000066"/>
            </a:solidFill>
          </a:endParaRPr>
        </a:p>
      </dgm:t>
    </dgm:pt>
    <dgm:pt modelId="{636B6905-8B07-4A8A-9920-CB8277CBCEC8}">
      <dgm:prSet phldrT="[Text]" custT="1"/>
      <dgm:spPr/>
      <dgm:t>
        <a:bodyPr/>
        <a:lstStyle/>
        <a:p>
          <a:pPr algn="ctr"/>
          <a:r>
            <a:rPr lang="en-US" sz="3600" dirty="0">
              <a:solidFill>
                <a:srgbClr val="000066"/>
              </a:solidFill>
            </a:rPr>
            <a:t>Targeted</a:t>
          </a:r>
        </a:p>
      </dgm:t>
    </dgm:pt>
    <dgm:pt modelId="{1F4EB6FC-6070-47DA-9E35-F176490CE62F}" type="parTrans" cxnId="{236C4353-A200-48EB-89CB-BD45285A3F41}">
      <dgm:prSet/>
      <dgm:spPr/>
      <dgm:t>
        <a:bodyPr/>
        <a:lstStyle/>
        <a:p>
          <a:endParaRPr lang="en-US">
            <a:solidFill>
              <a:srgbClr val="000066"/>
            </a:solidFill>
          </a:endParaRPr>
        </a:p>
      </dgm:t>
    </dgm:pt>
    <dgm:pt modelId="{465F3017-FBCE-4CE5-8C7F-08B964924BB3}" type="sibTrans" cxnId="{236C4353-A200-48EB-89CB-BD45285A3F41}">
      <dgm:prSet/>
      <dgm:spPr/>
      <dgm:t>
        <a:bodyPr/>
        <a:lstStyle/>
        <a:p>
          <a:endParaRPr lang="en-US">
            <a:solidFill>
              <a:srgbClr val="000066"/>
            </a:solidFill>
          </a:endParaRPr>
        </a:p>
      </dgm:t>
    </dgm:pt>
    <dgm:pt modelId="{B60BBE5F-A665-46F2-B919-1153C04CBD02}">
      <dgm:prSet phldrT="[Text]" custT="1"/>
      <dgm:spPr/>
      <dgm:t>
        <a:bodyPr/>
        <a:lstStyle/>
        <a:p>
          <a:pPr algn="ctr"/>
          <a:r>
            <a:rPr lang="en-US" sz="3600" dirty="0">
              <a:solidFill>
                <a:srgbClr val="000066"/>
              </a:solidFill>
            </a:rPr>
            <a:t>Intensive</a:t>
          </a:r>
        </a:p>
      </dgm:t>
    </dgm:pt>
    <dgm:pt modelId="{28C11DF1-E077-4BD6-8C00-84F9E2513899}" type="parTrans" cxnId="{AC3544F8-F557-4E2E-AD61-E1C71E59215A}">
      <dgm:prSet/>
      <dgm:spPr/>
      <dgm:t>
        <a:bodyPr/>
        <a:lstStyle/>
        <a:p>
          <a:endParaRPr lang="en-US">
            <a:solidFill>
              <a:srgbClr val="000066"/>
            </a:solidFill>
          </a:endParaRPr>
        </a:p>
      </dgm:t>
    </dgm:pt>
    <dgm:pt modelId="{438A6466-CB0A-45CD-849A-77563B0BD182}" type="sibTrans" cxnId="{AC3544F8-F557-4E2E-AD61-E1C71E59215A}">
      <dgm:prSet/>
      <dgm:spPr/>
      <dgm:t>
        <a:bodyPr/>
        <a:lstStyle/>
        <a:p>
          <a:endParaRPr lang="en-US">
            <a:solidFill>
              <a:srgbClr val="000066"/>
            </a:solidFill>
          </a:endParaRPr>
        </a:p>
      </dgm:t>
    </dgm:pt>
    <dgm:pt modelId="{C418DCAE-306E-4AF7-A07C-93313C08AC51}" type="pres">
      <dgm:prSet presAssocID="{7A39768E-39A6-4FA9-A4B1-F5CD4CB6EEAE}" presName="arrowDiagram" presStyleCnt="0">
        <dgm:presLayoutVars>
          <dgm:chMax val="5"/>
          <dgm:dir/>
          <dgm:resizeHandles val="exact"/>
        </dgm:presLayoutVars>
      </dgm:prSet>
      <dgm:spPr/>
    </dgm:pt>
    <dgm:pt modelId="{71BCD42B-AD35-4119-8173-705E9B203F4E}" type="pres">
      <dgm:prSet presAssocID="{7A39768E-39A6-4FA9-A4B1-F5CD4CB6EEAE}" presName="arrow" presStyleLbl="bgShp" presStyleIdx="0" presStyleCnt="1" custAng="20026820" custScaleY="136097" custLinFactNeighborY="-6017"/>
      <dgm:spPr>
        <a:gradFill rotWithShape="0">
          <a:gsLst>
            <a:gs pos="0">
              <a:srgbClr val="CC0000"/>
            </a:gs>
            <a:gs pos="18000">
              <a:srgbClr val="FFFF99"/>
            </a:gs>
            <a:gs pos="50000">
              <a:srgbClr val="66FF33"/>
            </a:gs>
            <a:gs pos="65000">
              <a:srgbClr val="33CC33"/>
            </a:gs>
            <a:gs pos="82000">
              <a:srgbClr val="009900"/>
            </a:gs>
          </a:gsLst>
          <a:lin ang="5400000" scaled="0"/>
        </a:gradFill>
        <a:effectLst>
          <a:innerShdw blurRad="393700" dist="279400">
            <a:srgbClr val="00B050"/>
          </a:innerShdw>
        </a:effectLst>
      </dgm:spPr>
    </dgm:pt>
    <dgm:pt modelId="{1DC85ACA-369C-4434-B04E-417D8B11B123}" type="pres">
      <dgm:prSet presAssocID="{7A39768E-39A6-4FA9-A4B1-F5CD4CB6EEAE}" presName="arrowDiagram3" presStyleCnt="0"/>
      <dgm:spPr/>
    </dgm:pt>
    <dgm:pt modelId="{7A58CA06-7CF4-4880-8AFF-C27C46361B7A}" type="pres">
      <dgm:prSet presAssocID="{18A232E2-9330-45BA-8F3D-94B65CEB4C6E}" presName="bullet3a" presStyleLbl="node1" presStyleIdx="0" presStyleCnt="3" custScaleX="326242" custScaleY="326244" custLinFactX="103393" custLinFactY="573634" custLinFactNeighborX="200000" custLinFactNeighborY="600000"/>
      <dgm:spPr>
        <a:noFill/>
        <a:ln>
          <a:noFill/>
        </a:ln>
      </dgm:spPr>
    </dgm:pt>
    <dgm:pt modelId="{CBF801E5-F605-4B6B-AD44-734A83015E31}" type="pres">
      <dgm:prSet presAssocID="{18A232E2-9330-45BA-8F3D-94B65CEB4C6E}" presName="textBox3a" presStyleLbl="revTx" presStyleIdx="0" presStyleCnt="3" custScaleX="217016" custScaleY="68260" custLinFactNeighborX="22949" custLinFactNeighborY="53186">
        <dgm:presLayoutVars>
          <dgm:bulletEnabled val="1"/>
        </dgm:presLayoutVars>
      </dgm:prSet>
      <dgm:spPr/>
      <dgm:t>
        <a:bodyPr/>
        <a:lstStyle/>
        <a:p>
          <a:endParaRPr lang="en-US"/>
        </a:p>
      </dgm:t>
    </dgm:pt>
    <dgm:pt modelId="{486B20C5-91A5-4C36-8053-3B9ACF3D938D}" type="pres">
      <dgm:prSet presAssocID="{636B6905-8B07-4A8A-9920-CB8277CBCEC8}" presName="bullet3b" presStyleLbl="node1" presStyleIdx="1" presStyleCnt="3" custLinFactX="100000" custLinFactY="-100000" custLinFactNeighborX="174030" custLinFactNeighborY="-109595"/>
      <dgm:spPr>
        <a:noFill/>
        <a:ln>
          <a:noFill/>
        </a:ln>
      </dgm:spPr>
    </dgm:pt>
    <dgm:pt modelId="{762E8C8B-CBB3-47CF-BB93-4E34DA5A865B}" type="pres">
      <dgm:prSet presAssocID="{636B6905-8B07-4A8A-9920-CB8277CBCEC8}" presName="textBox3b" presStyleLbl="revTx" presStyleIdx="1" presStyleCnt="3" custScaleX="182476" custScaleY="35842" custLinFactNeighborX="8456" custLinFactNeighborY="-99481">
        <dgm:presLayoutVars>
          <dgm:bulletEnabled val="1"/>
        </dgm:presLayoutVars>
      </dgm:prSet>
      <dgm:spPr/>
      <dgm:t>
        <a:bodyPr/>
        <a:lstStyle/>
        <a:p>
          <a:endParaRPr lang="en-US"/>
        </a:p>
      </dgm:t>
    </dgm:pt>
    <dgm:pt modelId="{CC2DC6BB-4BD5-444C-A232-89F7B6D9B5AD}" type="pres">
      <dgm:prSet presAssocID="{B60BBE5F-A665-46F2-B919-1153C04CBD02}" presName="bullet3c" presStyleLbl="node1" presStyleIdx="2" presStyleCnt="3" custLinFactX="12896" custLinFactY="-100000" custLinFactNeighborX="100000" custLinFactNeighborY="-186633"/>
      <dgm:spPr>
        <a:noFill/>
        <a:ln>
          <a:noFill/>
        </a:ln>
      </dgm:spPr>
    </dgm:pt>
    <dgm:pt modelId="{D6BFCB8B-9EFA-490C-AAD3-ED7928DE275A}" type="pres">
      <dgm:prSet presAssocID="{B60BBE5F-A665-46F2-B919-1153C04CBD02}" presName="textBox3c" presStyleLbl="revTx" presStyleIdx="2" presStyleCnt="3" custScaleX="185784" custScaleY="21879" custLinFactY="-18776" custLinFactNeighborX="-81005" custLinFactNeighborY="-100000">
        <dgm:presLayoutVars>
          <dgm:bulletEnabled val="1"/>
        </dgm:presLayoutVars>
      </dgm:prSet>
      <dgm:spPr/>
      <dgm:t>
        <a:bodyPr/>
        <a:lstStyle/>
        <a:p>
          <a:endParaRPr lang="en-US"/>
        </a:p>
      </dgm:t>
    </dgm:pt>
  </dgm:ptLst>
  <dgm:cxnLst>
    <dgm:cxn modelId="{D40ACE25-CF30-45B5-928D-BBEB80C0503B}" type="presOf" srcId="{7A39768E-39A6-4FA9-A4B1-F5CD4CB6EEAE}" destId="{C418DCAE-306E-4AF7-A07C-93313C08AC51}" srcOrd="0" destOrd="0" presId="urn:microsoft.com/office/officeart/2005/8/layout/arrow2"/>
    <dgm:cxn modelId="{D988FEBC-DAE2-4F47-BAB2-DB5E0383DE34}" type="presOf" srcId="{B60BBE5F-A665-46F2-B919-1153C04CBD02}" destId="{D6BFCB8B-9EFA-490C-AAD3-ED7928DE275A}" srcOrd="0" destOrd="0" presId="urn:microsoft.com/office/officeart/2005/8/layout/arrow2"/>
    <dgm:cxn modelId="{AC3544F8-F557-4E2E-AD61-E1C71E59215A}" srcId="{7A39768E-39A6-4FA9-A4B1-F5CD4CB6EEAE}" destId="{B60BBE5F-A665-46F2-B919-1153C04CBD02}" srcOrd="2" destOrd="0" parTransId="{28C11DF1-E077-4BD6-8C00-84F9E2513899}" sibTransId="{438A6466-CB0A-45CD-849A-77563B0BD182}"/>
    <dgm:cxn modelId="{B5B00776-9AC4-42A1-8501-9610B9378FE5}" type="presOf" srcId="{18A232E2-9330-45BA-8F3D-94B65CEB4C6E}" destId="{CBF801E5-F605-4B6B-AD44-734A83015E31}" srcOrd="0" destOrd="0" presId="urn:microsoft.com/office/officeart/2005/8/layout/arrow2"/>
    <dgm:cxn modelId="{236C4353-A200-48EB-89CB-BD45285A3F41}" srcId="{7A39768E-39A6-4FA9-A4B1-F5CD4CB6EEAE}" destId="{636B6905-8B07-4A8A-9920-CB8277CBCEC8}" srcOrd="1" destOrd="0" parTransId="{1F4EB6FC-6070-47DA-9E35-F176490CE62F}" sibTransId="{465F3017-FBCE-4CE5-8C7F-08B964924BB3}"/>
    <dgm:cxn modelId="{A0961328-BF2D-4495-8E58-40D52F8B71DF}" type="presOf" srcId="{636B6905-8B07-4A8A-9920-CB8277CBCEC8}" destId="{762E8C8B-CBB3-47CF-BB93-4E34DA5A865B}" srcOrd="0" destOrd="0" presId="urn:microsoft.com/office/officeart/2005/8/layout/arrow2"/>
    <dgm:cxn modelId="{74A68F44-20A8-4AB5-8443-C9992E378513}" srcId="{7A39768E-39A6-4FA9-A4B1-F5CD4CB6EEAE}" destId="{18A232E2-9330-45BA-8F3D-94B65CEB4C6E}" srcOrd="0" destOrd="0" parTransId="{2F4A1E04-5D2B-4792-BBEF-41391C61F16F}" sibTransId="{90900876-D263-4D27-9390-F2D23E76F6C1}"/>
    <dgm:cxn modelId="{881358CC-0725-4FD5-AEBC-6C259449F3A8}" type="presParOf" srcId="{C418DCAE-306E-4AF7-A07C-93313C08AC51}" destId="{71BCD42B-AD35-4119-8173-705E9B203F4E}" srcOrd="0" destOrd="0" presId="urn:microsoft.com/office/officeart/2005/8/layout/arrow2"/>
    <dgm:cxn modelId="{E3E5E567-12CD-40CE-B5D0-E828B780E4CD}" type="presParOf" srcId="{C418DCAE-306E-4AF7-A07C-93313C08AC51}" destId="{1DC85ACA-369C-4434-B04E-417D8B11B123}" srcOrd="1" destOrd="0" presId="urn:microsoft.com/office/officeart/2005/8/layout/arrow2"/>
    <dgm:cxn modelId="{320B132C-D9BF-4BC8-ACC8-C645B2D2B9CE}" type="presParOf" srcId="{1DC85ACA-369C-4434-B04E-417D8B11B123}" destId="{7A58CA06-7CF4-4880-8AFF-C27C46361B7A}" srcOrd="0" destOrd="0" presId="urn:microsoft.com/office/officeart/2005/8/layout/arrow2"/>
    <dgm:cxn modelId="{23966B1A-B911-46B3-9F05-BE9D131367FD}" type="presParOf" srcId="{1DC85ACA-369C-4434-B04E-417D8B11B123}" destId="{CBF801E5-F605-4B6B-AD44-734A83015E31}" srcOrd="1" destOrd="0" presId="urn:microsoft.com/office/officeart/2005/8/layout/arrow2"/>
    <dgm:cxn modelId="{711499B9-29F6-4934-9992-900C452C3ADB}" type="presParOf" srcId="{1DC85ACA-369C-4434-B04E-417D8B11B123}" destId="{486B20C5-91A5-4C36-8053-3B9ACF3D938D}" srcOrd="2" destOrd="0" presId="urn:microsoft.com/office/officeart/2005/8/layout/arrow2"/>
    <dgm:cxn modelId="{02B5A026-66D5-4641-9D8A-7ECA54B68836}" type="presParOf" srcId="{1DC85ACA-369C-4434-B04E-417D8B11B123}" destId="{762E8C8B-CBB3-47CF-BB93-4E34DA5A865B}" srcOrd="3" destOrd="0" presId="urn:microsoft.com/office/officeart/2005/8/layout/arrow2"/>
    <dgm:cxn modelId="{8659C759-9B7A-4119-A0F3-85696D66D8F5}" type="presParOf" srcId="{1DC85ACA-369C-4434-B04E-417D8B11B123}" destId="{CC2DC6BB-4BD5-444C-A232-89F7B6D9B5AD}" srcOrd="4" destOrd="0" presId="urn:microsoft.com/office/officeart/2005/8/layout/arrow2"/>
    <dgm:cxn modelId="{AEDC77D2-2CD7-4E32-8EE8-49A3F89D4D67}" type="presParOf" srcId="{1DC85ACA-369C-4434-B04E-417D8B11B123}" destId="{D6BFCB8B-9EFA-490C-AAD3-ED7928DE275A}" srcOrd="5" destOrd="0" presId="urn:microsoft.com/office/officeart/2005/8/layout/arrow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DA47CE9-59B2-4376-A547-2B3E48456D23}" type="doc">
      <dgm:prSet loTypeId="urn:microsoft.com/office/officeart/2005/8/layout/hierarchy1" loCatId="hierarchy" qsTypeId="urn:microsoft.com/office/officeart/2005/8/quickstyle/simple4" qsCatId="simple" csTypeId="urn:microsoft.com/office/officeart/2005/8/colors/accent0_1" csCatId="mainScheme" phldr="1"/>
      <dgm:spPr/>
      <dgm:t>
        <a:bodyPr/>
        <a:lstStyle/>
        <a:p>
          <a:endParaRPr lang="en-US"/>
        </a:p>
      </dgm:t>
    </dgm:pt>
    <dgm:pt modelId="{BC97D344-D820-4EEF-89A7-AC9D9B33E531}">
      <dgm:prSet phldrT="[Text]" custT="1"/>
      <dgm:spPr/>
      <dgm:t>
        <a:bodyPr/>
        <a:lstStyle/>
        <a:p>
          <a:r>
            <a:rPr lang="en-US" sz="2800" dirty="0"/>
            <a:t>Training &amp; Support for Teachers</a:t>
          </a:r>
        </a:p>
      </dgm:t>
    </dgm:pt>
    <dgm:pt modelId="{AD2927D0-B95B-4042-90FF-512373FAB03D}" type="parTrans" cxnId="{9FA689E4-9BB4-4D40-AE9A-4DF3DF01686C}">
      <dgm:prSet/>
      <dgm:spPr/>
      <dgm:t>
        <a:bodyPr/>
        <a:lstStyle/>
        <a:p>
          <a:endParaRPr lang="en-US" sz="2800">
            <a:solidFill>
              <a:schemeClr val="bg2"/>
            </a:solidFill>
          </a:endParaRPr>
        </a:p>
      </dgm:t>
    </dgm:pt>
    <dgm:pt modelId="{33733C1A-5A46-42C8-BBC3-51136A5C6ACD}" type="sibTrans" cxnId="{9FA689E4-9BB4-4D40-AE9A-4DF3DF01686C}">
      <dgm:prSet/>
      <dgm:spPr/>
      <dgm:t>
        <a:bodyPr/>
        <a:lstStyle/>
        <a:p>
          <a:endParaRPr lang="en-US" sz="2800">
            <a:solidFill>
              <a:schemeClr val="bg2"/>
            </a:solidFill>
          </a:endParaRPr>
        </a:p>
      </dgm:t>
    </dgm:pt>
    <dgm:pt modelId="{74711521-A6F0-4930-A5EE-BDFA05C089A1}">
      <dgm:prSet phldrT="[Text]" custT="1"/>
      <dgm:spPr/>
      <dgm:t>
        <a:bodyPr/>
        <a:lstStyle/>
        <a:p>
          <a:r>
            <a:rPr lang="en-US" sz="2400" dirty="0"/>
            <a:t>Teacher Data Collection, Intervention, &amp; Evaluation</a:t>
          </a:r>
        </a:p>
      </dgm:t>
    </dgm:pt>
    <dgm:pt modelId="{A08ECE45-EBBA-4B2E-80B2-5E25464E4D7A}" type="parTrans" cxnId="{907D0023-1DAF-4572-A09E-DEE1359127D0}">
      <dgm:prSet/>
      <dgm:spPr/>
      <dgm:t>
        <a:bodyPr/>
        <a:lstStyle/>
        <a:p>
          <a:endParaRPr lang="en-US" sz="2800">
            <a:solidFill>
              <a:schemeClr val="bg2"/>
            </a:solidFill>
          </a:endParaRPr>
        </a:p>
      </dgm:t>
    </dgm:pt>
    <dgm:pt modelId="{91EB1365-88BE-4B68-8817-802AB19FB359}" type="sibTrans" cxnId="{907D0023-1DAF-4572-A09E-DEE1359127D0}">
      <dgm:prSet/>
      <dgm:spPr/>
      <dgm:t>
        <a:bodyPr/>
        <a:lstStyle/>
        <a:p>
          <a:endParaRPr lang="en-US" sz="2800">
            <a:solidFill>
              <a:schemeClr val="bg2"/>
            </a:solidFill>
          </a:endParaRPr>
        </a:p>
      </dgm:t>
    </dgm:pt>
    <dgm:pt modelId="{CB64773E-7608-44A2-B6F9-C7B2DC560C34}">
      <dgm:prSet phldrT="[Text]" custT="1"/>
      <dgm:spPr/>
      <dgm:t>
        <a:bodyPr/>
        <a:lstStyle/>
        <a:p>
          <a:r>
            <a:rPr lang="en-US" sz="2000" dirty="0"/>
            <a:t>Teacher Continues Successful Interventions</a:t>
          </a:r>
        </a:p>
      </dgm:t>
    </dgm:pt>
    <dgm:pt modelId="{97D5A3BE-D79C-455F-B73E-543936103927}" type="parTrans" cxnId="{A86DA9D1-2C01-4003-89BC-28758B314D9A}">
      <dgm:prSet/>
      <dgm:spPr/>
      <dgm:t>
        <a:bodyPr/>
        <a:lstStyle/>
        <a:p>
          <a:endParaRPr lang="en-US" sz="2800">
            <a:solidFill>
              <a:schemeClr val="bg2"/>
            </a:solidFill>
          </a:endParaRPr>
        </a:p>
      </dgm:t>
    </dgm:pt>
    <dgm:pt modelId="{EB78F0A4-687A-4E25-B66F-28F8C968DC97}" type="sibTrans" cxnId="{A86DA9D1-2C01-4003-89BC-28758B314D9A}">
      <dgm:prSet/>
      <dgm:spPr/>
      <dgm:t>
        <a:bodyPr/>
        <a:lstStyle/>
        <a:p>
          <a:endParaRPr lang="en-US" sz="2800">
            <a:solidFill>
              <a:schemeClr val="bg2"/>
            </a:solidFill>
          </a:endParaRPr>
        </a:p>
      </dgm:t>
    </dgm:pt>
    <dgm:pt modelId="{08A749AA-051A-4BA8-A52D-A3010633FB19}">
      <dgm:prSet phldrT="[Text]" custT="1"/>
      <dgm:spPr/>
      <dgm:t>
        <a:bodyPr/>
        <a:lstStyle/>
        <a:p>
          <a:r>
            <a:rPr lang="en-US" sz="2000" dirty="0"/>
            <a:t>Request for Assistance</a:t>
          </a:r>
        </a:p>
      </dgm:t>
    </dgm:pt>
    <dgm:pt modelId="{8258688E-A645-4D03-A5CB-FE11CD58AFD6}" type="parTrans" cxnId="{3A983136-460D-4AAD-90F5-38C480999608}">
      <dgm:prSet/>
      <dgm:spPr/>
      <dgm:t>
        <a:bodyPr/>
        <a:lstStyle/>
        <a:p>
          <a:endParaRPr lang="en-US" sz="2800">
            <a:solidFill>
              <a:schemeClr val="bg2"/>
            </a:solidFill>
          </a:endParaRPr>
        </a:p>
      </dgm:t>
    </dgm:pt>
    <dgm:pt modelId="{8655C5B5-1E40-4F01-B684-48ED515471DF}" type="sibTrans" cxnId="{3A983136-460D-4AAD-90F5-38C480999608}">
      <dgm:prSet/>
      <dgm:spPr/>
      <dgm:t>
        <a:bodyPr/>
        <a:lstStyle/>
        <a:p>
          <a:endParaRPr lang="en-US" sz="2800">
            <a:solidFill>
              <a:schemeClr val="bg2"/>
            </a:solidFill>
          </a:endParaRPr>
        </a:p>
      </dgm:t>
    </dgm:pt>
    <dgm:pt modelId="{594A43CD-5B2E-46C4-A5E0-3C7B3CA8C394}">
      <dgm:prSet phldrT="[Text]" custT="1"/>
      <dgm:spPr/>
      <dgm:t>
        <a:bodyPr/>
        <a:lstStyle/>
        <a:p>
          <a:r>
            <a:rPr lang="en-US" sz="2000" dirty="0"/>
            <a:t>Grade Level or Team collects data, recommends intervention, evaluates outcomes</a:t>
          </a:r>
        </a:p>
      </dgm:t>
    </dgm:pt>
    <dgm:pt modelId="{4A83B837-2044-4768-B519-CB1E79489132}" type="parTrans" cxnId="{477A4BEF-032F-40F3-9A11-11D7605789D7}">
      <dgm:prSet/>
      <dgm:spPr/>
      <dgm:t>
        <a:bodyPr/>
        <a:lstStyle/>
        <a:p>
          <a:endParaRPr lang="en-US" sz="2800">
            <a:solidFill>
              <a:schemeClr val="bg2"/>
            </a:solidFill>
          </a:endParaRPr>
        </a:p>
      </dgm:t>
    </dgm:pt>
    <dgm:pt modelId="{44F0F46F-75A9-4AE3-A3B0-3E208DA71295}" type="sibTrans" cxnId="{477A4BEF-032F-40F3-9A11-11D7605789D7}">
      <dgm:prSet/>
      <dgm:spPr/>
      <dgm:t>
        <a:bodyPr/>
        <a:lstStyle/>
        <a:p>
          <a:endParaRPr lang="en-US" sz="2800">
            <a:solidFill>
              <a:schemeClr val="bg2"/>
            </a:solidFill>
          </a:endParaRPr>
        </a:p>
      </dgm:t>
    </dgm:pt>
    <dgm:pt modelId="{12637DC3-E80D-465F-AEE3-045D7D774949}" type="pres">
      <dgm:prSet presAssocID="{6DA47CE9-59B2-4376-A547-2B3E48456D23}" presName="hierChild1" presStyleCnt="0">
        <dgm:presLayoutVars>
          <dgm:chPref val="1"/>
          <dgm:dir/>
          <dgm:animOne val="branch"/>
          <dgm:animLvl val="lvl"/>
          <dgm:resizeHandles/>
        </dgm:presLayoutVars>
      </dgm:prSet>
      <dgm:spPr/>
      <dgm:t>
        <a:bodyPr/>
        <a:lstStyle/>
        <a:p>
          <a:endParaRPr lang="en-US"/>
        </a:p>
      </dgm:t>
    </dgm:pt>
    <dgm:pt modelId="{2463BB59-428F-4385-8B35-9CDAA337315D}" type="pres">
      <dgm:prSet presAssocID="{BC97D344-D820-4EEF-89A7-AC9D9B33E531}" presName="hierRoot1" presStyleCnt="0"/>
      <dgm:spPr/>
      <dgm:t>
        <a:bodyPr/>
        <a:lstStyle/>
        <a:p>
          <a:endParaRPr lang="en-US"/>
        </a:p>
      </dgm:t>
    </dgm:pt>
    <dgm:pt modelId="{8584E28B-4463-4D8A-9C6A-D95453481C52}" type="pres">
      <dgm:prSet presAssocID="{BC97D344-D820-4EEF-89A7-AC9D9B33E531}" presName="composite" presStyleCnt="0"/>
      <dgm:spPr/>
      <dgm:t>
        <a:bodyPr/>
        <a:lstStyle/>
        <a:p>
          <a:endParaRPr lang="en-US"/>
        </a:p>
      </dgm:t>
    </dgm:pt>
    <dgm:pt modelId="{51327335-ABC2-4211-BE97-7C2332A0425C}" type="pres">
      <dgm:prSet presAssocID="{BC97D344-D820-4EEF-89A7-AC9D9B33E531}" presName="background" presStyleLbl="node0" presStyleIdx="0" presStyleCnt="1"/>
      <dgm:spPr/>
      <dgm:t>
        <a:bodyPr/>
        <a:lstStyle/>
        <a:p>
          <a:endParaRPr lang="en-US"/>
        </a:p>
      </dgm:t>
    </dgm:pt>
    <dgm:pt modelId="{7302F4CF-2C68-4EDA-99CF-47F12355F872}" type="pres">
      <dgm:prSet presAssocID="{BC97D344-D820-4EEF-89A7-AC9D9B33E531}" presName="text" presStyleLbl="fgAcc0" presStyleIdx="0" presStyleCnt="1" custScaleX="555818" custScaleY="108859">
        <dgm:presLayoutVars>
          <dgm:chPref val="3"/>
        </dgm:presLayoutVars>
      </dgm:prSet>
      <dgm:spPr/>
      <dgm:t>
        <a:bodyPr/>
        <a:lstStyle/>
        <a:p>
          <a:endParaRPr lang="en-US"/>
        </a:p>
      </dgm:t>
    </dgm:pt>
    <dgm:pt modelId="{42A678EA-3BDF-4390-B072-6B1C9EBB0FBE}" type="pres">
      <dgm:prSet presAssocID="{BC97D344-D820-4EEF-89A7-AC9D9B33E531}" presName="hierChild2" presStyleCnt="0"/>
      <dgm:spPr/>
      <dgm:t>
        <a:bodyPr/>
        <a:lstStyle/>
        <a:p>
          <a:endParaRPr lang="en-US"/>
        </a:p>
      </dgm:t>
    </dgm:pt>
    <dgm:pt modelId="{FC899B08-C7ED-4813-B67F-FB34587AF2E5}" type="pres">
      <dgm:prSet presAssocID="{A08ECE45-EBBA-4B2E-80B2-5E25464E4D7A}" presName="Name10" presStyleLbl="parChTrans1D2" presStyleIdx="0" presStyleCnt="1"/>
      <dgm:spPr/>
      <dgm:t>
        <a:bodyPr/>
        <a:lstStyle/>
        <a:p>
          <a:endParaRPr lang="en-US"/>
        </a:p>
      </dgm:t>
    </dgm:pt>
    <dgm:pt modelId="{CD439577-0FAA-4690-B2AF-B6E039538D9B}" type="pres">
      <dgm:prSet presAssocID="{74711521-A6F0-4930-A5EE-BDFA05C089A1}" presName="hierRoot2" presStyleCnt="0"/>
      <dgm:spPr/>
      <dgm:t>
        <a:bodyPr/>
        <a:lstStyle/>
        <a:p>
          <a:endParaRPr lang="en-US"/>
        </a:p>
      </dgm:t>
    </dgm:pt>
    <dgm:pt modelId="{B4569819-46FA-472A-8436-18D5B47CC1EB}" type="pres">
      <dgm:prSet presAssocID="{74711521-A6F0-4930-A5EE-BDFA05C089A1}" presName="composite2" presStyleCnt="0"/>
      <dgm:spPr/>
      <dgm:t>
        <a:bodyPr/>
        <a:lstStyle/>
        <a:p>
          <a:endParaRPr lang="en-US"/>
        </a:p>
      </dgm:t>
    </dgm:pt>
    <dgm:pt modelId="{0B249818-EB8A-4FF7-81AA-08A939D9B98E}" type="pres">
      <dgm:prSet presAssocID="{74711521-A6F0-4930-A5EE-BDFA05C089A1}" presName="background2" presStyleLbl="node2" presStyleIdx="0" presStyleCnt="1"/>
      <dgm:spPr/>
      <dgm:t>
        <a:bodyPr/>
        <a:lstStyle/>
        <a:p>
          <a:endParaRPr lang="en-US"/>
        </a:p>
      </dgm:t>
    </dgm:pt>
    <dgm:pt modelId="{BF25713C-03DA-4E31-BA5F-0660FA642718}" type="pres">
      <dgm:prSet presAssocID="{74711521-A6F0-4930-A5EE-BDFA05C089A1}" presName="text2" presStyleLbl="fgAcc2" presStyleIdx="0" presStyleCnt="1" custScaleX="546336">
        <dgm:presLayoutVars>
          <dgm:chPref val="3"/>
        </dgm:presLayoutVars>
      </dgm:prSet>
      <dgm:spPr/>
      <dgm:t>
        <a:bodyPr/>
        <a:lstStyle/>
        <a:p>
          <a:endParaRPr lang="en-US"/>
        </a:p>
      </dgm:t>
    </dgm:pt>
    <dgm:pt modelId="{1913940B-57D8-4D87-8669-5BF7AC3A7535}" type="pres">
      <dgm:prSet presAssocID="{74711521-A6F0-4930-A5EE-BDFA05C089A1}" presName="hierChild3" presStyleCnt="0"/>
      <dgm:spPr/>
      <dgm:t>
        <a:bodyPr/>
        <a:lstStyle/>
        <a:p>
          <a:endParaRPr lang="en-US"/>
        </a:p>
      </dgm:t>
    </dgm:pt>
    <dgm:pt modelId="{D60B86DD-AA75-44BC-8D4E-3DB22981842B}" type="pres">
      <dgm:prSet presAssocID="{97D5A3BE-D79C-455F-B73E-543936103927}" presName="Name17" presStyleLbl="parChTrans1D3" presStyleIdx="0" presStyleCnt="2"/>
      <dgm:spPr/>
      <dgm:t>
        <a:bodyPr/>
        <a:lstStyle/>
        <a:p>
          <a:endParaRPr lang="en-US"/>
        </a:p>
      </dgm:t>
    </dgm:pt>
    <dgm:pt modelId="{94FDEFB4-9091-4CA5-BB3E-FA4EDE13C217}" type="pres">
      <dgm:prSet presAssocID="{CB64773E-7608-44A2-B6F9-C7B2DC560C34}" presName="hierRoot3" presStyleCnt="0"/>
      <dgm:spPr/>
      <dgm:t>
        <a:bodyPr/>
        <a:lstStyle/>
        <a:p>
          <a:endParaRPr lang="en-US"/>
        </a:p>
      </dgm:t>
    </dgm:pt>
    <dgm:pt modelId="{8C7B4DFD-A239-4266-8A0C-A5D070AA27E9}" type="pres">
      <dgm:prSet presAssocID="{CB64773E-7608-44A2-B6F9-C7B2DC560C34}" presName="composite3" presStyleCnt="0"/>
      <dgm:spPr/>
      <dgm:t>
        <a:bodyPr/>
        <a:lstStyle/>
        <a:p>
          <a:endParaRPr lang="en-US"/>
        </a:p>
      </dgm:t>
    </dgm:pt>
    <dgm:pt modelId="{6A09A7DA-3EA2-4BDE-B6A6-AADAC43EDF54}" type="pres">
      <dgm:prSet presAssocID="{CB64773E-7608-44A2-B6F9-C7B2DC560C34}" presName="background3" presStyleLbl="node3" presStyleIdx="0" presStyleCnt="2"/>
      <dgm:spPr/>
      <dgm:t>
        <a:bodyPr/>
        <a:lstStyle/>
        <a:p>
          <a:endParaRPr lang="en-US"/>
        </a:p>
      </dgm:t>
    </dgm:pt>
    <dgm:pt modelId="{31E3ED65-FD9C-4F08-BC67-7AF04AD06660}" type="pres">
      <dgm:prSet presAssocID="{CB64773E-7608-44A2-B6F9-C7B2DC560C34}" presName="text3" presStyleLbl="fgAcc3" presStyleIdx="0" presStyleCnt="2" custScaleX="291095">
        <dgm:presLayoutVars>
          <dgm:chPref val="3"/>
        </dgm:presLayoutVars>
      </dgm:prSet>
      <dgm:spPr/>
      <dgm:t>
        <a:bodyPr/>
        <a:lstStyle/>
        <a:p>
          <a:endParaRPr lang="en-US"/>
        </a:p>
      </dgm:t>
    </dgm:pt>
    <dgm:pt modelId="{56970EF8-F3B5-43EC-91E5-E37C4B4D5A39}" type="pres">
      <dgm:prSet presAssocID="{CB64773E-7608-44A2-B6F9-C7B2DC560C34}" presName="hierChild4" presStyleCnt="0"/>
      <dgm:spPr/>
      <dgm:t>
        <a:bodyPr/>
        <a:lstStyle/>
        <a:p>
          <a:endParaRPr lang="en-US"/>
        </a:p>
      </dgm:t>
    </dgm:pt>
    <dgm:pt modelId="{D2C79ACD-11CA-4C9A-9EA9-A6B3A01B7141}" type="pres">
      <dgm:prSet presAssocID="{8258688E-A645-4D03-A5CB-FE11CD58AFD6}" presName="Name17" presStyleLbl="parChTrans1D3" presStyleIdx="1" presStyleCnt="2"/>
      <dgm:spPr/>
      <dgm:t>
        <a:bodyPr/>
        <a:lstStyle/>
        <a:p>
          <a:endParaRPr lang="en-US"/>
        </a:p>
      </dgm:t>
    </dgm:pt>
    <dgm:pt modelId="{062F75CA-8AE6-4057-8E03-3EC2363DC3FA}" type="pres">
      <dgm:prSet presAssocID="{08A749AA-051A-4BA8-A52D-A3010633FB19}" presName="hierRoot3" presStyleCnt="0"/>
      <dgm:spPr/>
      <dgm:t>
        <a:bodyPr/>
        <a:lstStyle/>
        <a:p>
          <a:endParaRPr lang="en-US"/>
        </a:p>
      </dgm:t>
    </dgm:pt>
    <dgm:pt modelId="{4958319B-46E3-4F38-BC9A-6CB5B2DC74F4}" type="pres">
      <dgm:prSet presAssocID="{08A749AA-051A-4BA8-A52D-A3010633FB19}" presName="composite3" presStyleCnt="0"/>
      <dgm:spPr/>
      <dgm:t>
        <a:bodyPr/>
        <a:lstStyle/>
        <a:p>
          <a:endParaRPr lang="en-US"/>
        </a:p>
      </dgm:t>
    </dgm:pt>
    <dgm:pt modelId="{DE0D1216-EF8E-45C3-82B3-4C41B71FB751}" type="pres">
      <dgm:prSet presAssocID="{08A749AA-051A-4BA8-A52D-A3010633FB19}" presName="background3" presStyleLbl="node3" presStyleIdx="1" presStyleCnt="2"/>
      <dgm:spPr/>
      <dgm:t>
        <a:bodyPr/>
        <a:lstStyle/>
        <a:p>
          <a:endParaRPr lang="en-US"/>
        </a:p>
      </dgm:t>
    </dgm:pt>
    <dgm:pt modelId="{C18D0A0D-2489-47BB-9C09-880A1D653933}" type="pres">
      <dgm:prSet presAssocID="{08A749AA-051A-4BA8-A52D-A3010633FB19}" presName="text3" presStyleLbl="fgAcc3" presStyleIdx="1" presStyleCnt="2" custScaleX="349159">
        <dgm:presLayoutVars>
          <dgm:chPref val="3"/>
        </dgm:presLayoutVars>
      </dgm:prSet>
      <dgm:spPr/>
      <dgm:t>
        <a:bodyPr/>
        <a:lstStyle/>
        <a:p>
          <a:endParaRPr lang="en-US"/>
        </a:p>
      </dgm:t>
    </dgm:pt>
    <dgm:pt modelId="{D3BF9196-1982-4A46-AA52-185E32ACCAD7}" type="pres">
      <dgm:prSet presAssocID="{08A749AA-051A-4BA8-A52D-A3010633FB19}" presName="hierChild4" presStyleCnt="0"/>
      <dgm:spPr/>
      <dgm:t>
        <a:bodyPr/>
        <a:lstStyle/>
        <a:p>
          <a:endParaRPr lang="en-US"/>
        </a:p>
      </dgm:t>
    </dgm:pt>
    <dgm:pt modelId="{86053C50-31F9-4B5B-9045-03DF7B462740}" type="pres">
      <dgm:prSet presAssocID="{4A83B837-2044-4768-B519-CB1E79489132}" presName="Name23" presStyleLbl="parChTrans1D4" presStyleIdx="0" presStyleCnt="1"/>
      <dgm:spPr/>
      <dgm:t>
        <a:bodyPr/>
        <a:lstStyle/>
        <a:p>
          <a:endParaRPr lang="en-US"/>
        </a:p>
      </dgm:t>
    </dgm:pt>
    <dgm:pt modelId="{69D93B14-F2BB-4D87-B20B-A94410F18181}" type="pres">
      <dgm:prSet presAssocID="{594A43CD-5B2E-46C4-A5E0-3C7B3CA8C394}" presName="hierRoot4" presStyleCnt="0"/>
      <dgm:spPr/>
      <dgm:t>
        <a:bodyPr/>
        <a:lstStyle/>
        <a:p>
          <a:endParaRPr lang="en-US"/>
        </a:p>
      </dgm:t>
    </dgm:pt>
    <dgm:pt modelId="{8D752B4B-10CC-4F09-984E-B6708862BD69}" type="pres">
      <dgm:prSet presAssocID="{594A43CD-5B2E-46C4-A5E0-3C7B3CA8C394}" presName="composite4" presStyleCnt="0"/>
      <dgm:spPr/>
      <dgm:t>
        <a:bodyPr/>
        <a:lstStyle/>
        <a:p>
          <a:endParaRPr lang="en-US"/>
        </a:p>
      </dgm:t>
    </dgm:pt>
    <dgm:pt modelId="{04DB5747-637E-4B45-8E6A-D1DCE97685FA}" type="pres">
      <dgm:prSet presAssocID="{594A43CD-5B2E-46C4-A5E0-3C7B3CA8C394}" presName="background4" presStyleLbl="node4" presStyleIdx="0" presStyleCnt="1"/>
      <dgm:spPr/>
      <dgm:t>
        <a:bodyPr/>
        <a:lstStyle/>
        <a:p>
          <a:endParaRPr lang="en-US"/>
        </a:p>
      </dgm:t>
    </dgm:pt>
    <dgm:pt modelId="{0B9C19DF-E4DA-4813-911B-F99B7A1D290B}" type="pres">
      <dgm:prSet presAssocID="{594A43CD-5B2E-46C4-A5E0-3C7B3CA8C394}" presName="text4" presStyleLbl="fgAcc4" presStyleIdx="0" presStyleCnt="1" custScaleX="397981">
        <dgm:presLayoutVars>
          <dgm:chPref val="3"/>
        </dgm:presLayoutVars>
      </dgm:prSet>
      <dgm:spPr/>
      <dgm:t>
        <a:bodyPr/>
        <a:lstStyle/>
        <a:p>
          <a:endParaRPr lang="en-US"/>
        </a:p>
      </dgm:t>
    </dgm:pt>
    <dgm:pt modelId="{D2AEA676-B748-41A3-9136-CB16844A4B33}" type="pres">
      <dgm:prSet presAssocID="{594A43CD-5B2E-46C4-A5E0-3C7B3CA8C394}" presName="hierChild5" presStyleCnt="0"/>
      <dgm:spPr/>
      <dgm:t>
        <a:bodyPr/>
        <a:lstStyle/>
        <a:p>
          <a:endParaRPr lang="en-US"/>
        </a:p>
      </dgm:t>
    </dgm:pt>
  </dgm:ptLst>
  <dgm:cxnLst>
    <dgm:cxn modelId="{9FA689E4-9BB4-4D40-AE9A-4DF3DF01686C}" srcId="{6DA47CE9-59B2-4376-A547-2B3E48456D23}" destId="{BC97D344-D820-4EEF-89A7-AC9D9B33E531}" srcOrd="0" destOrd="0" parTransId="{AD2927D0-B95B-4042-90FF-512373FAB03D}" sibTransId="{33733C1A-5A46-42C8-BBC3-51136A5C6ACD}"/>
    <dgm:cxn modelId="{E9F21ACD-755D-43F9-8B28-59FB9BE3548B}" type="presOf" srcId="{4A83B837-2044-4768-B519-CB1E79489132}" destId="{86053C50-31F9-4B5B-9045-03DF7B462740}" srcOrd="0" destOrd="0" presId="urn:microsoft.com/office/officeart/2005/8/layout/hierarchy1"/>
    <dgm:cxn modelId="{0871D5F4-8624-4983-9139-0EC8FEB803CA}" type="presOf" srcId="{CB64773E-7608-44A2-B6F9-C7B2DC560C34}" destId="{31E3ED65-FD9C-4F08-BC67-7AF04AD06660}" srcOrd="0" destOrd="0" presId="urn:microsoft.com/office/officeart/2005/8/layout/hierarchy1"/>
    <dgm:cxn modelId="{7602BC72-F967-497E-8482-FE65D49D1281}" type="presOf" srcId="{A08ECE45-EBBA-4B2E-80B2-5E25464E4D7A}" destId="{FC899B08-C7ED-4813-B67F-FB34587AF2E5}" srcOrd="0" destOrd="0" presId="urn:microsoft.com/office/officeart/2005/8/layout/hierarchy1"/>
    <dgm:cxn modelId="{B3B97FE0-E3F6-4713-8699-EBFC67A01C2F}" type="presOf" srcId="{97D5A3BE-D79C-455F-B73E-543936103927}" destId="{D60B86DD-AA75-44BC-8D4E-3DB22981842B}" srcOrd="0" destOrd="0" presId="urn:microsoft.com/office/officeart/2005/8/layout/hierarchy1"/>
    <dgm:cxn modelId="{2B40F1F8-57A2-408D-99C9-3DCE5284DA6B}" type="presOf" srcId="{74711521-A6F0-4930-A5EE-BDFA05C089A1}" destId="{BF25713C-03DA-4E31-BA5F-0660FA642718}" srcOrd="0" destOrd="0" presId="urn:microsoft.com/office/officeart/2005/8/layout/hierarchy1"/>
    <dgm:cxn modelId="{0692AA14-1FDB-48DF-A3A0-85248764CFF8}" type="presOf" srcId="{08A749AA-051A-4BA8-A52D-A3010633FB19}" destId="{C18D0A0D-2489-47BB-9C09-880A1D653933}" srcOrd="0" destOrd="0" presId="urn:microsoft.com/office/officeart/2005/8/layout/hierarchy1"/>
    <dgm:cxn modelId="{0C16934D-15AD-429C-A7D9-345C049B0767}" type="presOf" srcId="{BC97D344-D820-4EEF-89A7-AC9D9B33E531}" destId="{7302F4CF-2C68-4EDA-99CF-47F12355F872}" srcOrd="0" destOrd="0" presId="urn:microsoft.com/office/officeart/2005/8/layout/hierarchy1"/>
    <dgm:cxn modelId="{3A983136-460D-4AAD-90F5-38C480999608}" srcId="{74711521-A6F0-4930-A5EE-BDFA05C089A1}" destId="{08A749AA-051A-4BA8-A52D-A3010633FB19}" srcOrd="1" destOrd="0" parTransId="{8258688E-A645-4D03-A5CB-FE11CD58AFD6}" sibTransId="{8655C5B5-1E40-4F01-B684-48ED515471DF}"/>
    <dgm:cxn modelId="{A86DA9D1-2C01-4003-89BC-28758B314D9A}" srcId="{74711521-A6F0-4930-A5EE-BDFA05C089A1}" destId="{CB64773E-7608-44A2-B6F9-C7B2DC560C34}" srcOrd="0" destOrd="0" parTransId="{97D5A3BE-D79C-455F-B73E-543936103927}" sibTransId="{EB78F0A4-687A-4E25-B66F-28F8C968DC97}"/>
    <dgm:cxn modelId="{907D0023-1DAF-4572-A09E-DEE1359127D0}" srcId="{BC97D344-D820-4EEF-89A7-AC9D9B33E531}" destId="{74711521-A6F0-4930-A5EE-BDFA05C089A1}" srcOrd="0" destOrd="0" parTransId="{A08ECE45-EBBA-4B2E-80B2-5E25464E4D7A}" sibTransId="{91EB1365-88BE-4B68-8817-802AB19FB359}"/>
    <dgm:cxn modelId="{477A4BEF-032F-40F3-9A11-11D7605789D7}" srcId="{08A749AA-051A-4BA8-A52D-A3010633FB19}" destId="{594A43CD-5B2E-46C4-A5E0-3C7B3CA8C394}" srcOrd="0" destOrd="0" parTransId="{4A83B837-2044-4768-B519-CB1E79489132}" sibTransId="{44F0F46F-75A9-4AE3-A3B0-3E208DA71295}"/>
    <dgm:cxn modelId="{BD6E46B8-0FA3-40B2-8B84-3F4C63AEDA8B}" type="presOf" srcId="{8258688E-A645-4D03-A5CB-FE11CD58AFD6}" destId="{D2C79ACD-11CA-4C9A-9EA9-A6B3A01B7141}" srcOrd="0" destOrd="0" presId="urn:microsoft.com/office/officeart/2005/8/layout/hierarchy1"/>
    <dgm:cxn modelId="{C066D5FA-8D52-4B61-8B5F-F84432038059}" type="presOf" srcId="{594A43CD-5B2E-46C4-A5E0-3C7B3CA8C394}" destId="{0B9C19DF-E4DA-4813-911B-F99B7A1D290B}" srcOrd="0" destOrd="0" presId="urn:microsoft.com/office/officeart/2005/8/layout/hierarchy1"/>
    <dgm:cxn modelId="{3D935E0E-7F87-4240-8FFE-45D8B37047E7}" type="presOf" srcId="{6DA47CE9-59B2-4376-A547-2B3E48456D23}" destId="{12637DC3-E80D-465F-AEE3-045D7D774949}" srcOrd="0" destOrd="0" presId="urn:microsoft.com/office/officeart/2005/8/layout/hierarchy1"/>
    <dgm:cxn modelId="{06625752-CB69-4AD7-BE7A-0163EF4D5DDC}" type="presParOf" srcId="{12637DC3-E80D-465F-AEE3-045D7D774949}" destId="{2463BB59-428F-4385-8B35-9CDAA337315D}" srcOrd="0" destOrd="0" presId="urn:microsoft.com/office/officeart/2005/8/layout/hierarchy1"/>
    <dgm:cxn modelId="{FC7B662C-13EE-4C6E-9E39-23A5F9410B36}" type="presParOf" srcId="{2463BB59-428F-4385-8B35-9CDAA337315D}" destId="{8584E28B-4463-4D8A-9C6A-D95453481C52}" srcOrd="0" destOrd="0" presId="urn:microsoft.com/office/officeart/2005/8/layout/hierarchy1"/>
    <dgm:cxn modelId="{17294B3D-B999-423C-8554-9B438301AEDD}" type="presParOf" srcId="{8584E28B-4463-4D8A-9C6A-D95453481C52}" destId="{51327335-ABC2-4211-BE97-7C2332A0425C}" srcOrd="0" destOrd="0" presId="urn:microsoft.com/office/officeart/2005/8/layout/hierarchy1"/>
    <dgm:cxn modelId="{FB0BFCF1-36EE-42BA-A623-A97571544E7E}" type="presParOf" srcId="{8584E28B-4463-4D8A-9C6A-D95453481C52}" destId="{7302F4CF-2C68-4EDA-99CF-47F12355F872}" srcOrd="1" destOrd="0" presId="urn:microsoft.com/office/officeart/2005/8/layout/hierarchy1"/>
    <dgm:cxn modelId="{CB9EEF3B-1BE2-4B2A-A790-B9E3FEAB6265}" type="presParOf" srcId="{2463BB59-428F-4385-8B35-9CDAA337315D}" destId="{42A678EA-3BDF-4390-B072-6B1C9EBB0FBE}" srcOrd="1" destOrd="0" presId="urn:microsoft.com/office/officeart/2005/8/layout/hierarchy1"/>
    <dgm:cxn modelId="{5A8A3273-5D0D-4B95-84E8-6B6E0048693E}" type="presParOf" srcId="{42A678EA-3BDF-4390-B072-6B1C9EBB0FBE}" destId="{FC899B08-C7ED-4813-B67F-FB34587AF2E5}" srcOrd="0" destOrd="0" presId="urn:microsoft.com/office/officeart/2005/8/layout/hierarchy1"/>
    <dgm:cxn modelId="{361D5EDE-5800-45A9-876E-51C2D1D3C2E3}" type="presParOf" srcId="{42A678EA-3BDF-4390-B072-6B1C9EBB0FBE}" destId="{CD439577-0FAA-4690-B2AF-B6E039538D9B}" srcOrd="1" destOrd="0" presId="urn:microsoft.com/office/officeart/2005/8/layout/hierarchy1"/>
    <dgm:cxn modelId="{49FBB052-E896-41FA-BB6D-6FE7A9F89DB8}" type="presParOf" srcId="{CD439577-0FAA-4690-B2AF-B6E039538D9B}" destId="{B4569819-46FA-472A-8436-18D5B47CC1EB}" srcOrd="0" destOrd="0" presId="urn:microsoft.com/office/officeart/2005/8/layout/hierarchy1"/>
    <dgm:cxn modelId="{8219DF9E-93A0-4D8D-BF74-5B9F5AFB26B0}" type="presParOf" srcId="{B4569819-46FA-472A-8436-18D5B47CC1EB}" destId="{0B249818-EB8A-4FF7-81AA-08A939D9B98E}" srcOrd="0" destOrd="0" presId="urn:microsoft.com/office/officeart/2005/8/layout/hierarchy1"/>
    <dgm:cxn modelId="{50873F23-EF10-4E53-9738-4BA2FBED71A5}" type="presParOf" srcId="{B4569819-46FA-472A-8436-18D5B47CC1EB}" destId="{BF25713C-03DA-4E31-BA5F-0660FA642718}" srcOrd="1" destOrd="0" presId="urn:microsoft.com/office/officeart/2005/8/layout/hierarchy1"/>
    <dgm:cxn modelId="{E83EFB90-A803-40BC-9478-DB90BAE46BCC}" type="presParOf" srcId="{CD439577-0FAA-4690-B2AF-B6E039538D9B}" destId="{1913940B-57D8-4D87-8669-5BF7AC3A7535}" srcOrd="1" destOrd="0" presId="urn:microsoft.com/office/officeart/2005/8/layout/hierarchy1"/>
    <dgm:cxn modelId="{74CFFFC1-EBC1-46A9-A240-3D16012B7087}" type="presParOf" srcId="{1913940B-57D8-4D87-8669-5BF7AC3A7535}" destId="{D60B86DD-AA75-44BC-8D4E-3DB22981842B}" srcOrd="0" destOrd="0" presId="urn:microsoft.com/office/officeart/2005/8/layout/hierarchy1"/>
    <dgm:cxn modelId="{F90200F4-7442-43A4-B887-FD0181B6E557}" type="presParOf" srcId="{1913940B-57D8-4D87-8669-5BF7AC3A7535}" destId="{94FDEFB4-9091-4CA5-BB3E-FA4EDE13C217}" srcOrd="1" destOrd="0" presId="urn:microsoft.com/office/officeart/2005/8/layout/hierarchy1"/>
    <dgm:cxn modelId="{D8F79FB8-B3F1-48ED-8105-0F991BAA88A0}" type="presParOf" srcId="{94FDEFB4-9091-4CA5-BB3E-FA4EDE13C217}" destId="{8C7B4DFD-A239-4266-8A0C-A5D070AA27E9}" srcOrd="0" destOrd="0" presId="urn:microsoft.com/office/officeart/2005/8/layout/hierarchy1"/>
    <dgm:cxn modelId="{A9701274-C430-408B-915D-A239EC2D419A}" type="presParOf" srcId="{8C7B4DFD-A239-4266-8A0C-A5D070AA27E9}" destId="{6A09A7DA-3EA2-4BDE-B6A6-AADAC43EDF54}" srcOrd="0" destOrd="0" presId="urn:microsoft.com/office/officeart/2005/8/layout/hierarchy1"/>
    <dgm:cxn modelId="{A14896D0-FC80-4E0B-83CC-34402AAE2B58}" type="presParOf" srcId="{8C7B4DFD-A239-4266-8A0C-A5D070AA27E9}" destId="{31E3ED65-FD9C-4F08-BC67-7AF04AD06660}" srcOrd="1" destOrd="0" presId="urn:microsoft.com/office/officeart/2005/8/layout/hierarchy1"/>
    <dgm:cxn modelId="{1255DF44-CFB8-4813-A90A-C01F24A19B5D}" type="presParOf" srcId="{94FDEFB4-9091-4CA5-BB3E-FA4EDE13C217}" destId="{56970EF8-F3B5-43EC-91E5-E37C4B4D5A39}" srcOrd="1" destOrd="0" presId="urn:microsoft.com/office/officeart/2005/8/layout/hierarchy1"/>
    <dgm:cxn modelId="{BD7B318B-DB69-4BC4-9EA2-279F80125E55}" type="presParOf" srcId="{1913940B-57D8-4D87-8669-5BF7AC3A7535}" destId="{D2C79ACD-11CA-4C9A-9EA9-A6B3A01B7141}" srcOrd="2" destOrd="0" presId="urn:microsoft.com/office/officeart/2005/8/layout/hierarchy1"/>
    <dgm:cxn modelId="{771FECD9-23B0-4A34-A4CD-51AF42128499}" type="presParOf" srcId="{1913940B-57D8-4D87-8669-5BF7AC3A7535}" destId="{062F75CA-8AE6-4057-8E03-3EC2363DC3FA}" srcOrd="3" destOrd="0" presId="urn:microsoft.com/office/officeart/2005/8/layout/hierarchy1"/>
    <dgm:cxn modelId="{DDA99430-4206-4F2F-B6D4-65D1059206FD}" type="presParOf" srcId="{062F75CA-8AE6-4057-8E03-3EC2363DC3FA}" destId="{4958319B-46E3-4F38-BC9A-6CB5B2DC74F4}" srcOrd="0" destOrd="0" presId="urn:microsoft.com/office/officeart/2005/8/layout/hierarchy1"/>
    <dgm:cxn modelId="{C6F6DED0-D521-4328-9B6C-248F5CC167F1}" type="presParOf" srcId="{4958319B-46E3-4F38-BC9A-6CB5B2DC74F4}" destId="{DE0D1216-EF8E-45C3-82B3-4C41B71FB751}" srcOrd="0" destOrd="0" presId="urn:microsoft.com/office/officeart/2005/8/layout/hierarchy1"/>
    <dgm:cxn modelId="{E0329A47-366D-4786-9403-81C53C408C19}" type="presParOf" srcId="{4958319B-46E3-4F38-BC9A-6CB5B2DC74F4}" destId="{C18D0A0D-2489-47BB-9C09-880A1D653933}" srcOrd="1" destOrd="0" presId="urn:microsoft.com/office/officeart/2005/8/layout/hierarchy1"/>
    <dgm:cxn modelId="{4251F045-A3AC-4ADF-855F-575E975F9443}" type="presParOf" srcId="{062F75CA-8AE6-4057-8E03-3EC2363DC3FA}" destId="{D3BF9196-1982-4A46-AA52-185E32ACCAD7}" srcOrd="1" destOrd="0" presId="urn:microsoft.com/office/officeart/2005/8/layout/hierarchy1"/>
    <dgm:cxn modelId="{B4AD9BC3-295E-4F01-B988-5E8634C09F91}" type="presParOf" srcId="{D3BF9196-1982-4A46-AA52-185E32ACCAD7}" destId="{86053C50-31F9-4B5B-9045-03DF7B462740}" srcOrd="0" destOrd="0" presId="urn:microsoft.com/office/officeart/2005/8/layout/hierarchy1"/>
    <dgm:cxn modelId="{B5A52AA3-25CB-4D16-BC09-5F115ECD16EE}" type="presParOf" srcId="{D3BF9196-1982-4A46-AA52-185E32ACCAD7}" destId="{69D93B14-F2BB-4D87-B20B-A94410F18181}" srcOrd="1" destOrd="0" presId="urn:microsoft.com/office/officeart/2005/8/layout/hierarchy1"/>
    <dgm:cxn modelId="{E71DCE8F-08FC-431A-B3FA-4352DAB91868}" type="presParOf" srcId="{69D93B14-F2BB-4D87-B20B-A94410F18181}" destId="{8D752B4B-10CC-4F09-984E-B6708862BD69}" srcOrd="0" destOrd="0" presId="urn:microsoft.com/office/officeart/2005/8/layout/hierarchy1"/>
    <dgm:cxn modelId="{126D6B25-A61A-4439-8F90-9E770CEB1C62}" type="presParOf" srcId="{8D752B4B-10CC-4F09-984E-B6708862BD69}" destId="{04DB5747-637E-4B45-8E6A-D1DCE97685FA}" srcOrd="0" destOrd="0" presId="urn:microsoft.com/office/officeart/2005/8/layout/hierarchy1"/>
    <dgm:cxn modelId="{69A44E05-ED97-4118-A3D6-00D7CC9620AB}" type="presParOf" srcId="{8D752B4B-10CC-4F09-984E-B6708862BD69}" destId="{0B9C19DF-E4DA-4813-911B-F99B7A1D290B}" srcOrd="1" destOrd="0" presId="urn:microsoft.com/office/officeart/2005/8/layout/hierarchy1"/>
    <dgm:cxn modelId="{3159A29F-A035-415F-B98D-27A0423D29F7}" type="presParOf" srcId="{69D93B14-F2BB-4D87-B20B-A94410F18181}" destId="{D2AEA676-B748-41A3-9136-CB16844A4B33}"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106F4E-CEEB-4005-A88E-B49DDEBB6627}"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n-US"/>
        </a:p>
      </dgm:t>
    </dgm:pt>
    <dgm:pt modelId="{7D4462F0-00B7-4DC9-B746-1A0F2519CBE0}">
      <dgm:prSet phldrT="[Text]"/>
      <dgm:spPr/>
      <dgm:t>
        <a:bodyPr/>
        <a:lstStyle/>
        <a:p>
          <a:r>
            <a:rPr lang="en-US" dirty="0"/>
            <a:t>Team-Directed FBA/BIP</a:t>
          </a:r>
        </a:p>
      </dgm:t>
    </dgm:pt>
    <dgm:pt modelId="{C75A0307-BFA7-4E08-80EA-1CE28EF00603}" type="parTrans" cxnId="{C019402C-4FC4-42D6-9436-087083EA77AE}">
      <dgm:prSet/>
      <dgm:spPr/>
      <dgm:t>
        <a:bodyPr/>
        <a:lstStyle/>
        <a:p>
          <a:endParaRPr lang="en-US"/>
        </a:p>
      </dgm:t>
    </dgm:pt>
    <dgm:pt modelId="{91D5D069-B14F-4C03-B911-0D33F8968CE6}" type="sibTrans" cxnId="{C019402C-4FC4-42D6-9436-087083EA77AE}">
      <dgm:prSet/>
      <dgm:spPr/>
      <dgm:t>
        <a:bodyPr/>
        <a:lstStyle/>
        <a:p>
          <a:endParaRPr lang="en-US"/>
        </a:p>
      </dgm:t>
    </dgm:pt>
    <dgm:pt modelId="{4DE28F36-E9C8-4CEC-82DE-84217B604F98}">
      <dgm:prSet phldrT="[Text]"/>
      <dgm:spPr/>
      <dgm:t>
        <a:bodyPr/>
        <a:lstStyle/>
        <a:p>
          <a:r>
            <a:rPr lang="en-US" dirty="0"/>
            <a:t>Teacher has already attempted</a:t>
          </a:r>
        </a:p>
      </dgm:t>
    </dgm:pt>
    <dgm:pt modelId="{DA9DCA54-F999-40C5-98E9-847B8A358BE4}" type="parTrans" cxnId="{BB71D52F-93FE-4125-BD5E-1FF83B626D6C}">
      <dgm:prSet/>
      <dgm:spPr/>
      <dgm:t>
        <a:bodyPr/>
        <a:lstStyle/>
        <a:p>
          <a:endParaRPr lang="en-US"/>
        </a:p>
      </dgm:t>
    </dgm:pt>
    <dgm:pt modelId="{9081BC13-B1AD-475E-9D6E-89F485E9816D}" type="sibTrans" cxnId="{BB71D52F-93FE-4125-BD5E-1FF83B626D6C}">
      <dgm:prSet/>
      <dgm:spPr/>
      <dgm:t>
        <a:bodyPr/>
        <a:lstStyle/>
        <a:p>
          <a:endParaRPr lang="en-US"/>
        </a:p>
      </dgm:t>
    </dgm:pt>
    <dgm:pt modelId="{3A7C4C2F-E959-42ED-843B-B77AE38FB1A3}">
      <dgm:prSet/>
      <dgm:spPr/>
      <dgm:t>
        <a:bodyPr/>
        <a:lstStyle/>
        <a:p>
          <a:r>
            <a:rPr lang="en-US" dirty="0"/>
            <a:t>Teacher-Led Support</a:t>
          </a:r>
        </a:p>
      </dgm:t>
    </dgm:pt>
    <dgm:pt modelId="{ACA81A0E-C3C8-465A-A65C-8DC21592F44B}" type="parTrans" cxnId="{1F00FDE5-C23F-44E0-ADB1-8D5243B97CF6}">
      <dgm:prSet/>
      <dgm:spPr/>
      <dgm:t>
        <a:bodyPr/>
        <a:lstStyle/>
        <a:p>
          <a:endParaRPr lang="en-US"/>
        </a:p>
      </dgm:t>
    </dgm:pt>
    <dgm:pt modelId="{6C36A5C2-AEAC-48C1-9AC9-0268F2628A2F}" type="sibTrans" cxnId="{1F00FDE5-C23F-44E0-ADB1-8D5243B97CF6}">
      <dgm:prSet/>
      <dgm:spPr/>
      <dgm:t>
        <a:bodyPr/>
        <a:lstStyle/>
        <a:p>
          <a:endParaRPr lang="en-US"/>
        </a:p>
      </dgm:t>
    </dgm:pt>
    <dgm:pt modelId="{E8D4A484-CCB7-427C-8C30-6C70CB94E9E6}">
      <dgm:prSet/>
      <dgm:spPr/>
      <dgm:t>
        <a:bodyPr/>
        <a:lstStyle/>
        <a:p>
          <a:r>
            <a:rPr lang="en-US" dirty="0"/>
            <a:t>Developed by teacher &amp; parent</a:t>
          </a:r>
        </a:p>
      </dgm:t>
    </dgm:pt>
    <dgm:pt modelId="{769C69D6-DB6B-451F-8075-A037538FD8E0}" type="parTrans" cxnId="{40A3E9F7-F0F6-4C87-8C9E-23BE98AEBB3C}">
      <dgm:prSet/>
      <dgm:spPr/>
      <dgm:t>
        <a:bodyPr/>
        <a:lstStyle/>
        <a:p>
          <a:endParaRPr lang="en-US"/>
        </a:p>
      </dgm:t>
    </dgm:pt>
    <dgm:pt modelId="{1E009AB4-AFFF-4715-BB8E-5AD79F3290A5}" type="sibTrans" cxnId="{40A3E9F7-F0F6-4C87-8C9E-23BE98AEBB3C}">
      <dgm:prSet/>
      <dgm:spPr/>
      <dgm:t>
        <a:bodyPr/>
        <a:lstStyle/>
        <a:p>
          <a:endParaRPr lang="en-US"/>
        </a:p>
      </dgm:t>
    </dgm:pt>
    <dgm:pt modelId="{B9888F16-800C-4CB7-8D3D-3DD07AE8420E}">
      <dgm:prSet/>
      <dgm:spPr/>
      <dgm:t>
        <a:bodyPr/>
        <a:lstStyle/>
        <a:p>
          <a:r>
            <a:rPr lang="en-US" dirty="0"/>
            <a:t>Assess instructional practices</a:t>
          </a:r>
        </a:p>
      </dgm:t>
    </dgm:pt>
    <dgm:pt modelId="{F017CDC3-0AFD-49C0-88ED-86DF9F5755E0}" type="parTrans" cxnId="{CD423D16-712E-41E5-99D9-EB7FDB23F131}">
      <dgm:prSet/>
      <dgm:spPr/>
      <dgm:t>
        <a:bodyPr/>
        <a:lstStyle/>
        <a:p>
          <a:endParaRPr lang="en-US"/>
        </a:p>
      </dgm:t>
    </dgm:pt>
    <dgm:pt modelId="{0D7172B5-15DF-43BC-8DC0-16DC7C09310A}" type="sibTrans" cxnId="{CD423D16-712E-41E5-99D9-EB7FDB23F131}">
      <dgm:prSet/>
      <dgm:spPr/>
      <dgm:t>
        <a:bodyPr/>
        <a:lstStyle/>
        <a:p>
          <a:endParaRPr lang="en-US"/>
        </a:p>
      </dgm:t>
    </dgm:pt>
    <dgm:pt modelId="{43EBE996-CBDD-4EEB-B6B4-A36E0CC495FA}">
      <dgm:prSet/>
      <dgm:spPr/>
      <dgm:t>
        <a:bodyPr/>
        <a:lstStyle/>
        <a:p>
          <a:r>
            <a:rPr lang="en-US" dirty="0"/>
            <a:t>Individualize existing classroom plans</a:t>
          </a:r>
        </a:p>
      </dgm:t>
    </dgm:pt>
    <dgm:pt modelId="{61E4025B-215D-4E96-A91A-DDAC509099B2}" type="parTrans" cxnId="{B5CF8532-A0C6-4FB5-982F-F48780F1C550}">
      <dgm:prSet/>
      <dgm:spPr/>
      <dgm:t>
        <a:bodyPr/>
        <a:lstStyle/>
        <a:p>
          <a:endParaRPr lang="en-US"/>
        </a:p>
      </dgm:t>
    </dgm:pt>
    <dgm:pt modelId="{91BFDB27-49AA-42A6-8561-E2766A32F18A}" type="sibTrans" cxnId="{B5CF8532-A0C6-4FB5-982F-F48780F1C550}">
      <dgm:prSet/>
      <dgm:spPr/>
      <dgm:t>
        <a:bodyPr/>
        <a:lstStyle/>
        <a:p>
          <a:endParaRPr lang="en-US"/>
        </a:p>
      </dgm:t>
    </dgm:pt>
    <dgm:pt modelId="{36B68CCA-15FD-4B95-AB8F-9E8490084C67}">
      <dgm:prSet/>
      <dgm:spPr/>
      <dgm:t>
        <a:bodyPr/>
        <a:lstStyle/>
        <a:p>
          <a:r>
            <a:rPr lang="en-US" dirty="0"/>
            <a:t>Assess classroom environment &amp; social skills instruction</a:t>
          </a:r>
        </a:p>
      </dgm:t>
    </dgm:pt>
    <dgm:pt modelId="{E5978724-A3E1-4809-8B79-1EF69F770F5F}" type="parTrans" cxnId="{4918D966-AB99-49E5-9AB7-34690A87A7D3}">
      <dgm:prSet/>
      <dgm:spPr/>
      <dgm:t>
        <a:bodyPr/>
        <a:lstStyle/>
        <a:p>
          <a:endParaRPr lang="en-US"/>
        </a:p>
      </dgm:t>
    </dgm:pt>
    <dgm:pt modelId="{85192132-0E4C-4FC5-9B82-361FC6219A37}" type="sibTrans" cxnId="{4918D966-AB99-49E5-9AB7-34690A87A7D3}">
      <dgm:prSet/>
      <dgm:spPr/>
      <dgm:t>
        <a:bodyPr/>
        <a:lstStyle/>
        <a:p>
          <a:endParaRPr lang="en-US"/>
        </a:p>
      </dgm:t>
    </dgm:pt>
    <dgm:pt modelId="{AFDFC725-8C3E-4704-9714-BD0F1B7E3B1F}">
      <dgm:prSet/>
      <dgm:spPr/>
      <dgm:t>
        <a:bodyPr/>
        <a:lstStyle/>
        <a:p>
          <a:r>
            <a:rPr lang="en-US" dirty="0"/>
            <a:t>Could result in matching student to existing intervention</a:t>
          </a:r>
        </a:p>
      </dgm:t>
    </dgm:pt>
    <dgm:pt modelId="{FC2A6809-571B-44B6-8171-A727BB19D396}" type="parTrans" cxnId="{24198FFD-96D7-4D3B-BAE2-DFEE2087F590}">
      <dgm:prSet/>
      <dgm:spPr/>
      <dgm:t>
        <a:bodyPr/>
        <a:lstStyle/>
        <a:p>
          <a:endParaRPr lang="en-US"/>
        </a:p>
      </dgm:t>
    </dgm:pt>
    <dgm:pt modelId="{36A26586-2D9A-44C5-9E7A-C821AB90A8A8}" type="sibTrans" cxnId="{24198FFD-96D7-4D3B-BAE2-DFEE2087F590}">
      <dgm:prSet/>
      <dgm:spPr/>
      <dgm:t>
        <a:bodyPr/>
        <a:lstStyle/>
        <a:p>
          <a:endParaRPr lang="en-US"/>
        </a:p>
      </dgm:t>
    </dgm:pt>
    <dgm:pt modelId="{F75C9497-CD64-42D1-9B01-3E48990F03AC}">
      <dgm:prSet/>
      <dgm:spPr/>
      <dgm:t>
        <a:bodyPr/>
        <a:lstStyle/>
        <a:p>
          <a:r>
            <a:rPr lang="en-US" dirty="0"/>
            <a:t>More complex problem behavior </a:t>
          </a:r>
        </a:p>
      </dgm:t>
    </dgm:pt>
    <dgm:pt modelId="{6311E824-C733-4DD6-87EF-CA93DD1B7E60}" type="parTrans" cxnId="{C7B3B934-7BD4-4D47-9941-662A03371276}">
      <dgm:prSet/>
      <dgm:spPr/>
      <dgm:t>
        <a:bodyPr/>
        <a:lstStyle/>
        <a:p>
          <a:endParaRPr lang="en-US"/>
        </a:p>
      </dgm:t>
    </dgm:pt>
    <dgm:pt modelId="{22474D38-DF88-4E2B-B615-8C17307A217F}" type="sibTrans" cxnId="{C7B3B934-7BD4-4D47-9941-662A03371276}">
      <dgm:prSet/>
      <dgm:spPr/>
      <dgm:t>
        <a:bodyPr/>
        <a:lstStyle/>
        <a:p>
          <a:endParaRPr lang="en-US"/>
        </a:p>
      </dgm:t>
    </dgm:pt>
    <dgm:pt modelId="{65A61C56-EDD5-49DD-932A-6FBB4EF37ED1}">
      <dgm:prSet/>
      <dgm:spPr/>
      <dgm:t>
        <a:bodyPr/>
        <a:lstStyle/>
        <a:p>
          <a:r>
            <a:rPr lang="en-US" dirty="0"/>
            <a:t>Requires the use of more assessment, observation, data collection</a:t>
          </a:r>
        </a:p>
      </dgm:t>
    </dgm:pt>
    <dgm:pt modelId="{11799F03-23F6-49CC-B5C6-D0E06514EB61}" type="parTrans" cxnId="{6B3F1191-71FE-4988-AEC4-C5CB750E5884}">
      <dgm:prSet/>
      <dgm:spPr/>
      <dgm:t>
        <a:bodyPr/>
        <a:lstStyle/>
        <a:p>
          <a:endParaRPr lang="en-US"/>
        </a:p>
      </dgm:t>
    </dgm:pt>
    <dgm:pt modelId="{BF411CCE-D42E-40B9-A970-380169708A0F}" type="sibTrans" cxnId="{6B3F1191-71FE-4988-AEC4-C5CB750E5884}">
      <dgm:prSet/>
      <dgm:spPr/>
      <dgm:t>
        <a:bodyPr/>
        <a:lstStyle/>
        <a:p>
          <a:endParaRPr lang="en-US"/>
        </a:p>
      </dgm:t>
    </dgm:pt>
    <dgm:pt modelId="{9C805B5A-E133-4153-A9AA-4E9976BB2B4D}">
      <dgm:prSet/>
      <dgm:spPr/>
      <dgm:t>
        <a:bodyPr/>
        <a:lstStyle/>
        <a:p>
          <a:r>
            <a:rPr lang="en-US" dirty="0"/>
            <a:t>Child &amp; Family Team</a:t>
          </a:r>
        </a:p>
      </dgm:t>
    </dgm:pt>
    <dgm:pt modelId="{249C7C9B-FAD3-478C-A885-97FF8BB2C24E}" type="parTrans" cxnId="{107A9CAB-B840-4FF6-BAD5-7D61FE2CCBB6}">
      <dgm:prSet/>
      <dgm:spPr/>
      <dgm:t>
        <a:bodyPr/>
        <a:lstStyle/>
        <a:p>
          <a:endParaRPr lang="en-US"/>
        </a:p>
      </dgm:t>
    </dgm:pt>
    <dgm:pt modelId="{0B32B02C-B320-43FB-A4E8-5219B284EC00}" type="sibTrans" cxnId="{107A9CAB-B840-4FF6-BAD5-7D61FE2CCBB6}">
      <dgm:prSet/>
      <dgm:spPr/>
      <dgm:t>
        <a:bodyPr/>
        <a:lstStyle/>
        <a:p>
          <a:endParaRPr lang="en-US"/>
        </a:p>
      </dgm:t>
    </dgm:pt>
    <dgm:pt modelId="{069A418D-C888-4DC5-B1F3-89F3476D5145}">
      <dgm:prSet/>
      <dgm:spPr/>
      <dgm:t>
        <a:bodyPr/>
        <a:lstStyle/>
        <a:p>
          <a:r>
            <a:rPr lang="en-US" dirty="0"/>
            <a:t>Safety concern</a:t>
          </a:r>
        </a:p>
      </dgm:t>
    </dgm:pt>
    <dgm:pt modelId="{B285B95B-7F2C-44D7-9083-6532DB29ACF5}" type="parTrans" cxnId="{73E4C067-302B-426B-86CA-18AEF9722FF3}">
      <dgm:prSet/>
      <dgm:spPr/>
      <dgm:t>
        <a:bodyPr/>
        <a:lstStyle/>
        <a:p>
          <a:endParaRPr lang="en-US"/>
        </a:p>
      </dgm:t>
    </dgm:pt>
    <dgm:pt modelId="{1359977C-D6CE-4C92-8135-A05B9E7D3879}" type="sibTrans" cxnId="{73E4C067-302B-426B-86CA-18AEF9722FF3}">
      <dgm:prSet/>
      <dgm:spPr/>
      <dgm:t>
        <a:bodyPr/>
        <a:lstStyle/>
        <a:p>
          <a:endParaRPr lang="en-US"/>
        </a:p>
      </dgm:t>
    </dgm:pt>
    <dgm:pt modelId="{0FC7535C-5E82-4A2C-A5E4-4B76DC9A1824}" type="pres">
      <dgm:prSet presAssocID="{3A106F4E-CEEB-4005-A88E-B49DDEBB6627}" presName="Name0" presStyleCnt="0">
        <dgm:presLayoutVars>
          <dgm:dir/>
          <dgm:animLvl val="lvl"/>
          <dgm:resizeHandles val="exact"/>
        </dgm:presLayoutVars>
      </dgm:prSet>
      <dgm:spPr/>
      <dgm:t>
        <a:bodyPr/>
        <a:lstStyle/>
        <a:p>
          <a:endParaRPr lang="en-US"/>
        </a:p>
      </dgm:t>
    </dgm:pt>
    <dgm:pt modelId="{44B4EB20-24EE-4B70-AEA0-EE2DFE2A103B}" type="pres">
      <dgm:prSet presAssocID="{3A7C4C2F-E959-42ED-843B-B77AE38FB1A3}" presName="composite" presStyleCnt="0"/>
      <dgm:spPr/>
      <dgm:t>
        <a:bodyPr/>
        <a:lstStyle/>
        <a:p>
          <a:endParaRPr lang="en-US"/>
        </a:p>
      </dgm:t>
    </dgm:pt>
    <dgm:pt modelId="{4C808276-6456-414B-B5A2-70826BCEA64B}" type="pres">
      <dgm:prSet presAssocID="{3A7C4C2F-E959-42ED-843B-B77AE38FB1A3}" presName="parTx" presStyleLbl="alignNode1" presStyleIdx="0" presStyleCnt="2">
        <dgm:presLayoutVars>
          <dgm:chMax val="0"/>
          <dgm:chPref val="0"/>
          <dgm:bulletEnabled val="1"/>
        </dgm:presLayoutVars>
      </dgm:prSet>
      <dgm:spPr/>
      <dgm:t>
        <a:bodyPr/>
        <a:lstStyle/>
        <a:p>
          <a:endParaRPr lang="en-US"/>
        </a:p>
      </dgm:t>
    </dgm:pt>
    <dgm:pt modelId="{D484C9BB-B264-40CD-B959-881F12C4E9AB}" type="pres">
      <dgm:prSet presAssocID="{3A7C4C2F-E959-42ED-843B-B77AE38FB1A3}" presName="desTx" presStyleLbl="alignAccFollowNode1" presStyleIdx="0" presStyleCnt="2">
        <dgm:presLayoutVars>
          <dgm:bulletEnabled val="1"/>
        </dgm:presLayoutVars>
      </dgm:prSet>
      <dgm:spPr/>
      <dgm:t>
        <a:bodyPr/>
        <a:lstStyle/>
        <a:p>
          <a:endParaRPr lang="en-US"/>
        </a:p>
      </dgm:t>
    </dgm:pt>
    <dgm:pt modelId="{9C03E9DD-B982-4385-A29F-7643633DA067}" type="pres">
      <dgm:prSet presAssocID="{6C36A5C2-AEAC-48C1-9AC9-0268F2628A2F}" presName="space" presStyleCnt="0"/>
      <dgm:spPr/>
      <dgm:t>
        <a:bodyPr/>
        <a:lstStyle/>
        <a:p>
          <a:endParaRPr lang="en-US"/>
        </a:p>
      </dgm:t>
    </dgm:pt>
    <dgm:pt modelId="{9B2AAFDB-93A2-41A3-BF43-BB0A0BD6AEEB}" type="pres">
      <dgm:prSet presAssocID="{7D4462F0-00B7-4DC9-B746-1A0F2519CBE0}" presName="composite" presStyleCnt="0"/>
      <dgm:spPr/>
      <dgm:t>
        <a:bodyPr/>
        <a:lstStyle/>
        <a:p>
          <a:endParaRPr lang="en-US"/>
        </a:p>
      </dgm:t>
    </dgm:pt>
    <dgm:pt modelId="{2D42493C-0E3C-47F4-9D96-974FE1F0718C}" type="pres">
      <dgm:prSet presAssocID="{7D4462F0-00B7-4DC9-B746-1A0F2519CBE0}" presName="parTx" presStyleLbl="alignNode1" presStyleIdx="1" presStyleCnt="2">
        <dgm:presLayoutVars>
          <dgm:chMax val="0"/>
          <dgm:chPref val="0"/>
          <dgm:bulletEnabled val="1"/>
        </dgm:presLayoutVars>
      </dgm:prSet>
      <dgm:spPr/>
      <dgm:t>
        <a:bodyPr/>
        <a:lstStyle/>
        <a:p>
          <a:endParaRPr lang="en-US"/>
        </a:p>
      </dgm:t>
    </dgm:pt>
    <dgm:pt modelId="{34F8035E-83D1-4375-BF15-6205F6E3A7C5}" type="pres">
      <dgm:prSet presAssocID="{7D4462F0-00B7-4DC9-B746-1A0F2519CBE0}" presName="desTx" presStyleLbl="alignAccFollowNode1" presStyleIdx="1" presStyleCnt="2">
        <dgm:presLayoutVars>
          <dgm:bulletEnabled val="1"/>
        </dgm:presLayoutVars>
      </dgm:prSet>
      <dgm:spPr/>
      <dgm:t>
        <a:bodyPr/>
        <a:lstStyle/>
        <a:p>
          <a:endParaRPr lang="en-US"/>
        </a:p>
      </dgm:t>
    </dgm:pt>
  </dgm:ptLst>
  <dgm:cxnLst>
    <dgm:cxn modelId="{107A9CAB-B840-4FF6-BAD5-7D61FE2CCBB6}" srcId="{7D4462F0-00B7-4DC9-B746-1A0F2519CBE0}" destId="{9C805B5A-E133-4153-A9AA-4E9976BB2B4D}" srcOrd="3" destOrd="0" parTransId="{249C7C9B-FAD3-478C-A885-97FF8BB2C24E}" sibTransId="{0B32B02C-B320-43FB-A4E8-5219B284EC00}"/>
    <dgm:cxn modelId="{D06116A1-DA19-4557-BB06-E6BBAF8AA7F7}" type="presOf" srcId="{7D4462F0-00B7-4DC9-B746-1A0F2519CBE0}" destId="{2D42493C-0E3C-47F4-9D96-974FE1F0718C}" srcOrd="0" destOrd="0" presId="urn:microsoft.com/office/officeart/2005/8/layout/hList1"/>
    <dgm:cxn modelId="{24198FFD-96D7-4D3B-BAE2-DFEE2087F590}" srcId="{3A7C4C2F-E959-42ED-843B-B77AE38FB1A3}" destId="{AFDFC725-8C3E-4704-9714-BD0F1B7E3B1F}" srcOrd="4" destOrd="0" parTransId="{FC2A6809-571B-44B6-8171-A727BB19D396}" sibTransId="{36A26586-2D9A-44C5-9E7A-C821AB90A8A8}"/>
    <dgm:cxn modelId="{6B3F1191-71FE-4988-AEC4-C5CB750E5884}" srcId="{7D4462F0-00B7-4DC9-B746-1A0F2519CBE0}" destId="{65A61C56-EDD5-49DD-932A-6FBB4EF37ED1}" srcOrd="2" destOrd="0" parTransId="{11799F03-23F6-49CC-B5C6-D0E06514EB61}" sibTransId="{BF411CCE-D42E-40B9-A970-380169708A0F}"/>
    <dgm:cxn modelId="{C62779FF-A71A-446F-83B7-23CC1AC24B4F}" type="presOf" srcId="{43EBE996-CBDD-4EEB-B6B4-A36E0CC495FA}" destId="{D484C9BB-B264-40CD-B959-881F12C4E9AB}" srcOrd="0" destOrd="2" presId="urn:microsoft.com/office/officeart/2005/8/layout/hList1"/>
    <dgm:cxn modelId="{5E335A7F-C6D8-4EC2-A9F4-4DF5596ED1EF}" type="presOf" srcId="{3A7C4C2F-E959-42ED-843B-B77AE38FB1A3}" destId="{4C808276-6456-414B-B5A2-70826BCEA64B}" srcOrd="0" destOrd="0" presId="urn:microsoft.com/office/officeart/2005/8/layout/hList1"/>
    <dgm:cxn modelId="{B5CF8532-A0C6-4FB5-982F-F48780F1C550}" srcId="{3A7C4C2F-E959-42ED-843B-B77AE38FB1A3}" destId="{43EBE996-CBDD-4EEB-B6B4-A36E0CC495FA}" srcOrd="2" destOrd="0" parTransId="{61E4025B-215D-4E96-A91A-DDAC509099B2}" sibTransId="{91BFDB27-49AA-42A6-8561-E2766A32F18A}"/>
    <dgm:cxn modelId="{A5F53EFB-A916-45EC-9DAA-846FCEA736F0}" type="presOf" srcId="{B9888F16-800C-4CB7-8D3D-3DD07AE8420E}" destId="{D484C9BB-B264-40CD-B959-881F12C4E9AB}" srcOrd="0" destOrd="1" presId="urn:microsoft.com/office/officeart/2005/8/layout/hList1"/>
    <dgm:cxn modelId="{C6C84373-B379-4CF2-B84F-501E9DBAAC00}" type="presOf" srcId="{AFDFC725-8C3E-4704-9714-BD0F1B7E3B1F}" destId="{D484C9BB-B264-40CD-B959-881F12C4E9AB}" srcOrd="0" destOrd="4" presId="urn:microsoft.com/office/officeart/2005/8/layout/hList1"/>
    <dgm:cxn modelId="{D3E88C78-2461-44AF-A4D5-4B2BD1FAC4B8}" type="presOf" srcId="{4DE28F36-E9C8-4CEC-82DE-84217B604F98}" destId="{34F8035E-83D1-4375-BF15-6205F6E3A7C5}" srcOrd="0" destOrd="0" presId="urn:microsoft.com/office/officeart/2005/8/layout/hList1"/>
    <dgm:cxn modelId="{73E4C067-302B-426B-86CA-18AEF9722FF3}" srcId="{7D4462F0-00B7-4DC9-B746-1A0F2519CBE0}" destId="{069A418D-C888-4DC5-B1F3-89F3476D5145}" srcOrd="4" destOrd="0" parTransId="{B285B95B-7F2C-44D7-9083-6532DB29ACF5}" sibTransId="{1359977C-D6CE-4C92-8135-A05B9E7D3879}"/>
    <dgm:cxn modelId="{40A3E9F7-F0F6-4C87-8C9E-23BE98AEBB3C}" srcId="{3A7C4C2F-E959-42ED-843B-B77AE38FB1A3}" destId="{E8D4A484-CCB7-427C-8C30-6C70CB94E9E6}" srcOrd="0" destOrd="0" parTransId="{769C69D6-DB6B-451F-8075-A037538FD8E0}" sibTransId="{1E009AB4-AFFF-4715-BB8E-5AD79F3290A5}"/>
    <dgm:cxn modelId="{CD423D16-712E-41E5-99D9-EB7FDB23F131}" srcId="{3A7C4C2F-E959-42ED-843B-B77AE38FB1A3}" destId="{B9888F16-800C-4CB7-8D3D-3DD07AE8420E}" srcOrd="1" destOrd="0" parTransId="{F017CDC3-0AFD-49C0-88ED-86DF9F5755E0}" sibTransId="{0D7172B5-15DF-43BC-8DC0-16DC7C09310A}"/>
    <dgm:cxn modelId="{1F00FDE5-C23F-44E0-ADB1-8D5243B97CF6}" srcId="{3A106F4E-CEEB-4005-A88E-B49DDEBB6627}" destId="{3A7C4C2F-E959-42ED-843B-B77AE38FB1A3}" srcOrd="0" destOrd="0" parTransId="{ACA81A0E-C3C8-465A-A65C-8DC21592F44B}" sibTransId="{6C36A5C2-AEAC-48C1-9AC9-0268F2628A2F}"/>
    <dgm:cxn modelId="{4918D966-AB99-49E5-9AB7-34690A87A7D3}" srcId="{3A7C4C2F-E959-42ED-843B-B77AE38FB1A3}" destId="{36B68CCA-15FD-4B95-AB8F-9E8490084C67}" srcOrd="3" destOrd="0" parTransId="{E5978724-A3E1-4809-8B79-1EF69F770F5F}" sibTransId="{85192132-0E4C-4FC5-9B82-361FC6219A37}"/>
    <dgm:cxn modelId="{C019402C-4FC4-42D6-9436-087083EA77AE}" srcId="{3A106F4E-CEEB-4005-A88E-B49DDEBB6627}" destId="{7D4462F0-00B7-4DC9-B746-1A0F2519CBE0}" srcOrd="1" destOrd="0" parTransId="{C75A0307-BFA7-4E08-80EA-1CE28EF00603}" sibTransId="{91D5D069-B14F-4C03-B911-0D33F8968CE6}"/>
    <dgm:cxn modelId="{1FE1CC51-1453-42F4-BE98-B5C4A895A660}" type="presOf" srcId="{069A418D-C888-4DC5-B1F3-89F3476D5145}" destId="{34F8035E-83D1-4375-BF15-6205F6E3A7C5}" srcOrd="0" destOrd="4" presId="urn:microsoft.com/office/officeart/2005/8/layout/hList1"/>
    <dgm:cxn modelId="{C7B3B934-7BD4-4D47-9941-662A03371276}" srcId="{7D4462F0-00B7-4DC9-B746-1A0F2519CBE0}" destId="{F75C9497-CD64-42D1-9B01-3E48990F03AC}" srcOrd="1" destOrd="0" parTransId="{6311E824-C733-4DD6-87EF-CA93DD1B7E60}" sibTransId="{22474D38-DF88-4E2B-B615-8C17307A217F}"/>
    <dgm:cxn modelId="{B8DE22D0-CDA4-4A43-995A-0190FCC5F6A3}" type="presOf" srcId="{65A61C56-EDD5-49DD-932A-6FBB4EF37ED1}" destId="{34F8035E-83D1-4375-BF15-6205F6E3A7C5}" srcOrd="0" destOrd="2" presId="urn:microsoft.com/office/officeart/2005/8/layout/hList1"/>
    <dgm:cxn modelId="{BB71D52F-93FE-4125-BD5E-1FF83B626D6C}" srcId="{7D4462F0-00B7-4DC9-B746-1A0F2519CBE0}" destId="{4DE28F36-E9C8-4CEC-82DE-84217B604F98}" srcOrd="0" destOrd="0" parTransId="{DA9DCA54-F999-40C5-98E9-847B8A358BE4}" sibTransId="{9081BC13-B1AD-475E-9D6E-89F485E9816D}"/>
    <dgm:cxn modelId="{8288A31A-D889-4FE9-904C-87302EB25C60}" type="presOf" srcId="{E8D4A484-CCB7-427C-8C30-6C70CB94E9E6}" destId="{D484C9BB-B264-40CD-B959-881F12C4E9AB}" srcOrd="0" destOrd="0" presId="urn:microsoft.com/office/officeart/2005/8/layout/hList1"/>
    <dgm:cxn modelId="{9559EDEF-C61F-4BD7-A10D-FB96B67EF732}" type="presOf" srcId="{3A106F4E-CEEB-4005-A88E-B49DDEBB6627}" destId="{0FC7535C-5E82-4A2C-A5E4-4B76DC9A1824}" srcOrd="0" destOrd="0" presId="urn:microsoft.com/office/officeart/2005/8/layout/hList1"/>
    <dgm:cxn modelId="{6DF94908-3F58-4638-B98C-274D24536B43}" type="presOf" srcId="{F75C9497-CD64-42D1-9B01-3E48990F03AC}" destId="{34F8035E-83D1-4375-BF15-6205F6E3A7C5}" srcOrd="0" destOrd="1" presId="urn:microsoft.com/office/officeart/2005/8/layout/hList1"/>
    <dgm:cxn modelId="{325D2E61-3A61-4B00-A940-C5AD9DD74639}" type="presOf" srcId="{36B68CCA-15FD-4B95-AB8F-9E8490084C67}" destId="{D484C9BB-B264-40CD-B959-881F12C4E9AB}" srcOrd="0" destOrd="3" presId="urn:microsoft.com/office/officeart/2005/8/layout/hList1"/>
    <dgm:cxn modelId="{C13D096C-AB1E-47DC-9077-9BA01B459C91}" type="presOf" srcId="{9C805B5A-E133-4153-A9AA-4E9976BB2B4D}" destId="{34F8035E-83D1-4375-BF15-6205F6E3A7C5}" srcOrd="0" destOrd="3" presId="urn:microsoft.com/office/officeart/2005/8/layout/hList1"/>
    <dgm:cxn modelId="{EDC61E6C-C7D7-492A-A4AE-CFB934DEFFB0}" type="presParOf" srcId="{0FC7535C-5E82-4A2C-A5E4-4B76DC9A1824}" destId="{44B4EB20-24EE-4B70-AEA0-EE2DFE2A103B}" srcOrd="0" destOrd="0" presId="urn:microsoft.com/office/officeart/2005/8/layout/hList1"/>
    <dgm:cxn modelId="{A1266217-8744-438A-AC00-E7A54E3E3B23}" type="presParOf" srcId="{44B4EB20-24EE-4B70-AEA0-EE2DFE2A103B}" destId="{4C808276-6456-414B-B5A2-70826BCEA64B}" srcOrd="0" destOrd="0" presId="urn:microsoft.com/office/officeart/2005/8/layout/hList1"/>
    <dgm:cxn modelId="{B5CC314E-4EC8-479F-837A-239271A09CB7}" type="presParOf" srcId="{44B4EB20-24EE-4B70-AEA0-EE2DFE2A103B}" destId="{D484C9BB-B264-40CD-B959-881F12C4E9AB}" srcOrd="1" destOrd="0" presId="urn:microsoft.com/office/officeart/2005/8/layout/hList1"/>
    <dgm:cxn modelId="{EA31E290-767A-4723-9F41-2E68EB0DD16E}" type="presParOf" srcId="{0FC7535C-5E82-4A2C-A5E4-4B76DC9A1824}" destId="{9C03E9DD-B982-4385-A29F-7643633DA067}" srcOrd="1" destOrd="0" presId="urn:microsoft.com/office/officeart/2005/8/layout/hList1"/>
    <dgm:cxn modelId="{ABEE362F-9255-4A1C-9900-42264956A372}" type="presParOf" srcId="{0FC7535C-5E82-4A2C-A5E4-4B76DC9A1824}" destId="{9B2AAFDB-93A2-41A3-BF43-BB0A0BD6AEEB}" srcOrd="2" destOrd="0" presId="urn:microsoft.com/office/officeart/2005/8/layout/hList1"/>
    <dgm:cxn modelId="{4C8CF0F5-A8E3-472E-A1A5-1927142A5C11}" type="presParOf" srcId="{9B2AAFDB-93A2-41A3-BF43-BB0A0BD6AEEB}" destId="{2D42493C-0E3C-47F4-9D96-974FE1F0718C}" srcOrd="0" destOrd="0" presId="urn:microsoft.com/office/officeart/2005/8/layout/hList1"/>
    <dgm:cxn modelId="{F9BF5DEA-374B-4C3A-8007-852D6B8010A6}" type="presParOf" srcId="{9B2AAFDB-93A2-41A3-BF43-BB0A0BD6AEEB}" destId="{34F8035E-83D1-4375-BF15-6205F6E3A7C5}"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EF699C1-73B8-4B5E-AE13-87B8A23DED2D}">
      <dsp:nvSpPr>
        <dsp:cNvPr id="0" name=""/>
        <dsp:cNvSpPr/>
      </dsp:nvSpPr>
      <dsp:spPr>
        <a:xfrm>
          <a:off x="0" y="0"/>
          <a:ext cx="6096000" cy="5638799"/>
        </a:xfrm>
        <a:prstGeom prst="trapezoid">
          <a:avLst>
            <a:gd name="adj" fmla="val 54054"/>
          </a:avLst>
        </a:prstGeom>
        <a:gradFill rotWithShape="0">
          <a:gsLst>
            <a:gs pos="0">
              <a:srgbClr val="CC0000"/>
            </a:gs>
            <a:gs pos="18000">
              <a:srgbClr val="FFFF99"/>
            </a:gs>
            <a:gs pos="50000">
              <a:srgbClr val="66FF33"/>
            </a:gs>
            <a:gs pos="65000">
              <a:srgbClr val="33CC33"/>
            </a:gs>
            <a:gs pos="82000">
              <a:srgbClr val="009900"/>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dirty="0">
            <a:solidFill>
              <a:srgbClr val="000066"/>
            </a:solidFill>
          </a:endParaRPr>
        </a:p>
      </dsp:txBody>
      <dsp:txXfrm>
        <a:off x="0" y="0"/>
        <a:ext cx="6096000" cy="56387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BCD42B-AD35-4119-8173-705E9B203F4E}">
      <dsp:nvSpPr>
        <dsp:cNvPr id="0" name=""/>
        <dsp:cNvSpPr/>
      </dsp:nvSpPr>
      <dsp:spPr>
        <a:xfrm rot="20026820">
          <a:off x="-20573" y="662088"/>
          <a:ext cx="5181600" cy="4407501"/>
        </a:xfrm>
        <a:prstGeom prst="swooshArrow">
          <a:avLst>
            <a:gd name="adj1" fmla="val 25000"/>
            <a:gd name="adj2" fmla="val 25000"/>
          </a:avLst>
        </a:prstGeom>
        <a:gradFill rotWithShape="0">
          <a:gsLst>
            <a:gs pos="0">
              <a:srgbClr val="CC0000"/>
            </a:gs>
            <a:gs pos="18000">
              <a:srgbClr val="FFFF99"/>
            </a:gs>
            <a:gs pos="50000">
              <a:srgbClr val="66FF33"/>
            </a:gs>
            <a:gs pos="65000">
              <a:srgbClr val="33CC33"/>
            </a:gs>
            <a:gs pos="82000">
              <a:srgbClr val="009900"/>
            </a:gs>
          </a:gsLst>
          <a:lin ang="5400000" scaled="0"/>
        </a:gradFill>
        <a:ln>
          <a:noFill/>
        </a:ln>
        <a:effectLst>
          <a:innerShdw blurRad="393700" dist="279400">
            <a:srgbClr val="00B050"/>
          </a:innerShdw>
        </a:effectLst>
      </dsp:spPr>
      <dsp:style>
        <a:lnRef idx="0">
          <a:scrgbClr r="0" g="0" b="0"/>
        </a:lnRef>
        <a:fillRef idx="1">
          <a:scrgbClr r="0" g="0" b="0"/>
        </a:fillRef>
        <a:effectRef idx="0">
          <a:scrgbClr r="0" g="0" b="0"/>
        </a:effectRef>
        <a:fontRef idx="minor"/>
      </dsp:style>
    </dsp:sp>
    <dsp:sp modelId="{7A58CA06-7CF4-4880-8AFF-C27C46361B7A}">
      <dsp:nvSpPr>
        <dsp:cNvPr id="0" name=""/>
        <dsp:cNvSpPr/>
      </dsp:nvSpPr>
      <dsp:spPr>
        <a:xfrm>
          <a:off x="893827" y="5105401"/>
          <a:ext cx="439518" cy="439521"/>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BF801E5-F605-4B6B-AD44-734A83015E31}">
      <dsp:nvSpPr>
        <dsp:cNvPr id="0" name=""/>
        <dsp:cNvSpPr/>
      </dsp:nvSpPr>
      <dsp:spPr>
        <a:xfrm>
          <a:off x="275542" y="4390336"/>
          <a:ext cx="2620061" cy="638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386" tIns="0" rIns="0" bIns="0" numCol="1" spcCol="1270" anchor="t" anchorCtr="0">
          <a:noAutofit/>
        </a:bodyPr>
        <a:lstStyle/>
        <a:p>
          <a:pPr lvl="0" algn="ctr" defTabSz="1600200">
            <a:lnSpc>
              <a:spcPct val="90000"/>
            </a:lnSpc>
            <a:spcBef>
              <a:spcPct val="0"/>
            </a:spcBef>
            <a:spcAft>
              <a:spcPct val="35000"/>
            </a:spcAft>
          </a:pPr>
          <a:r>
            <a:rPr lang="en-US" sz="3600" kern="1200" dirty="0">
              <a:solidFill>
                <a:srgbClr val="000066"/>
              </a:solidFill>
            </a:rPr>
            <a:t>Universal</a:t>
          </a:r>
        </a:p>
      </dsp:txBody>
      <dsp:txXfrm>
        <a:off x="275542" y="4390336"/>
        <a:ext cx="2620061" cy="638863"/>
      </dsp:txXfrm>
    </dsp:sp>
    <dsp:sp modelId="{486B20C5-91A5-4C36-8053-3B9ACF3D938D}">
      <dsp:nvSpPr>
        <dsp:cNvPr id="0" name=""/>
        <dsp:cNvSpPr/>
      </dsp:nvSpPr>
      <dsp:spPr>
        <a:xfrm>
          <a:off x="2494026" y="2286000"/>
          <a:ext cx="243535" cy="243535"/>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62E8C8B-CBB3-47CF-BB93-4E34DA5A865B}">
      <dsp:nvSpPr>
        <dsp:cNvPr id="0" name=""/>
        <dsp:cNvSpPr/>
      </dsp:nvSpPr>
      <dsp:spPr>
        <a:xfrm>
          <a:off x="1540763" y="1730755"/>
          <a:ext cx="2269242" cy="6314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044" tIns="0" rIns="0" bIns="0" numCol="1" spcCol="1270" anchor="t" anchorCtr="0">
          <a:noAutofit/>
        </a:bodyPr>
        <a:lstStyle/>
        <a:p>
          <a:pPr lvl="0" algn="ctr" defTabSz="1600200">
            <a:lnSpc>
              <a:spcPct val="90000"/>
            </a:lnSpc>
            <a:spcBef>
              <a:spcPct val="0"/>
            </a:spcBef>
            <a:spcAft>
              <a:spcPct val="35000"/>
            </a:spcAft>
          </a:pPr>
          <a:r>
            <a:rPr lang="en-US" sz="3600" kern="1200" dirty="0">
              <a:solidFill>
                <a:srgbClr val="000066"/>
              </a:solidFill>
            </a:rPr>
            <a:t>Targeted</a:t>
          </a:r>
        </a:p>
      </dsp:txBody>
      <dsp:txXfrm>
        <a:off x="1540763" y="1730755"/>
        <a:ext cx="2269242" cy="631444"/>
      </dsp:txXfrm>
    </dsp:sp>
    <dsp:sp modelId="{CC2DC6BB-4BD5-444C-A232-89F7B6D9B5AD}">
      <dsp:nvSpPr>
        <dsp:cNvPr id="0" name=""/>
        <dsp:cNvSpPr/>
      </dsp:nvSpPr>
      <dsp:spPr>
        <a:xfrm>
          <a:off x="3637027" y="1295399"/>
          <a:ext cx="336804" cy="336804"/>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6BFCB8B-9EFA-490C-AAD3-ED7928DE275A}">
      <dsp:nvSpPr>
        <dsp:cNvPr id="0" name=""/>
        <dsp:cNvSpPr/>
      </dsp:nvSpPr>
      <dsp:spPr>
        <a:xfrm>
          <a:off x="1884427" y="634989"/>
          <a:ext cx="2310380" cy="4924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465" tIns="0" rIns="0" bIns="0" numCol="1" spcCol="1270" anchor="t" anchorCtr="0">
          <a:noAutofit/>
        </a:bodyPr>
        <a:lstStyle/>
        <a:p>
          <a:pPr lvl="0" algn="ctr" defTabSz="1600200">
            <a:lnSpc>
              <a:spcPct val="90000"/>
            </a:lnSpc>
            <a:spcBef>
              <a:spcPct val="0"/>
            </a:spcBef>
            <a:spcAft>
              <a:spcPct val="35000"/>
            </a:spcAft>
          </a:pPr>
          <a:r>
            <a:rPr lang="en-US" sz="3600" kern="1200" dirty="0">
              <a:solidFill>
                <a:srgbClr val="000066"/>
              </a:solidFill>
            </a:rPr>
            <a:t>Intensive</a:t>
          </a:r>
        </a:p>
      </dsp:txBody>
      <dsp:txXfrm>
        <a:off x="1884427" y="634989"/>
        <a:ext cx="2310380" cy="49244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4146" name="Rectangle 2"/>
          <p:cNvSpPr>
            <a:spLocks noGrp="1" noChangeArrowheads="1"/>
          </p:cNvSpPr>
          <p:nvPr>
            <p:ph type="hdr" sz="quarter"/>
          </p:nvPr>
        </p:nvSpPr>
        <p:spPr bwMode="auto">
          <a:xfrm>
            <a:off x="0" y="0"/>
            <a:ext cx="3013763" cy="462042"/>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774147" name="Rectangle 3"/>
          <p:cNvSpPr>
            <a:spLocks noGrp="1" noChangeArrowheads="1"/>
          </p:cNvSpPr>
          <p:nvPr>
            <p:ph type="dt" sz="quarter" idx="1"/>
          </p:nvPr>
        </p:nvSpPr>
        <p:spPr bwMode="auto">
          <a:xfrm>
            <a:off x="3939466" y="0"/>
            <a:ext cx="3013763" cy="462042"/>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lvl1pPr algn="r">
              <a:defRPr sz="1200">
                <a:latin typeface="Times New Roman" pitchFamily="18" charset="0"/>
              </a:defRPr>
            </a:lvl1pPr>
          </a:lstStyle>
          <a:p>
            <a:pPr>
              <a:defRPr/>
            </a:pPr>
            <a:endParaRPr lang="en-US" dirty="0"/>
          </a:p>
        </p:txBody>
      </p:sp>
      <p:sp>
        <p:nvSpPr>
          <p:cNvPr id="774148" name="Rectangle 4"/>
          <p:cNvSpPr>
            <a:spLocks noGrp="1" noChangeArrowheads="1"/>
          </p:cNvSpPr>
          <p:nvPr>
            <p:ph type="ftr" sz="quarter" idx="2"/>
          </p:nvPr>
        </p:nvSpPr>
        <p:spPr bwMode="auto">
          <a:xfrm>
            <a:off x="0" y="8777192"/>
            <a:ext cx="3013763" cy="462042"/>
          </a:xfrm>
          <a:prstGeom prst="rect">
            <a:avLst/>
          </a:prstGeom>
          <a:noFill/>
          <a:ln w="9525">
            <a:noFill/>
            <a:miter lim="800000"/>
            <a:headEnd/>
            <a:tailEnd/>
          </a:ln>
          <a:effectLst/>
        </p:spPr>
        <p:txBody>
          <a:bodyPr vert="horz" wrap="square" lIns="92546" tIns="46273" rIns="92546" bIns="46273" numCol="1" anchor="b"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774149" name="Rectangle 5"/>
          <p:cNvSpPr>
            <a:spLocks noGrp="1" noChangeArrowheads="1"/>
          </p:cNvSpPr>
          <p:nvPr>
            <p:ph type="sldNum" sz="quarter" idx="3"/>
          </p:nvPr>
        </p:nvSpPr>
        <p:spPr bwMode="auto">
          <a:xfrm>
            <a:off x="3939466" y="8777192"/>
            <a:ext cx="3013763" cy="462042"/>
          </a:xfrm>
          <a:prstGeom prst="rect">
            <a:avLst/>
          </a:prstGeom>
          <a:noFill/>
          <a:ln w="9525">
            <a:noFill/>
            <a:miter lim="800000"/>
            <a:headEnd/>
            <a:tailEnd/>
          </a:ln>
          <a:effectLst/>
        </p:spPr>
        <p:txBody>
          <a:bodyPr vert="horz" wrap="square" lIns="92546" tIns="46273" rIns="92546" bIns="46273" numCol="1" anchor="b" anchorCtr="0" compatLnSpc="1">
            <a:prstTxWarp prst="textNoShape">
              <a:avLst/>
            </a:prstTxWarp>
          </a:bodyPr>
          <a:lstStyle>
            <a:lvl1pPr algn="r">
              <a:defRPr sz="1200">
                <a:latin typeface="Times New Roman" pitchFamily="18" charset="0"/>
              </a:defRPr>
            </a:lvl1pPr>
          </a:lstStyle>
          <a:p>
            <a:pPr>
              <a:defRPr/>
            </a:pPr>
            <a:fld id="{D4A1DF69-D19F-440E-A518-567A0DA3A7E2}"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13763" cy="462042"/>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3075" name="Rectangle 3"/>
          <p:cNvSpPr>
            <a:spLocks noGrp="1" noChangeArrowheads="1"/>
          </p:cNvSpPr>
          <p:nvPr>
            <p:ph type="dt" idx="1"/>
          </p:nvPr>
        </p:nvSpPr>
        <p:spPr bwMode="auto">
          <a:xfrm>
            <a:off x="3941075" y="0"/>
            <a:ext cx="3013763" cy="462042"/>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lvl1pPr algn="r">
              <a:defRPr sz="1200">
                <a:latin typeface="Times New Roman" pitchFamily="18" charset="0"/>
              </a:defRPr>
            </a:lvl1pPr>
          </a:lstStyle>
          <a:p>
            <a:pPr>
              <a:defRPr/>
            </a:pPr>
            <a:endParaRPr lang="en-US" dirty="0"/>
          </a:p>
        </p:txBody>
      </p:sp>
      <p:sp>
        <p:nvSpPr>
          <p:cNvPr id="45060" name="Rectangle 4"/>
          <p:cNvSpPr>
            <a:spLocks noGrp="1" noRot="1" noChangeAspect="1" noChangeArrowheads="1" noTextEdit="1"/>
          </p:cNvSpPr>
          <p:nvPr>
            <p:ph type="sldImg" idx="2"/>
          </p:nvPr>
        </p:nvSpPr>
        <p:spPr bwMode="auto">
          <a:xfrm>
            <a:off x="1168400" y="693738"/>
            <a:ext cx="4618038" cy="34639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27312" y="4389398"/>
            <a:ext cx="5100215" cy="4158377"/>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778796"/>
            <a:ext cx="3013763" cy="462042"/>
          </a:xfrm>
          <a:prstGeom prst="rect">
            <a:avLst/>
          </a:prstGeom>
          <a:noFill/>
          <a:ln w="9525">
            <a:noFill/>
            <a:miter lim="800000"/>
            <a:headEnd/>
            <a:tailEnd/>
          </a:ln>
          <a:effectLst/>
        </p:spPr>
        <p:txBody>
          <a:bodyPr vert="horz" wrap="square" lIns="92546" tIns="46273" rIns="92546" bIns="46273" numCol="1" anchor="b"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3079" name="Rectangle 7"/>
          <p:cNvSpPr>
            <a:spLocks noGrp="1" noChangeArrowheads="1"/>
          </p:cNvSpPr>
          <p:nvPr>
            <p:ph type="sldNum" sz="quarter" idx="5"/>
          </p:nvPr>
        </p:nvSpPr>
        <p:spPr bwMode="auto">
          <a:xfrm>
            <a:off x="3941075" y="8778796"/>
            <a:ext cx="3013763" cy="462042"/>
          </a:xfrm>
          <a:prstGeom prst="rect">
            <a:avLst/>
          </a:prstGeom>
          <a:noFill/>
          <a:ln w="9525">
            <a:noFill/>
            <a:miter lim="800000"/>
            <a:headEnd/>
            <a:tailEnd/>
          </a:ln>
          <a:effectLst/>
        </p:spPr>
        <p:txBody>
          <a:bodyPr vert="horz" wrap="square" lIns="92546" tIns="46273" rIns="92546" bIns="46273" numCol="1" anchor="b" anchorCtr="0" compatLnSpc="1">
            <a:prstTxWarp prst="textNoShape">
              <a:avLst/>
            </a:prstTxWarp>
          </a:bodyPr>
          <a:lstStyle>
            <a:lvl1pPr algn="r">
              <a:defRPr sz="1200">
                <a:latin typeface="Times New Roman" pitchFamily="18" charset="0"/>
              </a:defRPr>
            </a:lvl1pPr>
          </a:lstStyle>
          <a:p>
            <a:pPr>
              <a:defRPr/>
            </a:pPr>
            <a:fld id="{5C78453C-4D61-40F7-8360-41B022B0D155}"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3" Type="http://schemas.openxmlformats.org/officeDocument/2006/relationships/hyperlink" Target="http://www.behaviordoctor.org/" TargetMode="External"/><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3" Type="http://schemas.openxmlformats.org/officeDocument/2006/relationships/hyperlink" Target="http://www.behaviordoctor.org/" TargetMode="External"/><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3" Type="http://schemas.openxmlformats.org/officeDocument/2006/relationships/hyperlink" Target="http://www.behaviordoctor.org/" TargetMode="External"/><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3" Type="http://schemas.openxmlformats.org/officeDocument/2006/relationships/hyperlink" Target="http://www.interventioncentral.org/index.php/challenging-students/132-behavior-contracts" TargetMode="External"/><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3" Type="http://schemas.openxmlformats.org/officeDocument/2006/relationships/hyperlink" Target="http://www.interventioncentral.org/index.php/challenging-students/132-behavior-contracts" TargetMode="External"/><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FC44301-5F8A-45C5-BA3A-A9C6FE67D984}" type="slidenum">
              <a:rPr lang="en-US" smtClean="0"/>
              <a:pPr/>
              <a:t>1</a:t>
            </a:fld>
            <a:endParaRPr lang="en-US" dirty="0" smtClean="0"/>
          </a:p>
        </p:txBody>
      </p:sp>
      <p:sp>
        <p:nvSpPr>
          <p:cNvPr id="48131" name="Rectangle 2"/>
          <p:cNvSpPr>
            <a:spLocks noGrp="1" noRot="1" noChangeAspect="1" noChangeArrowheads="1" noTextEdit="1"/>
          </p:cNvSpPr>
          <p:nvPr>
            <p:ph type="sldImg"/>
          </p:nvPr>
        </p:nvSpPr>
        <p:spPr>
          <a:xfrm>
            <a:off x="1171575" y="695325"/>
            <a:ext cx="4611688" cy="3459163"/>
          </a:xfrm>
          <a:solidFill>
            <a:srgbClr val="FFFFFF"/>
          </a:solidFill>
          <a:ln/>
        </p:spPr>
      </p:sp>
      <p:sp>
        <p:nvSpPr>
          <p:cNvPr id="48132" name="Text Box 3"/>
          <p:cNvSpPr>
            <a:spLocks noGrp="1" noChangeArrowheads="1"/>
          </p:cNvSpPr>
          <p:nvPr>
            <p:ph type="body" idx="1"/>
          </p:nvPr>
        </p:nvSpPr>
        <p:spPr>
          <a:xfrm>
            <a:off x="695484" y="4389399"/>
            <a:ext cx="5563870" cy="4156773"/>
          </a:xfrm>
          <a:noFill/>
          <a:ln/>
        </p:spPr>
        <p:txBody>
          <a:bodyPr wrap="none" lIns="92914" tIns="46457" rIns="92914" bIns="46457" anchor="ctr"/>
          <a:lstStyle/>
          <a:p>
            <a:pPr eaLnBrk="1" hangingPunct="1"/>
            <a:r>
              <a:rPr lang="en-US" dirty="0" smtClean="0"/>
              <a:t>Module 3 of 3.  Each is 2 days (12 contact hours) in length, for a total of 36 contact hours.</a:t>
            </a:r>
          </a:p>
          <a:p>
            <a:pPr eaLnBrk="1" hangingPunct="1"/>
            <a:endParaRPr lang="en-US" dirty="0" smtClean="0"/>
          </a:p>
          <a:p>
            <a:pPr eaLnBrk="1" hangingPunct="1"/>
            <a:r>
              <a:rPr lang="en-US" dirty="0" smtClean="0"/>
              <a:t>Materials Needed:</a:t>
            </a:r>
          </a:p>
          <a:p>
            <a:pPr eaLnBrk="1" hangingPunct="1">
              <a:buFontTx/>
              <a:buChar char="•"/>
            </a:pPr>
            <a:r>
              <a:rPr lang="en-US" dirty="0" smtClean="0"/>
              <a:t>Workbooks</a:t>
            </a:r>
          </a:p>
          <a:p>
            <a:pPr eaLnBrk="1" hangingPunct="1">
              <a:buFontTx/>
              <a:buChar char="•"/>
            </a:pPr>
            <a:r>
              <a:rPr lang="en-US" dirty="0" smtClean="0"/>
              <a:t>Expectations to Post</a:t>
            </a:r>
          </a:p>
          <a:p>
            <a:pPr eaLnBrk="1" hangingPunct="1">
              <a:buFontTx/>
              <a:buChar char="•"/>
            </a:pPr>
            <a:r>
              <a:rPr lang="en-US" dirty="0" smtClean="0"/>
              <a:t>Poster/flip chart paper</a:t>
            </a:r>
          </a:p>
          <a:p>
            <a:pPr eaLnBrk="1" hangingPunct="1">
              <a:buFontTx/>
              <a:buChar char="•"/>
            </a:pPr>
            <a:r>
              <a:rPr lang="en-US" dirty="0" smtClean="0"/>
              <a:t>Masking tape</a:t>
            </a:r>
          </a:p>
          <a:p>
            <a:pPr eaLnBrk="1" hangingPunct="1">
              <a:buFontTx/>
              <a:buChar char="•"/>
            </a:pPr>
            <a:r>
              <a:rPr lang="en-US" dirty="0" smtClean="0"/>
              <a:t>Markers</a:t>
            </a:r>
          </a:p>
          <a:p>
            <a:pPr eaLnBrk="1" hangingPunct="1">
              <a:buFontTx/>
              <a:buChar char="•"/>
            </a:pPr>
            <a:r>
              <a:rPr lang="en-US" dirty="0" smtClean="0"/>
              <a:t>Post-it notes</a:t>
            </a:r>
          </a:p>
          <a:p>
            <a:pPr eaLnBrk="1" hangingPunct="1">
              <a:buFontTx/>
              <a:buChar char="•"/>
            </a:pPr>
            <a:r>
              <a:rPr lang="en-US" dirty="0" smtClean="0"/>
              <a:t>Music (CD’s &amp; CD Player or speakers for computer)</a:t>
            </a:r>
          </a:p>
          <a:p>
            <a:pPr eaLnBrk="1" hangingPunct="1">
              <a:buFontTx/>
              <a:buChar char="•"/>
            </a:pPr>
            <a:r>
              <a:rPr lang="en-US" dirty="0" smtClean="0"/>
              <a:t>Tickets/Incentives</a:t>
            </a:r>
          </a:p>
          <a:p>
            <a:pPr eaLnBrk="1" hangingPunct="1">
              <a:buFontTx/>
              <a:buChar char="•"/>
            </a:pPr>
            <a:r>
              <a:rPr lang="en-US" dirty="0" smtClean="0"/>
              <a:t>Extra pens/pencils </a:t>
            </a:r>
          </a:p>
          <a:p>
            <a:pPr eaLnBrk="1" hangingPunct="1">
              <a:buFontTx/>
              <a:buChar char="•"/>
            </a:pPr>
            <a:r>
              <a:rPr lang="en-US" dirty="0" smtClean="0"/>
              <a:t>Child-shaped cutouts for “ripping kids”  activity</a:t>
            </a:r>
          </a:p>
          <a:p>
            <a:pPr eaLnBrk="1" hangingPunct="1">
              <a:buFontTx/>
              <a:buChar char="•"/>
            </a:pPr>
            <a:r>
              <a:rPr lang="en-US" dirty="0" smtClean="0"/>
              <a:t>Buzzers, bells, or other signaling device for PBIS Champion Game</a:t>
            </a:r>
          </a:p>
          <a:p>
            <a:pPr eaLnBrk="1" hangingPunct="1">
              <a:buFontTx/>
              <a:buChar char="•"/>
            </a:pPr>
            <a:r>
              <a:rPr lang="en-US" dirty="0" smtClean="0"/>
              <a:t>Prizes for winning team of PBIS Champions Game</a:t>
            </a:r>
          </a:p>
          <a:p>
            <a:pPr eaLnBrk="1" hangingPunct="1">
              <a:buFontTx/>
              <a:buChar char="•"/>
            </a:pPr>
            <a:r>
              <a:rPr lang="en-US" dirty="0" smtClean="0"/>
              <a:t>Materials for “CHANGE” activity</a:t>
            </a:r>
          </a:p>
          <a:p>
            <a:pPr eaLnBrk="1" hangingPunct="1"/>
            <a:r>
              <a:rPr lang="en-US" dirty="0" smtClean="0"/>
              <a:t>Optional items</a:t>
            </a:r>
          </a:p>
          <a:p>
            <a:pPr eaLnBrk="1" hangingPunct="1">
              <a:buFontTx/>
              <a:buChar char="•"/>
            </a:pPr>
            <a:r>
              <a:rPr lang="en-US" dirty="0" smtClean="0"/>
              <a:t>Candy</a:t>
            </a:r>
          </a:p>
          <a:p>
            <a:pPr eaLnBrk="1" hangingPunct="1">
              <a:buFontTx/>
              <a:buChar char="•"/>
            </a:pPr>
            <a:r>
              <a:rPr lang="en-US" dirty="0" smtClean="0"/>
              <a:t>“fidgets” for tables (slinkys, playdough, squeeze balls, etc)</a:t>
            </a:r>
          </a:p>
          <a:p>
            <a:pPr eaLnBrk="1" hangingPunct="1">
              <a:buFontTx/>
              <a:buChar char="•"/>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241" name="Rectangle 7"/>
          <p:cNvSpPr>
            <a:spLocks noGrp="1" noChangeArrowheads="1"/>
          </p:cNvSpPr>
          <p:nvPr>
            <p:ph type="sldNum" sz="quarter" idx="5"/>
          </p:nvPr>
        </p:nvSpPr>
        <p:spPr>
          <a:noFill/>
        </p:spPr>
        <p:txBody>
          <a:bodyPr/>
          <a:lstStyle/>
          <a:p>
            <a:fld id="{C46E67B3-5DAC-4352-B3C0-DE2D61FBE947}" type="slidenum">
              <a:rPr lang="en-US" smtClean="0"/>
              <a:pPr/>
              <a:t>11</a:t>
            </a:fld>
            <a:endParaRPr lang="en-US" dirty="0" smtClean="0"/>
          </a:p>
        </p:txBody>
      </p:sp>
      <p:sp>
        <p:nvSpPr>
          <p:cNvPr id="906242" name="Rectangle 2"/>
          <p:cNvSpPr>
            <a:spLocks noGrp="1" noRot="1" noChangeAspect="1" noChangeArrowheads="1" noTextEdit="1"/>
          </p:cNvSpPr>
          <p:nvPr>
            <p:ph type="sldImg"/>
          </p:nvPr>
        </p:nvSpPr>
        <p:spPr>
          <a:ln/>
        </p:spPr>
      </p:sp>
      <p:sp>
        <p:nvSpPr>
          <p:cNvPr id="906243" name="Rectangle 3"/>
          <p:cNvSpPr>
            <a:spLocks noGrp="1" noChangeArrowheads="1"/>
          </p:cNvSpPr>
          <p:nvPr>
            <p:ph type="body" idx="1"/>
          </p:nvPr>
        </p:nvSpPr>
        <p:spPr>
          <a:xfrm>
            <a:off x="695484" y="4389399"/>
            <a:ext cx="5563870" cy="4158377"/>
          </a:xfrm>
          <a:noFill/>
          <a:ln/>
        </p:spPr>
        <p:txBody>
          <a:bodyPr/>
          <a:lstStyle/>
          <a:p>
            <a:pPr eaLnBrk="1" hangingPunct="1"/>
            <a:r>
              <a:rPr lang="en-US" dirty="0" smtClean="0"/>
              <a:t>We know that effective schools seek to provide support at multiple levels so that all students, no matter their individual needs, can be successful.  So how do we accomplish this task?  We have historically looked to specific practices, programs or people to meet the needs of our students. This means that we might need multiple things to meet the multiple needs of our students.   Instead, we should be focusing on a process that can be used by any school, no matter what the needs of their individual students.  By adopting a problem-solving approach, </a:t>
            </a:r>
            <a:r>
              <a:rPr lang="en-US" b="1" i="1" dirty="0" smtClean="0"/>
              <a:t>(CLICK)</a:t>
            </a:r>
            <a:r>
              <a:rPr lang="en-US" dirty="0" smtClean="0"/>
              <a:t> schools can effectively conduct needs assessments and build in the layers of support that meet their students’ academic and behavior needs.  Here in NC, schools are using PBIS as the problem-solving framework that allows them to construct the prevention and intervention needed to address behavior and social skill deficits.  You can see some examples of the interventions here.  Schools will also need a plan for creating a systematic approach to academic intervention (many schools in NC are implementing Responsiveness to Instruction for this purpose).</a:t>
            </a:r>
          </a:p>
          <a:p>
            <a:pPr eaLnBrk="1" hangingPunct="1"/>
            <a:endParaRPr lang="en-US" dirty="0"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selecting solutions,</a:t>
            </a:r>
            <a:r>
              <a:rPr lang="en-US" baseline="0" dirty="0" smtClean="0"/>
              <a:t> consider teaching, re-teaching, reinforcement for demonstrating the replacement or desired alternative behavior.</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110</a:t>
            </a:fld>
            <a:endParaRPr lang="en-US" dirty="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3137" name="Rectangle 7"/>
          <p:cNvSpPr>
            <a:spLocks noGrp="1" noChangeArrowheads="1"/>
          </p:cNvSpPr>
          <p:nvPr>
            <p:ph type="sldNum" sz="quarter" idx="5"/>
          </p:nvPr>
        </p:nvSpPr>
        <p:spPr>
          <a:noFill/>
        </p:spPr>
        <p:txBody>
          <a:bodyPr/>
          <a:lstStyle/>
          <a:p>
            <a:fld id="{06DD1E26-4CAC-46E0-9B63-F63CBFEC9B69}" type="slidenum">
              <a:rPr lang="en-US" smtClean="0"/>
              <a:pPr/>
              <a:t>111</a:t>
            </a:fld>
            <a:endParaRPr lang="en-US" dirty="0" smtClean="0"/>
          </a:p>
        </p:txBody>
      </p:sp>
      <p:sp>
        <p:nvSpPr>
          <p:cNvPr id="1243138" name="Rectangle 2"/>
          <p:cNvSpPr>
            <a:spLocks noGrp="1" noRot="1" noChangeAspect="1" noChangeArrowheads="1" noTextEdit="1"/>
          </p:cNvSpPr>
          <p:nvPr>
            <p:ph type="sldImg"/>
          </p:nvPr>
        </p:nvSpPr>
        <p:spPr>
          <a:xfrm>
            <a:off x="1936750" y="539750"/>
            <a:ext cx="3236913" cy="2427288"/>
          </a:xfrm>
          <a:ln/>
        </p:spPr>
      </p:sp>
      <p:sp>
        <p:nvSpPr>
          <p:cNvPr id="1243139"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endParaRPr lang="en-US" dirty="0" smtClean="0"/>
          </a:p>
        </p:txBody>
      </p:sp>
      <p:sp>
        <p:nvSpPr>
          <p:cNvPr id="1243140" name="Rectangle 4"/>
          <p:cNvSpPr>
            <a:spLocks noChangeArrowheads="1"/>
          </p:cNvSpPr>
          <p:nvPr/>
        </p:nvSpPr>
        <p:spPr bwMode="auto">
          <a:xfrm>
            <a:off x="928923" y="4389398"/>
            <a:ext cx="5096995" cy="1233717"/>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 all of the ways you can intervene regarding setting events, trigger/antecedents,</a:t>
            </a:r>
            <a:r>
              <a:rPr lang="en-US" baseline="0" dirty="0" smtClean="0"/>
              <a:t> at the problem behavior level, and regarding consequences.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112</a:t>
            </a:fld>
            <a:endParaRPr lang="en-US" dirty="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377" name="Rectangle 7"/>
          <p:cNvSpPr>
            <a:spLocks noGrp="1" noChangeArrowheads="1"/>
          </p:cNvSpPr>
          <p:nvPr>
            <p:ph type="sldNum" sz="quarter" idx="5"/>
          </p:nvPr>
        </p:nvSpPr>
        <p:spPr>
          <a:noFill/>
        </p:spPr>
        <p:txBody>
          <a:bodyPr/>
          <a:lstStyle/>
          <a:p>
            <a:fld id="{D47C8728-E078-49E6-9B83-25A75F2DB272}" type="slidenum">
              <a:rPr lang="en-US" smtClean="0"/>
              <a:pPr/>
              <a:t>113</a:t>
            </a:fld>
            <a:endParaRPr lang="en-US" dirty="0" smtClean="0"/>
          </a:p>
        </p:txBody>
      </p:sp>
      <p:sp>
        <p:nvSpPr>
          <p:cNvPr id="1253378" name="Rectangle 2"/>
          <p:cNvSpPr>
            <a:spLocks noGrp="1" noRot="1" noChangeAspect="1" noChangeArrowheads="1" noTextEdit="1"/>
          </p:cNvSpPr>
          <p:nvPr>
            <p:ph type="sldImg"/>
          </p:nvPr>
        </p:nvSpPr>
        <p:spPr>
          <a:xfrm>
            <a:off x="1936750" y="539750"/>
            <a:ext cx="3236913" cy="2427288"/>
          </a:xfrm>
          <a:ln/>
        </p:spPr>
      </p:sp>
      <p:sp>
        <p:nvSpPr>
          <p:cNvPr id="1253379"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r>
              <a:rPr lang="en-US" dirty="0" smtClean="0"/>
              <a:t>the threat of the death penalty does not stop people from murdering; why do teachers think threatening to take away recess will stop target behaviors?” Dr. Laura Riffel</a:t>
            </a:r>
          </a:p>
          <a:p>
            <a:pPr eaLnBrk="1" hangingPunct="1"/>
            <a:r>
              <a:rPr lang="en-US" dirty="0" smtClean="0">
                <a:hlinkClick r:id="rId3"/>
              </a:rPr>
              <a:t>www.behaviordoctor.org</a:t>
            </a:r>
            <a:endParaRPr lang="en-US" dirty="0" smtClean="0"/>
          </a:p>
          <a:p>
            <a:pPr eaLnBrk="1" hangingPunct="1"/>
            <a:endParaRPr lang="en-US" b="1" dirty="0" smtClean="0"/>
          </a:p>
          <a:p>
            <a:pPr eaLnBrk="1" hangingPunct="1"/>
            <a:endParaRPr lang="en-US" b="1" dirty="0" smtClean="0"/>
          </a:p>
          <a:p>
            <a:pPr eaLnBrk="1" hangingPunct="1"/>
            <a:r>
              <a:rPr lang="en-US" b="1" dirty="0" smtClean="0"/>
              <a:t>Intervention &amp; Support Strategies</a:t>
            </a:r>
          </a:p>
          <a:p>
            <a:pPr eaLnBrk="1" hangingPunct="1"/>
            <a:endParaRPr lang="en-US" b="1" dirty="0" smtClean="0"/>
          </a:p>
          <a:p>
            <a:pPr eaLnBrk="1" hangingPunct="1"/>
            <a:endParaRPr lang="en-US" i="1" dirty="0" smtClean="0"/>
          </a:p>
          <a:p>
            <a:pPr eaLnBrk="1" hangingPunct="1"/>
            <a:r>
              <a:rPr lang="en-US" dirty="0" smtClean="0"/>
              <a:t>Discuss this slide with participants.  It provides an example based Eddie.</a:t>
            </a:r>
          </a:p>
          <a:p>
            <a:pPr eaLnBrk="1" hangingPunct="1"/>
            <a:r>
              <a:rPr lang="en-US" dirty="0" smtClean="0"/>
              <a:t>Note how many of these strategies require changes in adult behavior.</a:t>
            </a:r>
          </a:p>
          <a:p>
            <a:pPr eaLnBrk="1" hangingPunct="1"/>
            <a:endParaRPr lang="en-US" i="1" dirty="0" smtClean="0"/>
          </a:p>
          <a:p>
            <a:pPr eaLnBrk="1" hangingPunct="1"/>
            <a:endParaRPr lang="en-US" dirty="0" smtClean="0"/>
          </a:p>
        </p:txBody>
      </p:sp>
      <p:sp>
        <p:nvSpPr>
          <p:cNvPr id="1253380" name="Rectangle 4"/>
          <p:cNvSpPr>
            <a:spLocks noChangeArrowheads="1"/>
          </p:cNvSpPr>
          <p:nvPr/>
        </p:nvSpPr>
        <p:spPr bwMode="auto">
          <a:xfrm>
            <a:off x="928923" y="4389398"/>
            <a:ext cx="5217738" cy="1078098"/>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377" name="Rectangle 7"/>
          <p:cNvSpPr>
            <a:spLocks noGrp="1" noChangeArrowheads="1"/>
          </p:cNvSpPr>
          <p:nvPr>
            <p:ph type="sldNum" sz="quarter" idx="5"/>
          </p:nvPr>
        </p:nvSpPr>
        <p:spPr>
          <a:noFill/>
        </p:spPr>
        <p:txBody>
          <a:bodyPr/>
          <a:lstStyle/>
          <a:p>
            <a:fld id="{D47C8728-E078-49E6-9B83-25A75F2DB272}" type="slidenum">
              <a:rPr lang="en-US" smtClean="0"/>
              <a:pPr/>
              <a:t>115</a:t>
            </a:fld>
            <a:endParaRPr lang="en-US" dirty="0" smtClean="0"/>
          </a:p>
        </p:txBody>
      </p:sp>
      <p:sp>
        <p:nvSpPr>
          <p:cNvPr id="1253378" name="Rectangle 2"/>
          <p:cNvSpPr>
            <a:spLocks noGrp="1" noRot="1" noChangeAspect="1" noChangeArrowheads="1" noTextEdit="1"/>
          </p:cNvSpPr>
          <p:nvPr>
            <p:ph type="sldImg"/>
          </p:nvPr>
        </p:nvSpPr>
        <p:spPr>
          <a:xfrm>
            <a:off x="1936750" y="539750"/>
            <a:ext cx="3236913" cy="2427288"/>
          </a:xfrm>
          <a:ln/>
        </p:spPr>
      </p:sp>
      <p:sp>
        <p:nvSpPr>
          <p:cNvPr id="1253379"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r>
              <a:rPr lang="en-US" dirty="0" smtClean="0"/>
              <a:t>the threat of the death penalty does not stop people from murdering; why do teachers think threatening to take away recess will stop target behaviors?” Dr. Laura Riffel</a:t>
            </a:r>
          </a:p>
          <a:p>
            <a:pPr eaLnBrk="1" hangingPunct="1"/>
            <a:r>
              <a:rPr lang="en-US" dirty="0" smtClean="0">
                <a:hlinkClick r:id="rId3"/>
              </a:rPr>
              <a:t>www.behaviordoctor.org</a:t>
            </a:r>
            <a:endParaRPr lang="en-US" dirty="0" smtClean="0"/>
          </a:p>
          <a:p>
            <a:pPr eaLnBrk="1" hangingPunct="1"/>
            <a:endParaRPr lang="en-US" b="1" dirty="0" smtClean="0"/>
          </a:p>
          <a:p>
            <a:pPr eaLnBrk="1" hangingPunct="1"/>
            <a:endParaRPr lang="en-US" b="1" dirty="0" smtClean="0"/>
          </a:p>
          <a:p>
            <a:pPr eaLnBrk="1" hangingPunct="1"/>
            <a:r>
              <a:rPr lang="en-US" b="1" dirty="0" smtClean="0"/>
              <a:t>Intervention &amp; Support Strategies</a:t>
            </a:r>
          </a:p>
          <a:p>
            <a:pPr eaLnBrk="1" hangingPunct="1"/>
            <a:endParaRPr lang="en-US" b="1" dirty="0" smtClean="0"/>
          </a:p>
          <a:p>
            <a:pPr eaLnBrk="1" hangingPunct="1"/>
            <a:endParaRPr lang="en-US" i="1" dirty="0" smtClean="0"/>
          </a:p>
          <a:p>
            <a:pPr eaLnBrk="1" hangingPunct="1"/>
            <a:r>
              <a:rPr lang="en-US" dirty="0" smtClean="0"/>
              <a:t>Discuss this slide with participants.  It provides an example based Eddie.</a:t>
            </a:r>
          </a:p>
          <a:p>
            <a:pPr eaLnBrk="1" hangingPunct="1"/>
            <a:r>
              <a:rPr lang="en-US" dirty="0" smtClean="0"/>
              <a:t>Note how many of these strategies require changes in adult behavior.</a:t>
            </a:r>
          </a:p>
          <a:p>
            <a:pPr eaLnBrk="1" hangingPunct="1"/>
            <a:endParaRPr lang="en-US" i="1" dirty="0" smtClean="0"/>
          </a:p>
          <a:p>
            <a:pPr eaLnBrk="1" hangingPunct="1"/>
            <a:endParaRPr lang="en-US" dirty="0" smtClean="0"/>
          </a:p>
        </p:txBody>
      </p:sp>
      <p:sp>
        <p:nvSpPr>
          <p:cNvPr id="1253380" name="Rectangle 4"/>
          <p:cNvSpPr>
            <a:spLocks noChangeArrowheads="1"/>
          </p:cNvSpPr>
          <p:nvPr/>
        </p:nvSpPr>
        <p:spPr bwMode="auto">
          <a:xfrm>
            <a:off x="928923" y="4389398"/>
            <a:ext cx="5217738" cy="1078098"/>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377" name="Rectangle 7"/>
          <p:cNvSpPr>
            <a:spLocks noGrp="1" noChangeArrowheads="1"/>
          </p:cNvSpPr>
          <p:nvPr>
            <p:ph type="sldNum" sz="quarter" idx="5"/>
          </p:nvPr>
        </p:nvSpPr>
        <p:spPr>
          <a:noFill/>
        </p:spPr>
        <p:txBody>
          <a:bodyPr/>
          <a:lstStyle/>
          <a:p>
            <a:fld id="{D47C8728-E078-49E6-9B83-25A75F2DB272}" type="slidenum">
              <a:rPr lang="en-US" smtClean="0"/>
              <a:pPr/>
              <a:t>117</a:t>
            </a:fld>
            <a:endParaRPr lang="en-US" dirty="0" smtClean="0"/>
          </a:p>
        </p:txBody>
      </p:sp>
      <p:sp>
        <p:nvSpPr>
          <p:cNvPr id="1253378" name="Rectangle 2"/>
          <p:cNvSpPr>
            <a:spLocks noGrp="1" noRot="1" noChangeAspect="1" noChangeArrowheads="1" noTextEdit="1"/>
          </p:cNvSpPr>
          <p:nvPr>
            <p:ph type="sldImg"/>
          </p:nvPr>
        </p:nvSpPr>
        <p:spPr>
          <a:xfrm>
            <a:off x="1936750" y="539750"/>
            <a:ext cx="3236913" cy="2427288"/>
          </a:xfrm>
          <a:ln/>
        </p:spPr>
      </p:sp>
      <p:sp>
        <p:nvSpPr>
          <p:cNvPr id="1253379"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r>
              <a:rPr lang="en-US" dirty="0" smtClean="0"/>
              <a:t>the threat of the death penalty does not stop people from murdering; why do teachers think threatening to take away recess will stop target behaviors?” Dr. Laura Riffel</a:t>
            </a:r>
          </a:p>
          <a:p>
            <a:pPr eaLnBrk="1" hangingPunct="1"/>
            <a:r>
              <a:rPr lang="en-US" dirty="0" smtClean="0">
                <a:hlinkClick r:id="rId3"/>
              </a:rPr>
              <a:t>www.behaviordoctor.org</a:t>
            </a:r>
            <a:endParaRPr lang="en-US" dirty="0" smtClean="0"/>
          </a:p>
          <a:p>
            <a:pPr eaLnBrk="1" hangingPunct="1"/>
            <a:endParaRPr lang="en-US" b="1" dirty="0" smtClean="0"/>
          </a:p>
          <a:p>
            <a:pPr eaLnBrk="1" hangingPunct="1"/>
            <a:endParaRPr lang="en-US" b="1" dirty="0" smtClean="0"/>
          </a:p>
          <a:p>
            <a:pPr eaLnBrk="1" hangingPunct="1"/>
            <a:r>
              <a:rPr lang="en-US" b="1" dirty="0" smtClean="0"/>
              <a:t>Intervention &amp; Support Strategies</a:t>
            </a:r>
          </a:p>
          <a:p>
            <a:pPr eaLnBrk="1" hangingPunct="1"/>
            <a:endParaRPr lang="en-US" b="1" dirty="0" smtClean="0"/>
          </a:p>
          <a:p>
            <a:pPr eaLnBrk="1" hangingPunct="1"/>
            <a:endParaRPr lang="en-US" i="1" dirty="0" smtClean="0"/>
          </a:p>
          <a:p>
            <a:pPr eaLnBrk="1" hangingPunct="1"/>
            <a:r>
              <a:rPr lang="en-US" dirty="0" smtClean="0"/>
              <a:t>Discuss this slide with participants.  It provides an example based Eddie.</a:t>
            </a:r>
          </a:p>
          <a:p>
            <a:pPr eaLnBrk="1" hangingPunct="1"/>
            <a:r>
              <a:rPr lang="en-US" dirty="0" smtClean="0"/>
              <a:t>Note how many of these strategies require changes in adult behavior.</a:t>
            </a:r>
          </a:p>
          <a:p>
            <a:pPr eaLnBrk="1" hangingPunct="1"/>
            <a:endParaRPr lang="en-US" i="1" dirty="0" smtClean="0"/>
          </a:p>
          <a:p>
            <a:pPr eaLnBrk="1" hangingPunct="1"/>
            <a:endParaRPr lang="en-US" dirty="0" smtClean="0"/>
          </a:p>
        </p:txBody>
      </p:sp>
      <p:sp>
        <p:nvSpPr>
          <p:cNvPr id="1253380" name="Rectangle 4"/>
          <p:cNvSpPr>
            <a:spLocks noChangeArrowheads="1"/>
          </p:cNvSpPr>
          <p:nvPr/>
        </p:nvSpPr>
        <p:spPr bwMode="auto">
          <a:xfrm>
            <a:off x="928923" y="4389398"/>
            <a:ext cx="5217738" cy="1078098"/>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watch the video of Shane</a:t>
            </a:r>
            <a:r>
              <a:rPr lang="en-US" baseline="0" dirty="0" smtClean="0"/>
              <a:t> and work together with your team to complete the competing behavior pathways behavior forms in your workbook. While you might not have all of the information you need, because we only have data from one observation, make up any additional data that you need to complete the process.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118</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third teacher led functional assessment approach that we will cover is ERASE.</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119</a:t>
            </a:fld>
            <a:endParaRPr lang="en-US" dirty="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we previously</a:t>
            </a:r>
            <a:r>
              <a:rPr lang="en-US" baseline="0" dirty="0" smtClean="0"/>
              <a:t> outlined, you can see from this slide how ERASE follows each of the 5 problem solving steps.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120</a:t>
            </a:fld>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operational definition of behavior begins with a description of its topography – what exactly does the behavior look like?</a:t>
            </a:r>
          </a:p>
          <a:p>
            <a:r>
              <a:rPr lang="en-US" dirty="0" smtClean="0"/>
              <a:t>Dimensions such as frequency, duration, and intensity will also be necessary. For example, the behavior “talks out” may not, by itself, be seen as a major issue for many teachers. However, if it were known that the behavior occurred 40-50 times per hour, for durations of over 3 hours per episode, or loud enough to be clearly heard from a distance of 200 feet, it is much more likely that the behavior would be treated as a priority issue. This also would help to define why the behavior is considered a problem.</a:t>
            </a:r>
          </a:p>
          <a:p>
            <a:r>
              <a:rPr lang="en-US" dirty="0" smtClean="0"/>
              <a:t>Teachers also should be prepared to present evidence of the types of past intervention strategies used, how those strategies were applied, and the outcomes of those strategies. </a:t>
            </a:r>
          </a:p>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02" name="Rectangle 2"/>
          <p:cNvSpPr>
            <a:spLocks noGrp="1" noRot="1" noChangeAspect="1" noChangeArrowheads="1" noTextEdit="1"/>
          </p:cNvSpPr>
          <p:nvPr>
            <p:ph type="sldImg"/>
          </p:nvPr>
        </p:nvSpPr>
        <p:spPr>
          <a:xfrm>
            <a:off x="1169988" y="693738"/>
            <a:ext cx="4618037" cy="3463925"/>
          </a:xfrm>
          <a:ln/>
        </p:spPr>
      </p:sp>
      <p:sp>
        <p:nvSpPr>
          <p:cNvPr id="1331203" name="Rectangle 3"/>
          <p:cNvSpPr>
            <a:spLocks noGrp="1" noChangeArrowheads="1"/>
          </p:cNvSpPr>
          <p:nvPr>
            <p:ph type="body" idx="1"/>
          </p:nvPr>
        </p:nvSpPr>
        <p:spPr>
          <a:xfrm>
            <a:off x="695484" y="4391003"/>
            <a:ext cx="5563870" cy="4158377"/>
          </a:xfrm>
          <a:noFill/>
          <a:ln/>
        </p:spPr>
        <p:txBody>
          <a:bodyPr/>
          <a:lstStyle/>
          <a:p>
            <a:r>
              <a:rPr lang="en-US" dirty="0" smtClean="0"/>
              <a:t>Let’s take a closer look at constructing a continuum of support (Lewis &amp; Sugai, 1999; Sugai etal., 2000; Walker et al., 1996):</a:t>
            </a:r>
          </a:p>
          <a:p>
            <a:endParaRPr lang="en-US" dirty="0" smtClean="0"/>
          </a:p>
          <a:p>
            <a:r>
              <a:rPr lang="en-US" dirty="0" smtClean="0"/>
              <a:t>(CLICK) Primary prevention focuses on preventing the development of new cases of problem behaviors by focusing on all students and staff, across all settings.  We expect that primary/school-wide/universal implementation will result in about 80% of students gaining the necessary behavioral and social skills necessary to be successful in school.</a:t>
            </a:r>
          </a:p>
          <a:p>
            <a:r>
              <a:rPr lang="en-US" dirty="0" smtClean="0"/>
              <a:t>(CLICK) Secondary prevention focuses on reducing the number of existing cases of problem behaviors by establishing efficient and rapid responses to problem behavior.  Secondary prevention is only implemented after the successful implementation of S-W PBS and should result in an additional 15% of students learning necessary skills.</a:t>
            </a:r>
          </a:p>
          <a:p>
            <a:r>
              <a:rPr lang="en-US" dirty="0" smtClean="0"/>
              <a:t>(CLICK) Tertiary prevention focuses on reducing the intensity and/or complexity of existing cases of problem behaviors that are resistant to primary and secondary prevention efforts. Once SW and Secondary efforts are in place, tertiary prevention &amp; intervention focuses on the remaining 2-5% of the population continuing to show skill deficits.</a:t>
            </a:r>
          </a:p>
          <a:p>
            <a:endParaRPr lang="en-US" dirty="0" smtClean="0"/>
          </a:p>
          <a:p>
            <a:r>
              <a:rPr lang="en-US" dirty="0" smtClean="0"/>
              <a:t>When all three levels have been successfully implemented (a 3-5 year process) the school will have created a </a:t>
            </a:r>
            <a:r>
              <a:rPr lang="en-US" dirty="0" smtClean="0"/>
              <a:t>comprehensive </a:t>
            </a:r>
            <a:r>
              <a:rPr lang="en-US" dirty="0" smtClean="0"/>
              <a:t>system of behavioral support.</a:t>
            </a:r>
          </a:p>
          <a:p>
            <a:endParaRPr lang="en-US" dirty="0"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information may be compiled by considering past interactions with the student. The more times a person has interacted with the student, the better information they will be able to provide. When memories alone aren’t sufficient, any available school or classroom data (e.g., office referrals, incident reports, etc.) may be helpful in answering the questions.</a:t>
            </a:r>
          </a:p>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122</a:t>
            </a:fld>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6678">
              <a:defRPr/>
            </a:pPr>
            <a:r>
              <a:rPr lang="en-US" dirty="0" smtClean="0"/>
              <a:t>Remember when considering the antecedents and consequences that the environment consists of all actions, items, and events. The teacher, peers, tasks, instruction, and other subtle conditions are part of the environment and must be considered.</a:t>
            </a:r>
          </a:p>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123</a:t>
            </a:fld>
            <a:endParaRPr lang="en-US" dirty="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Based</a:t>
            </a:r>
            <a:r>
              <a:rPr lang="en-US" baseline="0" dirty="0" smtClean="0"/>
              <a:t> on the information you’ve gathered, make a guess about what the student is getting or avoiding.</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124</a:t>
            </a:fld>
            <a:endParaRPr lang="en-US" dirty="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6678">
              <a:defRPr/>
            </a:pPr>
            <a:r>
              <a:rPr lang="en-US" dirty="0" smtClean="0"/>
              <a:t>Replacement behaviors are best determined by persons familiar with the environment. The first step in determining an appropriate replacement is to ask, “what do successful students do under these conditions?” This provides an example of a relevant behavior in that environment. When we select behaviors that suit us but are not relevant to the student it is unlikely that the student will use that behavior as a replacement. Similarly, the replacement we choose must be acceptable to us but also must work for the student in terms of meeting his/her needs (i.e., function). Selecting effective replacement behaviors requires consideration of each of these issues. </a:t>
            </a:r>
          </a:p>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125</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Replacement behaviors must be taught to the student and then teachers must arrange environments to create success opportunities for students – following that up with reinforcement to maintain the behavior. Negative consequences for negative behavior also need to be considered. All strategies considered here must involve thought of what is realistic for school personnel to implement in a consistent manner.</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126</a:t>
            </a:fld>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 all of the ways we</a:t>
            </a:r>
            <a:r>
              <a:rPr lang="en-US" baseline="0" dirty="0" smtClean="0"/>
              <a:t> can support the appropriate student behavior by reminding, providing supervision, and preventing triggers for the inappropriate behavior.</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127</a:t>
            </a:fld>
            <a:endParaRPr lang="en-US" dirty="0"/>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9457" name="Slide Image Placeholder 1"/>
          <p:cNvSpPr>
            <a:spLocks noGrp="1" noRot="1" noChangeAspect="1"/>
          </p:cNvSpPr>
          <p:nvPr>
            <p:ph type="sldImg"/>
          </p:nvPr>
        </p:nvSpPr>
        <p:spPr>
          <a:ln/>
        </p:spPr>
      </p:sp>
      <p:sp>
        <p:nvSpPr>
          <p:cNvPr id="1299458" name="Notes Placeholder 2"/>
          <p:cNvSpPr>
            <a:spLocks noGrp="1"/>
          </p:cNvSpPr>
          <p:nvPr>
            <p:ph type="body" idx="1"/>
          </p:nvPr>
        </p:nvSpPr>
        <p:spPr>
          <a:noFill/>
          <a:ln/>
        </p:spPr>
        <p:txBody>
          <a:bodyPr/>
          <a:lstStyle/>
          <a:p>
            <a:pPr algn="ctr" eaLnBrk="1" hangingPunct="1">
              <a:buFont typeface="Wingdings 2" pitchFamily="18" charset="2"/>
              <a:buNone/>
              <a:defRPr/>
            </a:pPr>
            <a:r>
              <a:rPr lang="en-US" dirty="0" smtClean="0">
                <a:latin typeface="Comic Sans MS" pitchFamily="66" charset="0"/>
              </a:rPr>
              <a:t>The definition of insanity is doing the same thing over and over again and expecting different results.</a:t>
            </a:r>
          </a:p>
          <a:p>
            <a:pPr algn="ctr" eaLnBrk="1" hangingPunct="1">
              <a:buFont typeface="Wingdings 2" pitchFamily="18" charset="2"/>
              <a:buNone/>
              <a:defRPr/>
            </a:pPr>
            <a:endParaRPr lang="en-US" dirty="0" smtClean="0">
              <a:latin typeface="Comic Sans MS" pitchFamily="66" charset="0"/>
            </a:endParaRPr>
          </a:p>
          <a:p>
            <a:pPr algn="ctr" eaLnBrk="1" hangingPunct="1">
              <a:buFont typeface="Wingdings 2" pitchFamily="18" charset="2"/>
              <a:buNone/>
              <a:defRPr/>
            </a:pPr>
            <a:r>
              <a:rPr lang="en-US" dirty="0" smtClean="0">
                <a:latin typeface="Comic Sans MS" pitchFamily="66" charset="0"/>
              </a:rPr>
              <a:t>Albert Einstein</a:t>
            </a:r>
          </a:p>
          <a:p>
            <a:pPr eaLnBrk="1" hangingPunct="1">
              <a:lnSpc>
                <a:spcPct val="90000"/>
              </a:lnSpc>
              <a:buFontTx/>
              <a:buNone/>
            </a:pPr>
            <a:endParaRPr lang="en-US" dirty="0" smtClean="0">
              <a:solidFill>
                <a:srgbClr val="000000"/>
              </a:solidFill>
            </a:endParaRPr>
          </a:p>
          <a:p>
            <a:pPr eaLnBrk="1" hangingPunct="1">
              <a:lnSpc>
                <a:spcPct val="90000"/>
              </a:lnSpc>
              <a:buFontTx/>
              <a:buChar char="•"/>
            </a:pPr>
            <a:endParaRPr lang="en-US" dirty="0" smtClean="0">
              <a:solidFill>
                <a:srgbClr val="000000"/>
              </a:solidFill>
            </a:endParaRPr>
          </a:p>
          <a:p>
            <a:pPr eaLnBrk="1" hangingPunct="1">
              <a:lnSpc>
                <a:spcPct val="90000"/>
              </a:lnSpc>
              <a:buFontTx/>
              <a:buChar char="•"/>
            </a:pPr>
            <a:r>
              <a:rPr lang="en-US" dirty="0" smtClean="0">
                <a:solidFill>
                  <a:srgbClr val="000000"/>
                </a:solidFill>
              </a:rPr>
              <a:t>Specific and measurable statements about expected or desired behaviors and levels of performance at the end of an instructional time period</a:t>
            </a:r>
          </a:p>
          <a:p>
            <a:pPr eaLnBrk="1" hangingPunct="1">
              <a:lnSpc>
                <a:spcPct val="90000"/>
              </a:lnSpc>
              <a:buFontTx/>
              <a:buChar char="•"/>
            </a:pPr>
            <a:endParaRPr lang="en-US" dirty="0" smtClean="0">
              <a:solidFill>
                <a:srgbClr val="000000"/>
              </a:solidFill>
            </a:endParaRPr>
          </a:p>
          <a:p>
            <a:pPr eaLnBrk="1" hangingPunct="1">
              <a:lnSpc>
                <a:spcPct val="90000"/>
              </a:lnSpc>
            </a:pPr>
            <a:r>
              <a:rPr lang="en-US" i="1" dirty="0" smtClean="0">
                <a:solidFill>
                  <a:srgbClr val="000000"/>
                </a:solidFill>
              </a:rPr>
              <a:t>During a 20 minute recess period, plato will verbally respond to peers in a positive or neutral manner in 80% of opportunities for three consecutive days by the end of the first term</a:t>
            </a:r>
            <a:endParaRPr lang="en-US" dirty="0" smtClean="0"/>
          </a:p>
        </p:txBody>
      </p:sp>
      <p:sp>
        <p:nvSpPr>
          <p:cNvPr id="1299459" name="Slide Number Placeholder 3"/>
          <p:cNvSpPr>
            <a:spLocks noGrp="1"/>
          </p:cNvSpPr>
          <p:nvPr>
            <p:ph type="sldNum" sz="quarter" idx="5"/>
          </p:nvPr>
        </p:nvSpPr>
        <p:spPr>
          <a:noFill/>
        </p:spPr>
        <p:txBody>
          <a:bodyPr/>
          <a:lstStyle/>
          <a:p>
            <a:fld id="{22922409-BF71-424D-B28C-B9732778454F}" type="slidenum">
              <a:rPr lang="en-US" smtClean="0"/>
              <a:pPr/>
              <a:t>129</a:t>
            </a:fld>
            <a:endParaRPr lang="en-US" dirty="0" smtClean="0"/>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CONSIDERATIONS FOR DEVELOPING A MEASUREMENT PLAN</a:t>
            </a:r>
            <a:endParaRPr lang="en-US" dirty="0" smtClean="0"/>
          </a:p>
          <a:p>
            <a:r>
              <a:rPr lang="en-US" dirty="0" smtClean="0"/>
              <a:t>Determine what questions you want to answer by asking what information is logically important in our efforts to create students success. </a:t>
            </a:r>
          </a:p>
          <a:p>
            <a:r>
              <a:rPr lang="en-US" dirty="0" smtClean="0"/>
              <a:t>Determine what data are necessary (i.e., what needs to be collected) to answer questions. </a:t>
            </a:r>
          </a:p>
          <a:p>
            <a:r>
              <a:rPr lang="en-US" dirty="0" smtClean="0"/>
              <a:t>Determine the simplest way to get data by considering what is realistic in terms of time and effort for the persons being asked to implement. </a:t>
            </a:r>
          </a:p>
          <a:p>
            <a:r>
              <a:rPr lang="en-US" dirty="0" smtClean="0"/>
              <a:t>Put the system in place so that all use in a consistent manner to collect information. </a:t>
            </a:r>
          </a:p>
          <a:p>
            <a:r>
              <a:rPr lang="en-US" dirty="0" smtClean="0"/>
              <a:t>Analyze information gathered to answer questions, evaluate strategies, and drive policy and practice</a:t>
            </a:r>
          </a:p>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130</a:t>
            </a:fld>
            <a:endParaRPr lang="en-US" dirty="0"/>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3553" name="Rectangle 7"/>
          <p:cNvSpPr>
            <a:spLocks noGrp="1" noChangeArrowheads="1"/>
          </p:cNvSpPr>
          <p:nvPr>
            <p:ph type="sldNum" sz="quarter" idx="5"/>
          </p:nvPr>
        </p:nvSpPr>
        <p:spPr>
          <a:noFill/>
        </p:spPr>
        <p:txBody>
          <a:bodyPr/>
          <a:lstStyle/>
          <a:p>
            <a:fld id="{D2B2FF0A-3DF6-4090-87D3-883594C2AF0D}" type="slidenum">
              <a:rPr lang="en-US" smtClean="0"/>
              <a:pPr/>
              <a:t>132</a:t>
            </a:fld>
            <a:endParaRPr lang="en-US" dirty="0" smtClean="0"/>
          </a:p>
        </p:txBody>
      </p:sp>
      <p:sp>
        <p:nvSpPr>
          <p:cNvPr id="1303554" name="Rectangle 2"/>
          <p:cNvSpPr>
            <a:spLocks noGrp="1" noRot="1" noChangeAspect="1" noChangeArrowheads="1" noTextEdit="1"/>
          </p:cNvSpPr>
          <p:nvPr>
            <p:ph type="sldImg"/>
          </p:nvPr>
        </p:nvSpPr>
        <p:spPr>
          <a:ln/>
        </p:spPr>
      </p:sp>
      <p:sp>
        <p:nvSpPr>
          <p:cNvPr id="1303555" name="Rectangle 3"/>
          <p:cNvSpPr>
            <a:spLocks noGrp="1" noChangeArrowheads="1"/>
          </p:cNvSpPr>
          <p:nvPr>
            <p:ph type="body" idx="1"/>
          </p:nvPr>
        </p:nvSpPr>
        <p:spPr>
          <a:xfrm>
            <a:off x="695484" y="4389399"/>
            <a:ext cx="5563870" cy="4158377"/>
          </a:xfrm>
          <a:noFill/>
          <a:ln/>
        </p:spPr>
        <p:txBody>
          <a:bodyPr/>
          <a:lstStyle/>
          <a:p>
            <a:pPr eaLnBrk="1" hangingPunct="1"/>
            <a:r>
              <a:rPr lang="en-US" dirty="0" smtClean="0"/>
              <a:t>Activity:  Paper Kids</a:t>
            </a:r>
          </a:p>
          <a:p>
            <a:pPr eaLnBrk="1" hangingPunct="1"/>
            <a:endParaRPr lang="en-US" dirty="0" smtClean="0"/>
          </a:p>
          <a:p>
            <a:pPr eaLnBrk="1" hangingPunct="1"/>
            <a:r>
              <a:rPr lang="en-US" dirty="0" smtClean="0"/>
              <a:t>Take a paper cutout of a student.  Have the audience name setting events, triggers, antecendents that they frequently see.  For each one named, rip off a piece of the paper student.  </a:t>
            </a:r>
          </a:p>
          <a:p>
            <a:pPr eaLnBrk="1" hangingPunct="1"/>
            <a:endParaRPr lang="en-US" i="1" dirty="0" smtClean="0"/>
          </a:p>
          <a:p>
            <a:pPr eaLnBrk="1" hangingPunct="1"/>
            <a:r>
              <a:rPr lang="en-US" i="1" dirty="0" smtClean="0"/>
              <a:t>Option: When you rip off the final pieces ask if schools know how to put the pieces back together.  Demonstrate positives:  showing patience, teaching the student new skills, etc and tape the student back together</a:t>
            </a:r>
          </a:p>
          <a:p>
            <a:pPr eaLnBrk="1" hangingPunct="1"/>
            <a:endParaRPr lang="en-US" i="1" dirty="0" smtClean="0"/>
          </a:p>
          <a:p>
            <a:pPr eaLnBrk="1" hangingPunct="1"/>
            <a:r>
              <a:rPr lang="en-US" dirty="0" smtClean="0"/>
              <a:t>This is what the behavior charting – especially the manipulation of setting events, triggers, &amp; consequences is all about</a:t>
            </a: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1633" name="Slide Image Placeholder 1"/>
          <p:cNvSpPr>
            <a:spLocks noGrp="1" noRot="1" noChangeAspect="1"/>
          </p:cNvSpPr>
          <p:nvPr>
            <p:ph type="sldImg"/>
          </p:nvPr>
        </p:nvSpPr>
        <p:spPr>
          <a:ln/>
        </p:spPr>
      </p:sp>
      <p:sp>
        <p:nvSpPr>
          <p:cNvPr id="1221634" name="Notes Placeholder 2"/>
          <p:cNvSpPr>
            <a:spLocks noGrp="1"/>
          </p:cNvSpPr>
          <p:nvPr>
            <p:ph type="body" idx="1"/>
          </p:nvPr>
        </p:nvSpPr>
        <p:spPr>
          <a:noFill/>
          <a:ln/>
        </p:spPr>
        <p:txBody>
          <a:bodyPr/>
          <a:lstStyle/>
          <a:p>
            <a:pPr eaLnBrk="1" hangingPunct="1"/>
            <a:r>
              <a:rPr lang="en-US" dirty="0" smtClean="0"/>
              <a:t>When analyzing data recognize that  it will never show 100% --</a:t>
            </a:r>
          </a:p>
          <a:p>
            <a:pPr eaLnBrk="1" hangingPunct="1"/>
            <a:r>
              <a:rPr lang="en-US" dirty="0" smtClean="0"/>
              <a:t>Sometimes you may hear teachers say “it happens all the time” or “it happens everywhere”. That may be accurate but where is the behavior occurring most frequently.  Likewise we need to look for the most frequently occurring maintaining consequence also.</a:t>
            </a:r>
          </a:p>
          <a:p>
            <a:pPr eaLnBrk="1" hangingPunct="1"/>
            <a:endParaRPr lang="en-US" dirty="0" smtClean="0"/>
          </a:p>
          <a:p>
            <a:pPr eaLnBrk="1" hangingPunct="1"/>
            <a:r>
              <a:rPr lang="en-US" dirty="0" smtClean="0"/>
              <a:t>For example, if a behavior occurs 33% of the time following a teacher direction that is high level of predictability even though there may be other antecedents </a:t>
            </a:r>
            <a:r>
              <a:rPr lang="en-US" dirty="0" smtClean="0"/>
              <a:t>identified.</a:t>
            </a:r>
            <a:endParaRPr lang="en-US" dirty="0" smtClean="0"/>
          </a:p>
        </p:txBody>
      </p:sp>
      <p:sp>
        <p:nvSpPr>
          <p:cNvPr id="1221635" name="Slide Number Placeholder 3"/>
          <p:cNvSpPr>
            <a:spLocks noGrp="1"/>
          </p:cNvSpPr>
          <p:nvPr>
            <p:ph type="sldNum" sz="quarter" idx="5"/>
          </p:nvPr>
        </p:nvSpPr>
        <p:spPr>
          <a:noFill/>
        </p:spPr>
        <p:txBody>
          <a:bodyPr/>
          <a:lstStyle/>
          <a:p>
            <a:fld id="{975E39F4-2ED8-422F-A71D-7E419A8207B5}" type="slidenum">
              <a:rPr lang="en-US" smtClean="0"/>
              <a:pPr/>
              <a:t>133</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7"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145" tIns="46073" rIns="92145" bIns="46073" anchor="b"/>
          <a:lstStyle/>
          <a:p>
            <a:pPr algn="r" defTabSz="904471"/>
            <a:fld id="{6BB12825-45F8-4970-9903-24FB1903C5AA}" type="slidenum">
              <a:rPr lang="en-US" sz="1200">
                <a:ea typeface="ＭＳ Ｐゴシック"/>
                <a:cs typeface="ＭＳ Ｐゴシック"/>
              </a:rPr>
              <a:pPr algn="r" defTabSz="904471"/>
              <a:t>13</a:t>
            </a:fld>
            <a:endParaRPr lang="en-US" sz="1200" dirty="0">
              <a:ea typeface="ＭＳ Ｐゴシック"/>
              <a:cs typeface="ＭＳ Ｐゴシック"/>
            </a:endParaRPr>
          </a:p>
        </p:txBody>
      </p:sp>
      <p:sp>
        <p:nvSpPr>
          <p:cNvPr id="664578" name="Slide Image Placeholder 1"/>
          <p:cNvSpPr>
            <a:spLocks noGrp="1" noRot="1" noChangeAspect="1" noTextEdit="1"/>
          </p:cNvSpPr>
          <p:nvPr>
            <p:ph type="sldImg"/>
          </p:nvPr>
        </p:nvSpPr>
        <p:spPr bwMode="auto">
          <a:xfrm>
            <a:off x="1169988" y="693738"/>
            <a:ext cx="4618037" cy="3463925"/>
          </a:xfrm>
          <a:noFill/>
          <a:ln>
            <a:solidFill>
              <a:srgbClr val="000000"/>
            </a:solidFill>
            <a:miter lim="800000"/>
            <a:headEnd/>
            <a:tailEnd/>
          </a:ln>
        </p:spPr>
      </p:sp>
      <p:sp>
        <p:nvSpPr>
          <p:cNvPr id="664579" name="Notes Placeholder 2"/>
          <p:cNvSpPr>
            <a:spLocks noGrp="1"/>
          </p:cNvSpPr>
          <p:nvPr>
            <p:ph type="body" idx="1"/>
          </p:nvPr>
        </p:nvSpPr>
        <p:spPr bwMode="auto">
          <a:solidFill>
            <a:srgbClr val="FFFFFF"/>
          </a:solidFill>
          <a:ln>
            <a:solidFill>
              <a:srgbClr val="000000"/>
            </a:solidFill>
            <a:miter lim="800000"/>
            <a:headEnd/>
            <a:tailEnd/>
          </a:ln>
        </p:spPr>
        <p:txBody>
          <a:bodyPr wrap="square" lIns="92145" tIns="46073" rIns="92145" bIns="46073" numCol="1" anchor="t" anchorCtr="0" compatLnSpc="1">
            <a:prstTxWarp prst="textNoShape">
              <a:avLst/>
            </a:prstTxWarp>
          </a:bodyPr>
          <a:lstStyle/>
          <a:p>
            <a:pPr defTabSz="470711" eaLnBrk="1" hangingPunct="1">
              <a:lnSpc>
                <a:spcPct val="80000"/>
              </a:lnSpc>
              <a:spcBef>
                <a:spcPct val="0"/>
              </a:spcBef>
            </a:pPr>
            <a:r>
              <a:rPr lang="en-US" sz="1000" dirty="0" smtClean="0"/>
              <a:t>ADAPTED FROM PASCO</a:t>
            </a:r>
          </a:p>
          <a:p>
            <a:pPr defTabSz="470711" eaLnBrk="1" hangingPunct="1">
              <a:lnSpc>
                <a:spcPct val="80000"/>
              </a:lnSpc>
              <a:spcBef>
                <a:spcPct val="0"/>
              </a:spcBef>
            </a:pPr>
            <a:r>
              <a:rPr lang="en-US" sz="1000" dirty="0" smtClean="0"/>
              <a:t>District facilitates discussions among schools on curriculum standards preschool through12th grade.</a:t>
            </a:r>
          </a:p>
          <a:p>
            <a:pPr defTabSz="470711" eaLnBrk="1" hangingPunct="1">
              <a:lnSpc>
                <a:spcPct val="80000"/>
              </a:lnSpc>
              <a:spcBef>
                <a:spcPct val="0"/>
              </a:spcBef>
            </a:pPr>
            <a:r>
              <a:rPr lang="en-US" sz="1000" dirty="0" smtClean="0"/>
              <a:t>Systematic process for monitoring, evaluating, reviewing curriculum.</a:t>
            </a:r>
          </a:p>
          <a:p>
            <a:pPr defTabSz="470711" eaLnBrk="1" hangingPunct="1">
              <a:spcBef>
                <a:spcPct val="0"/>
              </a:spcBef>
            </a:pPr>
            <a:endParaRPr lang="en-US" sz="1000" i="1" dirty="0" smtClean="0">
              <a:latin typeface="Times" pitchFamily="18" charset="0"/>
            </a:endParaRPr>
          </a:p>
        </p:txBody>
      </p:sp>
      <p:sp>
        <p:nvSpPr>
          <p:cNvPr id="664580" name="Slide Number Placeholder 3"/>
          <p:cNvSpPr txBox="1">
            <a:spLocks noGrp="1"/>
          </p:cNvSpPr>
          <p:nvPr/>
        </p:nvSpPr>
        <p:spPr bwMode="auto">
          <a:xfrm>
            <a:off x="3939467" y="8777192"/>
            <a:ext cx="3013763" cy="462042"/>
          </a:xfrm>
          <a:prstGeom prst="rect">
            <a:avLst/>
          </a:prstGeom>
          <a:noFill/>
          <a:ln w="9525">
            <a:noFill/>
            <a:miter lim="800000"/>
            <a:headEnd/>
            <a:tailEnd/>
          </a:ln>
        </p:spPr>
        <p:txBody>
          <a:bodyPr lIns="92140" tIns="46071" rIns="92140" bIns="46071" anchor="b"/>
          <a:lstStyle/>
          <a:p>
            <a:pPr algn="r" defTabSz="459464"/>
            <a:fld id="{D36ECA5D-D01D-4DBF-BDBF-14ED696E31B4}" type="slidenum">
              <a:rPr lang="en-US" sz="1200">
                <a:latin typeface="Calibri" pitchFamily="34" charset="0"/>
                <a:ea typeface="ＭＳ Ｐゴシック"/>
                <a:cs typeface="ＭＳ Ｐゴシック"/>
              </a:rPr>
              <a:pPr algn="r" defTabSz="459464"/>
              <a:t>13</a:t>
            </a:fld>
            <a:endParaRPr lang="en-US" sz="1200" dirty="0">
              <a:latin typeface="Calibri" pitchFamily="34" charset="0"/>
              <a:ea typeface="ＭＳ Ｐゴシック"/>
              <a:cs typeface="ＭＳ Ｐゴシック"/>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1633" name="Slide Image Placeholder 1"/>
          <p:cNvSpPr>
            <a:spLocks noGrp="1" noRot="1" noChangeAspect="1"/>
          </p:cNvSpPr>
          <p:nvPr>
            <p:ph type="sldImg"/>
          </p:nvPr>
        </p:nvSpPr>
        <p:spPr>
          <a:ln/>
        </p:spPr>
      </p:sp>
      <p:sp>
        <p:nvSpPr>
          <p:cNvPr id="1221634" name="Notes Placeholder 2"/>
          <p:cNvSpPr>
            <a:spLocks noGrp="1"/>
          </p:cNvSpPr>
          <p:nvPr>
            <p:ph type="body" idx="1"/>
          </p:nvPr>
        </p:nvSpPr>
        <p:spPr>
          <a:noFill/>
          <a:ln/>
        </p:spPr>
        <p:txBody>
          <a:bodyPr/>
          <a:lstStyle/>
          <a:p>
            <a:pPr eaLnBrk="1" hangingPunct="1"/>
            <a:r>
              <a:rPr lang="en-US" dirty="0" smtClean="0"/>
              <a:t>When analyzing data recognize that  it will never show 100% --</a:t>
            </a:r>
          </a:p>
          <a:p>
            <a:pPr eaLnBrk="1" hangingPunct="1"/>
            <a:r>
              <a:rPr lang="en-US" dirty="0" smtClean="0"/>
              <a:t>Sometimes you may hear teachers say “it happens all the time” or “it happens everywhere”. That may be accurate but where is the behavior occurring most frequently.  Likewise we need to look for the most frequently occurring maintaining consequence also.</a:t>
            </a:r>
          </a:p>
          <a:p>
            <a:pPr eaLnBrk="1" hangingPunct="1"/>
            <a:endParaRPr lang="en-US" dirty="0" smtClean="0"/>
          </a:p>
          <a:p>
            <a:pPr eaLnBrk="1" hangingPunct="1"/>
            <a:r>
              <a:rPr lang="en-US" dirty="0" smtClean="0"/>
              <a:t>For example, if a behavior occurs 33% of the time following a teacher direction that is high level of predictability even though there may be other antecedents </a:t>
            </a:r>
            <a:r>
              <a:rPr lang="en-US" dirty="0" smtClean="0"/>
              <a:t>identified.</a:t>
            </a:r>
            <a:endParaRPr lang="en-US" dirty="0" smtClean="0"/>
          </a:p>
        </p:txBody>
      </p:sp>
      <p:sp>
        <p:nvSpPr>
          <p:cNvPr id="1221635" name="Slide Number Placeholder 3"/>
          <p:cNvSpPr>
            <a:spLocks noGrp="1"/>
          </p:cNvSpPr>
          <p:nvPr>
            <p:ph type="sldNum" sz="quarter" idx="5"/>
          </p:nvPr>
        </p:nvSpPr>
        <p:spPr>
          <a:noFill/>
        </p:spPr>
        <p:txBody>
          <a:bodyPr/>
          <a:lstStyle/>
          <a:p>
            <a:fld id="{975E39F4-2ED8-422F-A71D-7E419A8207B5}" type="slidenum">
              <a:rPr lang="en-US" smtClean="0"/>
              <a:pPr/>
              <a:t>134</a:t>
            </a:fld>
            <a:endParaRPr lang="en-US" dirty="0" smtClean="0"/>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601" name="Rectangle 7"/>
          <p:cNvSpPr>
            <a:spLocks noGrp="1" noChangeArrowheads="1"/>
          </p:cNvSpPr>
          <p:nvPr>
            <p:ph type="sldNum" sz="quarter" idx="5"/>
          </p:nvPr>
        </p:nvSpPr>
        <p:spPr>
          <a:noFill/>
        </p:spPr>
        <p:txBody>
          <a:bodyPr/>
          <a:lstStyle/>
          <a:p>
            <a:fld id="{F8BAD1B3-5A21-4800-8B3A-8C6CA1EB0208}" type="slidenum">
              <a:rPr lang="en-US" smtClean="0"/>
              <a:pPr/>
              <a:t>136</a:t>
            </a:fld>
            <a:endParaRPr lang="en-US" dirty="0" smtClean="0"/>
          </a:p>
        </p:txBody>
      </p:sp>
      <p:sp>
        <p:nvSpPr>
          <p:cNvPr id="1305602" name="Rectangle 2"/>
          <p:cNvSpPr>
            <a:spLocks noGrp="1" noRot="1" noChangeAspect="1" noChangeArrowheads="1" noTextEdit="1"/>
          </p:cNvSpPr>
          <p:nvPr>
            <p:ph type="sldImg"/>
          </p:nvPr>
        </p:nvSpPr>
        <p:spPr>
          <a:ln/>
        </p:spPr>
      </p:sp>
      <p:sp>
        <p:nvSpPr>
          <p:cNvPr id="1305603" name="Rectangle 3"/>
          <p:cNvSpPr>
            <a:spLocks noGrp="1" noChangeArrowheads="1"/>
          </p:cNvSpPr>
          <p:nvPr>
            <p:ph type="body" idx="1"/>
          </p:nvPr>
        </p:nvSpPr>
        <p:spPr>
          <a:noFill/>
          <a:ln/>
        </p:spPr>
        <p:txBody>
          <a:bodyPr/>
          <a:lstStyle/>
          <a:p>
            <a:pPr eaLnBrk="1" hangingPunct="1"/>
            <a:r>
              <a:rPr lang="en-US" dirty="0" smtClean="0"/>
              <a:t>Schools should</a:t>
            </a:r>
            <a:r>
              <a:rPr lang="en-US" baseline="0" dirty="0" smtClean="0"/>
              <a:t> contact a behavior support consultant or their regional PBIS coordinator to access this training.</a:t>
            </a:r>
            <a:endParaRPr lang="en-US" dirty="0" smtClean="0"/>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Slide Image Placeholder 1"/>
          <p:cNvSpPr>
            <a:spLocks noGrp="1" noRot="1" noChangeAspect="1" noTextEdit="1"/>
          </p:cNvSpPr>
          <p:nvPr>
            <p:ph type="sldImg"/>
          </p:nvPr>
        </p:nvSpPr>
        <p:spPr>
          <a:ln/>
        </p:spPr>
      </p:sp>
      <p:sp>
        <p:nvSpPr>
          <p:cNvPr id="403459" name="Notes Placeholder 2"/>
          <p:cNvSpPr>
            <a:spLocks noGrp="1"/>
          </p:cNvSpPr>
          <p:nvPr>
            <p:ph type="body" idx="1"/>
          </p:nvPr>
        </p:nvSpPr>
        <p:spPr>
          <a:noFill/>
          <a:ln/>
        </p:spPr>
        <p:txBody>
          <a:bodyPr/>
          <a:lstStyle/>
          <a:p>
            <a:r>
              <a:rPr lang="en-US" dirty="0" smtClean="0">
                <a:latin typeface="Arial" pitchFamily="34" charset="0"/>
                <a:cs typeface="Arial" pitchFamily="34" charset="0"/>
              </a:rPr>
              <a:t>Let’s practice problem solving at the individual student level.</a:t>
            </a:r>
          </a:p>
        </p:txBody>
      </p:sp>
      <p:sp>
        <p:nvSpPr>
          <p:cNvPr id="403460" name="Date Placeholder 3"/>
          <p:cNvSpPr>
            <a:spLocks noGrp="1"/>
          </p:cNvSpPr>
          <p:nvPr>
            <p:ph type="dt" sz="quarter" idx="1"/>
          </p:nvPr>
        </p:nvSpPr>
        <p:spPr>
          <a:noFill/>
        </p:spPr>
        <p:txBody>
          <a:bodyPr/>
          <a:lstStyle/>
          <a:p>
            <a:fld id="{470080AF-7778-4664-860C-652DBFBAE362}"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03461"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03462" name="Slide Number Placeholder 5"/>
          <p:cNvSpPr>
            <a:spLocks noGrp="1"/>
          </p:cNvSpPr>
          <p:nvPr>
            <p:ph type="sldNum" sz="quarter" idx="5"/>
          </p:nvPr>
        </p:nvSpPr>
        <p:spPr>
          <a:noFill/>
        </p:spPr>
        <p:txBody>
          <a:bodyPr/>
          <a:lstStyle/>
          <a:p>
            <a:fld id="{A28062B4-3F98-4974-935F-818C2BEC2962}" type="slidenum">
              <a:rPr lang="en-US" smtClean="0">
                <a:latin typeface="Arial" pitchFamily="34" charset="0"/>
                <a:cs typeface="Arial" pitchFamily="34" charset="0"/>
              </a:rPr>
              <a:pPr/>
              <a:t>137</a:t>
            </a:fld>
            <a:endParaRPr lang="en-US" dirty="0" smtClean="0">
              <a:latin typeface="Arial" pitchFamily="34" charset="0"/>
              <a:cs typeface="Arial" pitchFamily="34" charset="0"/>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Slide Image Placeholder 1"/>
          <p:cNvSpPr>
            <a:spLocks noGrp="1" noRot="1" noChangeAspect="1" noTextEdit="1"/>
          </p:cNvSpPr>
          <p:nvPr>
            <p:ph type="sldImg"/>
          </p:nvPr>
        </p:nvSpPr>
        <p:spPr>
          <a:ln/>
        </p:spPr>
      </p:sp>
      <p:sp>
        <p:nvSpPr>
          <p:cNvPr id="404483" name="Notes Placeholder 2"/>
          <p:cNvSpPr>
            <a:spLocks noGrp="1"/>
          </p:cNvSpPr>
          <p:nvPr>
            <p:ph type="body" idx="1"/>
          </p:nvPr>
        </p:nvSpPr>
        <p:spPr>
          <a:noFill/>
          <a:ln/>
        </p:spPr>
        <p:txBody>
          <a:bodyPr/>
          <a:lstStyle/>
          <a:p>
            <a:r>
              <a:rPr lang="en-US" dirty="0" smtClean="0">
                <a:latin typeface="Arial" pitchFamily="34" charset="0"/>
                <a:cs typeface="Arial" pitchFamily="34" charset="0"/>
              </a:rPr>
              <a:t>Student with 2-5 are candidates for more support in behavior, academic, or both areas.</a:t>
            </a:r>
          </a:p>
        </p:txBody>
      </p:sp>
      <p:sp>
        <p:nvSpPr>
          <p:cNvPr id="404484" name="Date Placeholder 3"/>
          <p:cNvSpPr>
            <a:spLocks noGrp="1"/>
          </p:cNvSpPr>
          <p:nvPr>
            <p:ph type="dt" sz="quarter" idx="1"/>
          </p:nvPr>
        </p:nvSpPr>
        <p:spPr>
          <a:noFill/>
        </p:spPr>
        <p:txBody>
          <a:bodyPr/>
          <a:lstStyle/>
          <a:p>
            <a:fld id="{3E2D7CF7-AD4F-4848-8737-C28C32396D78}"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04485"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04486" name="Slide Number Placeholder 5"/>
          <p:cNvSpPr>
            <a:spLocks noGrp="1"/>
          </p:cNvSpPr>
          <p:nvPr>
            <p:ph type="sldNum" sz="quarter" idx="5"/>
          </p:nvPr>
        </p:nvSpPr>
        <p:spPr>
          <a:noFill/>
        </p:spPr>
        <p:txBody>
          <a:bodyPr/>
          <a:lstStyle/>
          <a:p>
            <a:fld id="{8FBEF3B8-A252-47C5-978D-0CBF00A278C9}" type="slidenum">
              <a:rPr lang="en-US" smtClean="0">
                <a:latin typeface="Arial" pitchFamily="34" charset="0"/>
                <a:cs typeface="Arial" pitchFamily="34" charset="0"/>
              </a:rPr>
              <a:pPr/>
              <a:t>138</a:t>
            </a:fld>
            <a:endParaRPr lang="en-US" dirty="0" smtClean="0">
              <a:latin typeface="Arial" pitchFamily="34" charset="0"/>
              <a:cs typeface="Arial" pitchFamily="34" charset="0"/>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Slide Image Placeholder 1"/>
          <p:cNvSpPr>
            <a:spLocks noGrp="1" noRot="1" noChangeAspect="1" noTextEdit="1"/>
          </p:cNvSpPr>
          <p:nvPr>
            <p:ph type="sldImg"/>
          </p:nvPr>
        </p:nvSpPr>
        <p:spPr>
          <a:ln/>
        </p:spPr>
      </p:sp>
      <p:sp>
        <p:nvSpPr>
          <p:cNvPr id="405507" name="Notes Placeholder 2"/>
          <p:cNvSpPr>
            <a:spLocks noGrp="1"/>
          </p:cNvSpPr>
          <p:nvPr>
            <p:ph type="body" idx="1"/>
          </p:nvPr>
        </p:nvSpPr>
        <p:spPr>
          <a:noFill/>
          <a:ln/>
        </p:spPr>
        <p:txBody>
          <a:bodyPr/>
          <a:lstStyle/>
          <a:p>
            <a:r>
              <a:rPr lang="en-US" dirty="0" smtClean="0">
                <a:latin typeface="Arial" pitchFamily="34" charset="0"/>
                <a:cs typeface="Arial" pitchFamily="34" charset="0"/>
              </a:rPr>
              <a:t>Time to define hypothesis. Why are the behaviors occurring? This leads to more solvable solutions.</a:t>
            </a:r>
          </a:p>
        </p:txBody>
      </p:sp>
      <p:sp>
        <p:nvSpPr>
          <p:cNvPr id="405508" name="Date Placeholder 3"/>
          <p:cNvSpPr>
            <a:spLocks noGrp="1"/>
          </p:cNvSpPr>
          <p:nvPr>
            <p:ph type="dt" sz="quarter" idx="1"/>
          </p:nvPr>
        </p:nvSpPr>
        <p:spPr>
          <a:noFill/>
        </p:spPr>
        <p:txBody>
          <a:bodyPr/>
          <a:lstStyle/>
          <a:p>
            <a:fld id="{B9327F85-00EB-4485-A766-5C9EB6B7C345}"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05509"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05510" name="Slide Number Placeholder 5"/>
          <p:cNvSpPr>
            <a:spLocks noGrp="1"/>
          </p:cNvSpPr>
          <p:nvPr>
            <p:ph type="sldNum" sz="quarter" idx="5"/>
          </p:nvPr>
        </p:nvSpPr>
        <p:spPr>
          <a:noFill/>
        </p:spPr>
        <p:txBody>
          <a:bodyPr/>
          <a:lstStyle/>
          <a:p>
            <a:fld id="{A40574F0-7862-47E9-8123-4DAC0663AE83}" type="slidenum">
              <a:rPr lang="en-US" smtClean="0">
                <a:latin typeface="Arial" pitchFamily="34" charset="0"/>
                <a:cs typeface="Arial" pitchFamily="34" charset="0"/>
              </a:rPr>
              <a:pPr/>
              <a:t>145</a:t>
            </a:fld>
            <a:endParaRPr lang="en-US" dirty="0" smtClean="0">
              <a:latin typeface="Arial" pitchFamily="34" charset="0"/>
              <a:cs typeface="Arial" pitchFamily="34" charset="0"/>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Slide Image Placeholder 1"/>
          <p:cNvSpPr>
            <a:spLocks noGrp="1" noRot="1" noChangeAspect="1" noTextEdit="1"/>
          </p:cNvSpPr>
          <p:nvPr>
            <p:ph type="sldImg"/>
          </p:nvPr>
        </p:nvSpPr>
        <p:spPr>
          <a:ln/>
        </p:spPr>
      </p:sp>
      <p:sp>
        <p:nvSpPr>
          <p:cNvPr id="406531" name="Notes Placeholder 2"/>
          <p:cNvSpPr>
            <a:spLocks noGrp="1"/>
          </p:cNvSpPr>
          <p:nvPr>
            <p:ph type="body" idx="1"/>
          </p:nvPr>
        </p:nvSpPr>
        <p:spPr>
          <a:noFill/>
          <a:ln/>
        </p:spPr>
        <p:txBody>
          <a:bodyPr/>
          <a:lstStyle/>
          <a:p>
            <a:r>
              <a:rPr lang="en-US" dirty="0" smtClean="0">
                <a:latin typeface="Arial" pitchFamily="34" charset="0"/>
                <a:cs typeface="Arial" pitchFamily="34" charset="0"/>
              </a:rPr>
              <a:t>Ready for hypothesis and solution building</a:t>
            </a:r>
          </a:p>
        </p:txBody>
      </p:sp>
      <p:sp>
        <p:nvSpPr>
          <p:cNvPr id="406532" name="Date Placeholder 3"/>
          <p:cNvSpPr>
            <a:spLocks noGrp="1"/>
          </p:cNvSpPr>
          <p:nvPr>
            <p:ph type="dt" sz="quarter" idx="1"/>
          </p:nvPr>
        </p:nvSpPr>
        <p:spPr>
          <a:noFill/>
        </p:spPr>
        <p:txBody>
          <a:bodyPr/>
          <a:lstStyle/>
          <a:p>
            <a:fld id="{9375D052-0CDE-403A-BA65-76DE2CAEA02D}"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06533"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06534" name="Slide Number Placeholder 5"/>
          <p:cNvSpPr>
            <a:spLocks noGrp="1"/>
          </p:cNvSpPr>
          <p:nvPr>
            <p:ph type="sldNum" sz="quarter" idx="5"/>
          </p:nvPr>
        </p:nvSpPr>
        <p:spPr>
          <a:noFill/>
        </p:spPr>
        <p:txBody>
          <a:bodyPr/>
          <a:lstStyle/>
          <a:p>
            <a:fld id="{D06E732C-D991-48C0-92FD-B73312691657}" type="slidenum">
              <a:rPr lang="en-US" smtClean="0">
                <a:latin typeface="Arial" pitchFamily="34" charset="0"/>
                <a:cs typeface="Arial" pitchFamily="34" charset="0"/>
              </a:rPr>
              <a:pPr/>
              <a:t>148</a:t>
            </a:fld>
            <a:endParaRPr lang="en-US" dirty="0" smtClean="0">
              <a:latin typeface="Arial" pitchFamily="34" charset="0"/>
              <a:cs typeface="Arial" pitchFamily="34" charset="0"/>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Slide Image Placeholder 1"/>
          <p:cNvSpPr>
            <a:spLocks noGrp="1" noRot="1" noChangeAspect="1" noTextEdit="1"/>
          </p:cNvSpPr>
          <p:nvPr>
            <p:ph type="sldImg"/>
          </p:nvPr>
        </p:nvSpPr>
        <p:spPr>
          <a:ln/>
        </p:spPr>
      </p:sp>
      <p:sp>
        <p:nvSpPr>
          <p:cNvPr id="407555" name="Notes Placeholder 2"/>
          <p:cNvSpPr>
            <a:spLocks noGrp="1"/>
          </p:cNvSpPr>
          <p:nvPr>
            <p:ph type="body" idx="1"/>
          </p:nvPr>
        </p:nvSpPr>
        <p:spPr>
          <a:noFill/>
          <a:ln/>
        </p:spPr>
        <p:txBody>
          <a:bodyPr/>
          <a:lstStyle/>
          <a:p>
            <a:r>
              <a:rPr lang="en-US" dirty="0" smtClean="0">
                <a:latin typeface="Arial" pitchFamily="34" charset="0"/>
                <a:cs typeface="Arial" pitchFamily="34" charset="0"/>
              </a:rPr>
              <a:t>The TIPS model provides a framework for developing solutions.  There are five main areas for intervention, not including safety.</a:t>
            </a:r>
          </a:p>
        </p:txBody>
      </p:sp>
      <p:sp>
        <p:nvSpPr>
          <p:cNvPr id="407556" name="Date Placeholder 3"/>
          <p:cNvSpPr>
            <a:spLocks noGrp="1"/>
          </p:cNvSpPr>
          <p:nvPr>
            <p:ph type="dt" sz="quarter" idx="1"/>
          </p:nvPr>
        </p:nvSpPr>
        <p:spPr>
          <a:noFill/>
        </p:spPr>
        <p:txBody>
          <a:bodyPr/>
          <a:lstStyle/>
          <a:p>
            <a:fld id="{F1B4FC8E-76A0-4100-BE66-6C8E58F267C0}"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07557"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07558" name="Slide Number Placeholder 5"/>
          <p:cNvSpPr>
            <a:spLocks noGrp="1"/>
          </p:cNvSpPr>
          <p:nvPr>
            <p:ph type="sldNum" sz="quarter" idx="5"/>
          </p:nvPr>
        </p:nvSpPr>
        <p:spPr>
          <a:noFill/>
        </p:spPr>
        <p:txBody>
          <a:bodyPr/>
          <a:lstStyle/>
          <a:p>
            <a:fld id="{FD8F2C62-AE89-44C6-8603-3C97F3802ED7}" type="slidenum">
              <a:rPr lang="en-US" smtClean="0">
                <a:latin typeface="Arial" pitchFamily="34" charset="0"/>
                <a:cs typeface="Arial" pitchFamily="34" charset="0"/>
              </a:rPr>
              <a:pPr/>
              <a:t>149</a:t>
            </a:fld>
            <a:endParaRPr lang="en-US" dirty="0" smtClean="0">
              <a:latin typeface="Arial" pitchFamily="34" charset="0"/>
              <a:cs typeface="Arial" pitchFamily="34" charset="0"/>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Slide Image Placeholder 1"/>
          <p:cNvSpPr>
            <a:spLocks noGrp="1" noRot="1" noChangeAspect="1" noTextEdit="1"/>
          </p:cNvSpPr>
          <p:nvPr>
            <p:ph type="sldImg"/>
          </p:nvPr>
        </p:nvSpPr>
        <p:spPr>
          <a:ln/>
        </p:spPr>
      </p:sp>
      <p:sp>
        <p:nvSpPr>
          <p:cNvPr id="408579" name="Notes Placeholder 2"/>
          <p:cNvSpPr>
            <a:spLocks noGrp="1"/>
          </p:cNvSpPr>
          <p:nvPr>
            <p:ph type="body" idx="1"/>
          </p:nvPr>
        </p:nvSpPr>
        <p:spPr>
          <a:noFill/>
          <a:ln/>
        </p:spPr>
        <p:txBody>
          <a:bodyPr/>
          <a:lstStyle/>
          <a:p>
            <a:r>
              <a:rPr lang="en-US" dirty="0" smtClean="0">
                <a:latin typeface="Arial" pitchFamily="34" charset="0"/>
                <a:cs typeface="Arial" pitchFamily="34" charset="0"/>
              </a:rPr>
              <a:t>Same problem, changing reinforcer to match hypothesis is good.</a:t>
            </a:r>
          </a:p>
        </p:txBody>
      </p:sp>
      <p:sp>
        <p:nvSpPr>
          <p:cNvPr id="408580" name="Date Placeholder 3"/>
          <p:cNvSpPr>
            <a:spLocks noGrp="1"/>
          </p:cNvSpPr>
          <p:nvPr>
            <p:ph type="dt" sz="quarter" idx="1"/>
          </p:nvPr>
        </p:nvSpPr>
        <p:spPr>
          <a:noFill/>
        </p:spPr>
        <p:txBody>
          <a:bodyPr/>
          <a:lstStyle/>
          <a:p>
            <a:fld id="{8F1A7C4F-3C5B-4919-B642-44208435E1CE}"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08581"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08582" name="Slide Number Placeholder 5"/>
          <p:cNvSpPr>
            <a:spLocks noGrp="1"/>
          </p:cNvSpPr>
          <p:nvPr>
            <p:ph type="sldNum" sz="quarter" idx="5"/>
          </p:nvPr>
        </p:nvSpPr>
        <p:spPr>
          <a:noFill/>
        </p:spPr>
        <p:txBody>
          <a:bodyPr/>
          <a:lstStyle/>
          <a:p>
            <a:fld id="{C0121BDB-E815-496E-9055-A1F9817A387C}" type="slidenum">
              <a:rPr lang="en-US" smtClean="0">
                <a:latin typeface="Arial" pitchFamily="34" charset="0"/>
                <a:cs typeface="Arial" pitchFamily="34" charset="0"/>
              </a:rPr>
              <a:pPr/>
              <a:t>150</a:t>
            </a:fld>
            <a:endParaRPr lang="en-US" dirty="0" smtClean="0">
              <a:latin typeface="Arial" pitchFamily="34" charset="0"/>
              <a:cs typeface="Arial" pitchFamily="34" charset="0"/>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Slide Image Placeholder 1"/>
          <p:cNvSpPr>
            <a:spLocks noGrp="1" noRot="1" noChangeAspect="1" noTextEdit="1"/>
          </p:cNvSpPr>
          <p:nvPr>
            <p:ph type="sldImg"/>
          </p:nvPr>
        </p:nvSpPr>
        <p:spPr>
          <a:ln/>
        </p:spPr>
      </p:sp>
      <p:sp>
        <p:nvSpPr>
          <p:cNvPr id="409603" name="Notes Placeholder 2"/>
          <p:cNvSpPr>
            <a:spLocks noGrp="1"/>
          </p:cNvSpPr>
          <p:nvPr>
            <p:ph type="body" idx="1"/>
          </p:nvPr>
        </p:nvSpPr>
        <p:spPr>
          <a:noFill/>
          <a:ln/>
        </p:spPr>
        <p:txBody>
          <a:bodyPr/>
          <a:lstStyle/>
          <a:p>
            <a:r>
              <a:rPr lang="en-US" dirty="0" smtClean="0">
                <a:latin typeface="Arial" pitchFamily="34" charset="0"/>
                <a:cs typeface="Arial" pitchFamily="34" charset="0"/>
              </a:rPr>
              <a:t>Ready for hypothesis and solution building</a:t>
            </a:r>
          </a:p>
        </p:txBody>
      </p:sp>
      <p:sp>
        <p:nvSpPr>
          <p:cNvPr id="409604" name="Date Placeholder 3"/>
          <p:cNvSpPr>
            <a:spLocks noGrp="1"/>
          </p:cNvSpPr>
          <p:nvPr>
            <p:ph type="dt" sz="quarter" idx="1"/>
          </p:nvPr>
        </p:nvSpPr>
        <p:spPr>
          <a:noFill/>
        </p:spPr>
        <p:txBody>
          <a:bodyPr/>
          <a:lstStyle/>
          <a:p>
            <a:fld id="{AC4E0FAF-A770-4896-B15F-86461FEF5D99}"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09605"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09606" name="Slide Number Placeholder 5"/>
          <p:cNvSpPr>
            <a:spLocks noGrp="1"/>
          </p:cNvSpPr>
          <p:nvPr>
            <p:ph type="sldNum" sz="quarter" idx="5"/>
          </p:nvPr>
        </p:nvSpPr>
        <p:spPr>
          <a:noFill/>
        </p:spPr>
        <p:txBody>
          <a:bodyPr/>
          <a:lstStyle/>
          <a:p>
            <a:fld id="{2E9778B3-F1DF-4489-9385-342A1A0CDD3D}" type="slidenum">
              <a:rPr lang="en-US" smtClean="0">
                <a:latin typeface="Arial" pitchFamily="34" charset="0"/>
                <a:cs typeface="Arial" pitchFamily="34" charset="0"/>
              </a:rPr>
              <a:pPr/>
              <a:t>152</a:t>
            </a:fld>
            <a:endParaRPr lang="en-US" dirty="0" smtClean="0">
              <a:latin typeface="Arial" pitchFamily="34" charset="0"/>
              <a:cs typeface="Arial" pitchFamily="34" charset="0"/>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Slide Image Placeholder 1"/>
          <p:cNvSpPr>
            <a:spLocks noGrp="1" noRot="1" noChangeAspect="1" noTextEdit="1"/>
          </p:cNvSpPr>
          <p:nvPr>
            <p:ph type="sldImg"/>
          </p:nvPr>
        </p:nvSpPr>
        <p:spPr>
          <a:ln/>
        </p:spPr>
      </p:sp>
      <p:sp>
        <p:nvSpPr>
          <p:cNvPr id="410627" name="Notes Placeholder 2"/>
          <p:cNvSpPr>
            <a:spLocks noGrp="1"/>
          </p:cNvSpPr>
          <p:nvPr>
            <p:ph type="body" idx="1"/>
          </p:nvPr>
        </p:nvSpPr>
        <p:spPr>
          <a:noFill/>
          <a:ln/>
        </p:spPr>
        <p:txBody>
          <a:bodyPr/>
          <a:lstStyle/>
          <a:p>
            <a:r>
              <a:rPr lang="en-US" dirty="0" smtClean="0">
                <a:latin typeface="Arial" pitchFamily="34" charset="0"/>
                <a:cs typeface="Arial" pitchFamily="34" charset="0"/>
              </a:rPr>
              <a:t>Ready for action planning</a:t>
            </a:r>
          </a:p>
        </p:txBody>
      </p:sp>
      <p:sp>
        <p:nvSpPr>
          <p:cNvPr id="410628" name="Date Placeholder 3"/>
          <p:cNvSpPr>
            <a:spLocks noGrp="1"/>
          </p:cNvSpPr>
          <p:nvPr>
            <p:ph type="dt" sz="quarter" idx="1"/>
          </p:nvPr>
        </p:nvSpPr>
        <p:spPr>
          <a:noFill/>
        </p:spPr>
        <p:txBody>
          <a:bodyPr/>
          <a:lstStyle/>
          <a:p>
            <a:fld id="{AEEDDEB6-5117-41F8-9748-841E86ACF91C}" type="datetime1">
              <a:rPr lang="en-US" smtClean="0">
                <a:latin typeface="Arial" pitchFamily="34" charset="0"/>
                <a:cs typeface="Arial" pitchFamily="34" charset="0"/>
              </a:rPr>
              <a:pPr/>
              <a:t>7/1/2011</a:t>
            </a:fld>
            <a:endParaRPr lang="en-US" dirty="0" smtClean="0">
              <a:latin typeface="Arial" pitchFamily="34" charset="0"/>
              <a:cs typeface="Arial" pitchFamily="34" charset="0"/>
            </a:endParaRPr>
          </a:p>
        </p:txBody>
      </p:sp>
      <p:sp>
        <p:nvSpPr>
          <p:cNvPr id="410629" name="Footer Placeholder 4"/>
          <p:cNvSpPr>
            <a:spLocks noGrp="1"/>
          </p:cNvSpPr>
          <p:nvPr>
            <p:ph type="ftr" sz="quarter" idx="4"/>
          </p:nvPr>
        </p:nvSpPr>
        <p:spPr>
          <a:noFill/>
        </p:spPr>
        <p:txBody>
          <a:bodyPr/>
          <a:lstStyle/>
          <a:p>
            <a:r>
              <a:rPr lang="en-US" dirty="0" smtClean="0">
                <a:latin typeface="Arial" pitchFamily="34" charset="0"/>
                <a:cs typeface="Arial" pitchFamily="34" charset="0"/>
              </a:rPr>
              <a:t>Newton, J. S., Todd, A. W., Algozzine, K., Horner, R. H., &amp; Algozzine, B.  2008</a:t>
            </a:r>
          </a:p>
        </p:txBody>
      </p:sp>
      <p:sp>
        <p:nvSpPr>
          <p:cNvPr id="410630" name="Slide Number Placeholder 5"/>
          <p:cNvSpPr>
            <a:spLocks noGrp="1"/>
          </p:cNvSpPr>
          <p:nvPr>
            <p:ph type="sldNum" sz="quarter" idx="5"/>
          </p:nvPr>
        </p:nvSpPr>
        <p:spPr>
          <a:noFill/>
        </p:spPr>
        <p:txBody>
          <a:bodyPr/>
          <a:lstStyle/>
          <a:p>
            <a:fld id="{60506118-EEAA-4C35-AFC6-E2D526E90986}" type="slidenum">
              <a:rPr lang="en-US" smtClean="0">
                <a:latin typeface="Arial" pitchFamily="34" charset="0"/>
                <a:cs typeface="Arial" pitchFamily="34" charset="0"/>
              </a:rPr>
              <a:pPr/>
              <a:t>154</a:t>
            </a:fld>
            <a:endParaRPr lang="en-US" dirty="0"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5"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145" tIns="46073" rIns="92145" bIns="46073" anchor="b"/>
          <a:lstStyle/>
          <a:p>
            <a:pPr algn="r" defTabSz="904471"/>
            <a:fld id="{706FB712-D96D-43D4-AC3C-F00D153A0418}" type="slidenum">
              <a:rPr lang="en-US" sz="1200">
                <a:ea typeface="ＭＳ Ｐゴシック"/>
                <a:cs typeface="ＭＳ Ｐゴシック"/>
              </a:rPr>
              <a:pPr algn="r" defTabSz="904471"/>
              <a:t>14</a:t>
            </a:fld>
            <a:endParaRPr lang="en-US" sz="1200" dirty="0">
              <a:ea typeface="ＭＳ Ｐゴシック"/>
              <a:cs typeface="ＭＳ Ｐゴシック"/>
            </a:endParaRPr>
          </a:p>
        </p:txBody>
      </p:sp>
      <p:sp>
        <p:nvSpPr>
          <p:cNvPr id="666626" name="Slide Image Placeholder 1"/>
          <p:cNvSpPr>
            <a:spLocks noGrp="1" noRot="1" noChangeAspect="1" noTextEdit="1"/>
          </p:cNvSpPr>
          <p:nvPr>
            <p:ph type="sldImg"/>
          </p:nvPr>
        </p:nvSpPr>
        <p:spPr bwMode="auto">
          <a:xfrm>
            <a:off x="1169988" y="693738"/>
            <a:ext cx="4618037" cy="3463925"/>
          </a:xfrm>
          <a:noFill/>
          <a:ln>
            <a:solidFill>
              <a:srgbClr val="000000"/>
            </a:solidFill>
            <a:miter lim="800000"/>
            <a:headEnd/>
            <a:tailEnd/>
          </a:ln>
        </p:spPr>
      </p:sp>
      <p:sp>
        <p:nvSpPr>
          <p:cNvPr id="666627" name="Notes Placeholder 2"/>
          <p:cNvSpPr>
            <a:spLocks noGrp="1"/>
          </p:cNvSpPr>
          <p:nvPr>
            <p:ph type="body" idx="1"/>
          </p:nvPr>
        </p:nvSpPr>
        <p:spPr bwMode="auto">
          <a:solidFill>
            <a:srgbClr val="FFFFFF"/>
          </a:solidFill>
          <a:ln>
            <a:solidFill>
              <a:srgbClr val="000000"/>
            </a:solidFill>
            <a:miter lim="800000"/>
            <a:headEnd/>
            <a:tailEnd/>
          </a:ln>
        </p:spPr>
        <p:txBody>
          <a:bodyPr wrap="square" lIns="92145" tIns="46073" rIns="92145" bIns="46073" numCol="1" anchor="t" anchorCtr="0" compatLnSpc="1">
            <a:prstTxWarp prst="textNoShape">
              <a:avLst/>
            </a:prstTxWarp>
          </a:bodyPr>
          <a:lstStyle/>
          <a:p>
            <a:pPr defTabSz="470711" eaLnBrk="1" hangingPunct="1">
              <a:lnSpc>
                <a:spcPct val="80000"/>
              </a:lnSpc>
              <a:spcBef>
                <a:spcPct val="0"/>
              </a:spcBef>
            </a:pPr>
            <a:r>
              <a:rPr lang="en-US" sz="1000" dirty="0" smtClean="0"/>
              <a:t>ADAPTED FROM PASCO</a:t>
            </a:r>
          </a:p>
          <a:p>
            <a:pPr defTabSz="470711" eaLnBrk="1" hangingPunct="1">
              <a:lnSpc>
                <a:spcPct val="80000"/>
              </a:lnSpc>
              <a:spcBef>
                <a:spcPct val="0"/>
              </a:spcBef>
            </a:pPr>
            <a:r>
              <a:rPr lang="en-US" sz="1000" dirty="0" smtClean="0"/>
              <a:t>District facilitates discussions among schools on curriculum standards preschool through12th grade.</a:t>
            </a:r>
          </a:p>
          <a:p>
            <a:pPr defTabSz="470711" eaLnBrk="1" hangingPunct="1">
              <a:lnSpc>
                <a:spcPct val="80000"/>
              </a:lnSpc>
              <a:spcBef>
                <a:spcPct val="0"/>
              </a:spcBef>
            </a:pPr>
            <a:r>
              <a:rPr lang="en-US" sz="1000" dirty="0" smtClean="0"/>
              <a:t>Systematic process for monitoring, evaluating, reviewing curriculum.</a:t>
            </a:r>
          </a:p>
          <a:p>
            <a:pPr defTabSz="470711" eaLnBrk="1" hangingPunct="1">
              <a:spcBef>
                <a:spcPct val="0"/>
              </a:spcBef>
            </a:pPr>
            <a:endParaRPr lang="en-US" sz="1000" i="1" dirty="0" smtClean="0">
              <a:latin typeface="Times" pitchFamily="18" charset="0"/>
            </a:endParaRPr>
          </a:p>
        </p:txBody>
      </p:sp>
      <p:sp>
        <p:nvSpPr>
          <p:cNvPr id="666628" name="Slide Number Placeholder 3"/>
          <p:cNvSpPr txBox="1">
            <a:spLocks noGrp="1"/>
          </p:cNvSpPr>
          <p:nvPr/>
        </p:nvSpPr>
        <p:spPr bwMode="auto">
          <a:xfrm>
            <a:off x="3939467" y="8777192"/>
            <a:ext cx="3013763" cy="462042"/>
          </a:xfrm>
          <a:prstGeom prst="rect">
            <a:avLst/>
          </a:prstGeom>
          <a:noFill/>
          <a:ln w="9525">
            <a:noFill/>
            <a:miter lim="800000"/>
            <a:headEnd/>
            <a:tailEnd/>
          </a:ln>
        </p:spPr>
        <p:txBody>
          <a:bodyPr lIns="92140" tIns="46071" rIns="92140" bIns="46071" anchor="b"/>
          <a:lstStyle/>
          <a:p>
            <a:pPr algn="r" defTabSz="459464"/>
            <a:fld id="{AC06EBEE-7F72-4F44-AD12-A474B46FB7FB}" type="slidenum">
              <a:rPr lang="en-US" sz="1200">
                <a:latin typeface="Calibri" pitchFamily="34" charset="0"/>
                <a:ea typeface="ＭＳ Ｐゴシック"/>
                <a:cs typeface="ＭＳ Ｐゴシック"/>
              </a:rPr>
              <a:pPr algn="r" defTabSz="459464"/>
              <a:t>14</a:t>
            </a:fld>
            <a:endParaRPr lang="en-US" sz="1200" dirty="0">
              <a:latin typeface="Calibri" pitchFamily="34" charset="0"/>
              <a:ea typeface="ＭＳ Ｐゴシック"/>
              <a:cs typeface="ＭＳ Ｐゴシック"/>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1745" name="Rectangle 7"/>
          <p:cNvSpPr>
            <a:spLocks noGrp="1" noChangeArrowheads="1"/>
          </p:cNvSpPr>
          <p:nvPr>
            <p:ph type="sldNum" sz="quarter" idx="5"/>
          </p:nvPr>
        </p:nvSpPr>
        <p:spPr>
          <a:noFill/>
        </p:spPr>
        <p:txBody>
          <a:bodyPr/>
          <a:lstStyle/>
          <a:p>
            <a:fld id="{8E481458-D93C-45E6-8715-DA9AB7795764}" type="slidenum">
              <a:rPr lang="en-US" smtClean="0"/>
              <a:pPr/>
              <a:t>158</a:t>
            </a:fld>
            <a:endParaRPr lang="en-US" dirty="0" smtClean="0"/>
          </a:p>
        </p:txBody>
      </p:sp>
      <p:sp>
        <p:nvSpPr>
          <p:cNvPr id="1311746" name="Rectangle 2"/>
          <p:cNvSpPr>
            <a:spLocks noGrp="1" noRot="1" noChangeAspect="1" noChangeArrowheads="1" noTextEdit="1"/>
          </p:cNvSpPr>
          <p:nvPr>
            <p:ph type="sldImg"/>
          </p:nvPr>
        </p:nvSpPr>
        <p:spPr>
          <a:xfrm>
            <a:off x="2012950" y="615950"/>
            <a:ext cx="2693988" cy="2020888"/>
          </a:xfrm>
          <a:ln/>
        </p:spPr>
      </p:sp>
      <p:sp>
        <p:nvSpPr>
          <p:cNvPr id="1311747" name="Rectangle 3"/>
          <p:cNvSpPr>
            <a:spLocks noGrp="1" noChangeArrowheads="1"/>
          </p:cNvSpPr>
          <p:nvPr>
            <p:ph type="body" idx="1"/>
          </p:nvPr>
        </p:nvSpPr>
        <p:spPr>
          <a:xfrm>
            <a:off x="928923" y="2849258"/>
            <a:ext cx="5096995" cy="5698517"/>
          </a:xfrm>
          <a:noFill/>
          <a:ln/>
        </p:spPr>
        <p:txBody>
          <a:bodyPr/>
          <a:lstStyle/>
          <a:p>
            <a:pPr marL="110850" indent="-110850" eaLnBrk="1" hangingPunct="1"/>
            <a:endParaRPr lang="en-US" dirty="0" smtClean="0"/>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793" name="Rectangle 7"/>
          <p:cNvSpPr>
            <a:spLocks noGrp="1" noChangeArrowheads="1"/>
          </p:cNvSpPr>
          <p:nvPr>
            <p:ph type="sldNum" sz="quarter" idx="5"/>
          </p:nvPr>
        </p:nvSpPr>
        <p:spPr>
          <a:noFill/>
        </p:spPr>
        <p:txBody>
          <a:bodyPr/>
          <a:lstStyle/>
          <a:p>
            <a:fld id="{A9493967-63F1-4301-AAC1-69771E49BA6F}" type="slidenum">
              <a:rPr lang="en-US" smtClean="0"/>
              <a:pPr/>
              <a:t>160</a:t>
            </a:fld>
            <a:endParaRPr lang="en-US" dirty="0" smtClean="0"/>
          </a:p>
        </p:txBody>
      </p:sp>
      <p:sp>
        <p:nvSpPr>
          <p:cNvPr id="1313794" name="Rectangle 2"/>
          <p:cNvSpPr>
            <a:spLocks noGrp="1" noRot="1" noChangeAspect="1" noChangeArrowheads="1" noTextEdit="1"/>
          </p:cNvSpPr>
          <p:nvPr>
            <p:ph type="sldImg"/>
          </p:nvPr>
        </p:nvSpPr>
        <p:spPr>
          <a:xfrm>
            <a:off x="2012950" y="615950"/>
            <a:ext cx="2693988" cy="2020888"/>
          </a:xfrm>
          <a:ln/>
        </p:spPr>
      </p:sp>
      <p:sp>
        <p:nvSpPr>
          <p:cNvPr id="1313795" name="Rectangle 3"/>
          <p:cNvSpPr>
            <a:spLocks noGrp="1" noChangeArrowheads="1"/>
          </p:cNvSpPr>
          <p:nvPr>
            <p:ph type="body" idx="1"/>
          </p:nvPr>
        </p:nvSpPr>
        <p:spPr>
          <a:xfrm>
            <a:off x="928923" y="2849258"/>
            <a:ext cx="5096995" cy="5698517"/>
          </a:xfrm>
          <a:noFill/>
          <a:ln/>
        </p:spPr>
        <p:txBody>
          <a:bodyPr/>
          <a:lstStyle/>
          <a:p>
            <a:pPr marL="110850" indent="-110850" eaLnBrk="1" hangingPunct="1"/>
            <a:r>
              <a:rPr lang="en-US" dirty="0" smtClean="0"/>
              <a:t>You got to be careful if you don’t know where you’re going, because you might get there.</a:t>
            </a:r>
            <a:br>
              <a:rPr lang="en-US" dirty="0" smtClean="0"/>
            </a:br>
            <a:r>
              <a:rPr lang="en-US" dirty="0" smtClean="0"/>
              <a:t/>
            </a:r>
            <a:br>
              <a:rPr lang="en-US" dirty="0" smtClean="0"/>
            </a:br>
            <a:r>
              <a:rPr lang="en-US" dirty="0" smtClean="0"/>
              <a:t>Yogi Berra</a:t>
            </a:r>
            <a:endParaRPr lang="en-US" b="1" dirty="0" smtClean="0"/>
          </a:p>
          <a:p>
            <a:pPr marL="110850" indent="-110850" eaLnBrk="1" hangingPunct="1"/>
            <a:endParaRPr lang="en-US" b="1" dirty="0" smtClean="0"/>
          </a:p>
          <a:p>
            <a:pPr marL="110850" indent="-110850" eaLnBrk="1" hangingPunct="1"/>
            <a:r>
              <a:rPr lang="en-US" b="1" dirty="0" smtClean="0"/>
              <a:t>Long Range Planning Resources</a:t>
            </a:r>
          </a:p>
          <a:p>
            <a:pPr marL="110850" indent="-110850" eaLnBrk="1" hangingPunct="1"/>
            <a:endParaRPr lang="en-US" dirty="0" smtClean="0"/>
          </a:p>
          <a:p>
            <a:pPr marL="110850" indent="-110850" eaLnBrk="1" hangingPunct="1"/>
            <a:r>
              <a:rPr lang="en-US" dirty="0" smtClean="0"/>
              <a:t>To assess where the school is now and what needs to be accomplished next year, have the participants complete the PBIS Survey during team time.</a:t>
            </a:r>
          </a:p>
          <a:p>
            <a:pPr marL="110850" indent="-110850" eaLnBrk="1" hangingPunct="1"/>
            <a:r>
              <a:rPr lang="en-US" dirty="0" smtClean="0"/>
              <a:t>Teams can also take a look at the Implementation Checklist during team time to determine where the school is and what needs to be addressed next.</a:t>
            </a:r>
          </a:p>
          <a:p>
            <a:pPr marL="110850" indent="-110850" eaLnBrk="1" hangingPunct="1"/>
            <a:r>
              <a:rPr lang="en-US" dirty="0" smtClean="0"/>
              <a:t>Look at office referral data and compare to previous data to determine what has been accomplished this year.  </a:t>
            </a:r>
          </a:p>
          <a:p>
            <a:pPr marL="110850" indent="-110850" eaLnBrk="1" hangingPunct="1"/>
            <a:r>
              <a:rPr lang="en-US" dirty="0" smtClean="0"/>
              <a:t>Take time to observe and collect year-end data for comparison to beginning of year data.</a:t>
            </a:r>
          </a:p>
        </p:txBody>
      </p:sp>
      <p:sp>
        <p:nvSpPr>
          <p:cNvPr id="1313796" name="Rectangle 4"/>
          <p:cNvSpPr>
            <a:spLocks noChangeArrowheads="1"/>
          </p:cNvSpPr>
          <p:nvPr/>
        </p:nvSpPr>
        <p:spPr bwMode="auto">
          <a:xfrm>
            <a:off x="928923" y="3312906"/>
            <a:ext cx="5096995" cy="1846563"/>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7889" name="Rectangle 7"/>
          <p:cNvSpPr>
            <a:spLocks noGrp="1" noChangeArrowheads="1"/>
          </p:cNvSpPr>
          <p:nvPr>
            <p:ph type="sldNum" sz="quarter" idx="5"/>
          </p:nvPr>
        </p:nvSpPr>
        <p:spPr>
          <a:noFill/>
        </p:spPr>
        <p:txBody>
          <a:bodyPr/>
          <a:lstStyle/>
          <a:p>
            <a:fld id="{7D056D29-81A1-48EF-9398-537786FD4249}" type="slidenum">
              <a:rPr lang="en-US" smtClean="0"/>
              <a:pPr/>
              <a:t>161</a:t>
            </a:fld>
            <a:endParaRPr lang="en-US" dirty="0" smtClean="0"/>
          </a:p>
        </p:txBody>
      </p:sp>
      <p:sp>
        <p:nvSpPr>
          <p:cNvPr id="1317890" name="Rectangle 2"/>
          <p:cNvSpPr>
            <a:spLocks noGrp="1" noRot="1" noChangeAspect="1" noChangeArrowheads="1" noTextEdit="1"/>
          </p:cNvSpPr>
          <p:nvPr>
            <p:ph type="sldImg"/>
          </p:nvPr>
        </p:nvSpPr>
        <p:spPr>
          <a:xfrm>
            <a:off x="1938338" y="615950"/>
            <a:ext cx="2849562" cy="2136775"/>
          </a:xfrm>
          <a:ln/>
        </p:spPr>
      </p:sp>
      <p:sp>
        <p:nvSpPr>
          <p:cNvPr id="1317891" name="Rectangle 3"/>
          <p:cNvSpPr>
            <a:spLocks noGrp="1" noChangeArrowheads="1"/>
          </p:cNvSpPr>
          <p:nvPr>
            <p:ph type="body" idx="1"/>
          </p:nvPr>
        </p:nvSpPr>
        <p:spPr>
          <a:xfrm>
            <a:off x="928923" y="2926265"/>
            <a:ext cx="5096995" cy="5621510"/>
          </a:xfrm>
          <a:noFill/>
          <a:ln/>
        </p:spPr>
        <p:txBody>
          <a:bodyPr lIns="92522" tIns="46261" rIns="92522" bIns="46261"/>
          <a:lstStyle/>
          <a:p>
            <a:pPr marL="110850" indent="-110850" eaLnBrk="1" hangingPunct="1"/>
            <a:r>
              <a:rPr lang="en-US" b="1" dirty="0" smtClean="0"/>
              <a:t>Help is On the Way</a:t>
            </a:r>
          </a:p>
          <a:p>
            <a:pPr marL="110850" indent="-110850" eaLnBrk="1" hangingPunct="1"/>
            <a:endParaRPr lang="en-US" b="1" dirty="0" smtClean="0"/>
          </a:p>
          <a:p>
            <a:pPr marL="110850" indent="-110850" eaLnBrk="1" hangingPunct="1"/>
            <a:r>
              <a:rPr lang="en-US" dirty="0" smtClean="0"/>
              <a:t>This is a list of resources that will assist you as your team does your work.</a:t>
            </a:r>
          </a:p>
          <a:p>
            <a:pPr marL="110850" indent="-110850" eaLnBrk="1" hangingPunct="1"/>
            <a:r>
              <a:rPr lang="en-US" dirty="0" smtClean="0"/>
              <a:t>PBIS.org is a wonderful website that has a lot of information and examples.</a:t>
            </a:r>
          </a:p>
          <a:p>
            <a:pPr marL="110850" indent="-110850" eaLnBrk="1" hangingPunct="1"/>
            <a:r>
              <a:rPr lang="en-US" dirty="0" smtClean="0"/>
              <a:t>Technical assistance—contact your Regional or LEA Coordinator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673"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145" tIns="46073" rIns="92145" bIns="46073" anchor="b"/>
          <a:lstStyle/>
          <a:p>
            <a:pPr algn="r" defTabSz="904471"/>
            <a:fld id="{9E480EA4-91AF-4510-A845-2678B28B3E3E}" type="slidenum">
              <a:rPr lang="en-US" sz="1200">
                <a:ea typeface="ＭＳ Ｐゴシック"/>
                <a:cs typeface="ＭＳ Ｐゴシック"/>
              </a:rPr>
              <a:pPr algn="r" defTabSz="904471"/>
              <a:t>15</a:t>
            </a:fld>
            <a:endParaRPr lang="en-US" sz="1200" dirty="0">
              <a:ea typeface="ＭＳ Ｐゴシック"/>
              <a:cs typeface="ＭＳ Ｐゴシック"/>
            </a:endParaRPr>
          </a:p>
        </p:txBody>
      </p:sp>
      <p:sp>
        <p:nvSpPr>
          <p:cNvPr id="668674" name="Slide Image Placeholder 1"/>
          <p:cNvSpPr>
            <a:spLocks noGrp="1" noRot="1" noChangeAspect="1" noTextEdit="1"/>
          </p:cNvSpPr>
          <p:nvPr>
            <p:ph type="sldImg"/>
          </p:nvPr>
        </p:nvSpPr>
        <p:spPr bwMode="auto">
          <a:xfrm>
            <a:off x="1169988" y="693738"/>
            <a:ext cx="4618037" cy="3463925"/>
          </a:xfrm>
          <a:noFill/>
          <a:ln>
            <a:solidFill>
              <a:srgbClr val="000000"/>
            </a:solidFill>
            <a:miter lim="800000"/>
            <a:headEnd/>
            <a:tailEnd/>
          </a:ln>
        </p:spPr>
      </p:sp>
      <p:sp>
        <p:nvSpPr>
          <p:cNvPr id="668675" name="Notes Placeholder 2"/>
          <p:cNvSpPr>
            <a:spLocks noGrp="1"/>
          </p:cNvSpPr>
          <p:nvPr>
            <p:ph type="body" idx="1"/>
          </p:nvPr>
        </p:nvSpPr>
        <p:spPr bwMode="auto">
          <a:solidFill>
            <a:srgbClr val="FFFFFF"/>
          </a:solidFill>
          <a:ln>
            <a:solidFill>
              <a:srgbClr val="000000"/>
            </a:solidFill>
            <a:miter lim="800000"/>
            <a:headEnd/>
            <a:tailEnd/>
          </a:ln>
        </p:spPr>
        <p:txBody>
          <a:bodyPr wrap="square" lIns="92145" tIns="46073" rIns="92145" bIns="46073" numCol="1" anchor="t" anchorCtr="0" compatLnSpc="1">
            <a:prstTxWarp prst="textNoShape">
              <a:avLst/>
            </a:prstTxWarp>
          </a:bodyPr>
          <a:lstStyle/>
          <a:p>
            <a:pPr defTabSz="470711" eaLnBrk="1" hangingPunct="1">
              <a:lnSpc>
                <a:spcPct val="80000"/>
              </a:lnSpc>
              <a:spcBef>
                <a:spcPct val="0"/>
              </a:spcBef>
            </a:pPr>
            <a:r>
              <a:rPr lang="en-US" sz="1000" dirty="0" smtClean="0"/>
              <a:t>ADAPTED FROM PASCO</a:t>
            </a:r>
          </a:p>
          <a:p>
            <a:pPr defTabSz="470711" eaLnBrk="1" hangingPunct="1">
              <a:lnSpc>
                <a:spcPct val="80000"/>
              </a:lnSpc>
              <a:spcBef>
                <a:spcPct val="0"/>
              </a:spcBef>
            </a:pPr>
            <a:r>
              <a:rPr lang="en-US" sz="1000" dirty="0" smtClean="0"/>
              <a:t>District facilitates discussions among schools on curriculum standards preschool through12th grade.</a:t>
            </a:r>
          </a:p>
          <a:p>
            <a:pPr defTabSz="470711" eaLnBrk="1" hangingPunct="1">
              <a:lnSpc>
                <a:spcPct val="80000"/>
              </a:lnSpc>
              <a:spcBef>
                <a:spcPct val="0"/>
              </a:spcBef>
            </a:pPr>
            <a:r>
              <a:rPr lang="en-US" sz="1000" dirty="0" smtClean="0"/>
              <a:t>Systematic process for monitoring, evaluating, reviewing curriculum.</a:t>
            </a:r>
          </a:p>
          <a:p>
            <a:pPr defTabSz="470711" eaLnBrk="1" hangingPunct="1">
              <a:spcBef>
                <a:spcPct val="0"/>
              </a:spcBef>
            </a:pPr>
            <a:endParaRPr lang="en-US" sz="1000" i="1" dirty="0" smtClean="0">
              <a:latin typeface="Times" pitchFamily="18" charset="0"/>
            </a:endParaRPr>
          </a:p>
        </p:txBody>
      </p:sp>
      <p:sp>
        <p:nvSpPr>
          <p:cNvPr id="668676" name="Slide Number Placeholder 3"/>
          <p:cNvSpPr txBox="1">
            <a:spLocks noGrp="1"/>
          </p:cNvSpPr>
          <p:nvPr/>
        </p:nvSpPr>
        <p:spPr bwMode="auto">
          <a:xfrm>
            <a:off x="3939467" y="8777192"/>
            <a:ext cx="3013763" cy="462042"/>
          </a:xfrm>
          <a:prstGeom prst="rect">
            <a:avLst/>
          </a:prstGeom>
          <a:noFill/>
          <a:ln w="9525">
            <a:noFill/>
            <a:miter lim="800000"/>
            <a:headEnd/>
            <a:tailEnd/>
          </a:ln>
        </p:spPr>
        <p:txBody>
          <a:bodyPr lIns="92140" tIns="46071" rIns="92140" bIns="46071" anchor="b"/>
          <a:lstStyle/>
          <a:p>
            <a:pPr algn="r" defTabSz="459464"/>
            <a:fld id="{633FBDDB-4DEF-446D-9402-A5CD1A907659}" type="slidenum">
              <a:rPr lang="en-US" sz="1200">
                <a:latin typeface="Calibri" pitchFamily="34" charset="0"/>
                <a:ea typeface="ＭＳ Ｐゴシック"/>
                <a:cs typeface="ＭＳ Ｐゴシック"/>
              </a:rPr>
              <a:pPr algn="r" defTabSz="459464"/>
              <a:t>15</a:t>
            </a:fld>
            <a:endParaRPr lang="en-US" sz="1200" dirty="0">
              <a:latin typeface="Calibri" pitchFamily="34" charset="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r>
              <a:rPr lang="en-US" dirty="0" smtClean="0">
                <a:latin typeface="Times New Roman" pitchFamily="18" charset="0"/>
              </a:rPr>
              <a:t>NOTICE GREEN IS FOR “ALL”</a:t>
            </a:r>
          </a:p>
          <a:p>
            <a:r>
              <a:rPr lang="en-US" dirty="0" smtClean="0">
                <a:latin typeface="Times New Roman" pitchFamily="18" charset="0"/>
              </a:rPr>
              <a:t>When</a:t>
            </a:r>
            <a:r>
              <a:rPr lang="en-US" baseline="0" dirty="0" smtClean="0">
                <a:latin typeface="Times New Roman" pitchFamily="18" charset="0"/>
              </a:rPr>
              <a:t> we talk about a continuum of supports, we should not be referring to students as “red zone” or “yellow zone” students. We should be mindful that every student has unique strengths and challenges. When we use the pyramid to refer to behaviors that require intervention, we can see that students might have many behaviors that do not require intervention, some behaviors that might require some interventions, and a few behaviors that require intensive support and intervention. We must remember to label behavior, not people.</a:t>
            </a:r>
            <a:endParaRPr lang="en-US" dirty="0" smtClean="0">
              <a:latin typeface="Times New Roman" pitchFamily="18" charset="0"/>
            </a:endParaRPr>
          </a:p>
        </p:txBody>
      </p:sp>
      <p:sp>
        <p:nvSpPr>
          <p:cNvPr id="26628" name="Slide Number Placeholder 3"/>
          <p:cNvSpPr>
            <a:spLocks noGrp="1"/>
          </p:cNvSpPr>
          <p:nvPr>
            <p:ph type="sldNum" sz="quarter" idx="5"/>
          </p:nvPr>
        </p:nvSpPr>
        <p:spPr>
          <a:noFill/>
        </p:spPr>
        <p:txBody>
          <a:bodyPr/>
          <a:lstStyle/>
          <a:p>
            <a:fld id="{3F437434-CDF7-40AC-BC63-ECCCEA9FB4C9}" type="slidenum">
              <a:rPr lang="en-US">
                <a:solidFill>
                  <a:srgbClr val="000000"/>
                </a:solidFill>
              </a:rPr>
              <a:pPr/>
              <a:t>16</a:t>
            </a:fld>
            <a:endParaRPr lang="en-US" dirty="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p>
            <a:fld id="{469B4757-A93E-49C6-A63E-AF33DD222BBD}" type="slidenum">
              <a:rPr lang="en-US" smtClean="0"/>
              <a:pPr/>
              <a:t>18</a:t>
            </a:fld>
            <a:endParaRPr lang="en-US" dirty="0" smtClean="0"/>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0337" name="Rectangle 7"/>
          <p:cNvSpPr>
            <a:spLocks noGrp="1" noChangeArrowheads="1"/>
          </p:cNvSpPr>
          <p:nvPr>
            <p:ph type="sldNum" sz="quarter" idx="5"/>
          </p:nvPr>
        </p:nvSpPr>
        <p:spPr>
          <a:noFill/>
        </p:spPr>
        <p:txBody>
          <a:bodyPr/>
          <a:lstStyle/>
          <a:p>
            <a:fld id="{48B1BE97-09C6-43DF-BB03-AB929D156C7F}" type="slidenum">
              <a:rPr lang="en-US" smtClean="0">
                <a:solidFill>
                  <a:prstClr val="black"/>
                </a:solidFill>
              </a:rPr>
              <a:pPr/>
              <a:t>19</a:t>
            </a:fld>
            <a:endParaRPr lang="en-US" dirty="0" smtClean="0">
              <a:solidFill>
                <a:prstClr val="black"/>
              </a:solidFill>
            </a:endParaRPr>
          </a:p>
        </p:txBody>
      </p:sp>
      <p:sp>
        <p:nvSpPr>
          <p:cNvPr id="910338" name="Rectangle 2"/>
          <p:cNvSpPr>
            <a:spLocks noGrp="1" noRot="1" noChangeAspect="1" noChangeArrowheads="1" noTextEdit="1"/>
          </p:cNvSpPr>
          <p:nvPr>
            <p:ph type="sldImg"/>
          </p:nvPr>
        </p:nvSpPr>
        <p:spPr>
          <a:xfrm>
            <a:off x="2039938" y="693738"/>
            <a:ext cx="2874962" cy="2155825"/>
          </a:xfrm>
          <a:ln/>
        </p:spPr>
      </p:sp>
      <p:sp>
        <p:nvSpPr>
          <p:cNvPr id="910339" name="Rectangle 3"/>
          <p:cNvSpPr>
            <a:spLocks noGrp="1" noChangeArrowheads="1"/>
          </p:cNvSpPr>
          <p:nvPr>
            <p:ph type="body" idx="1"/>
          </p:nvPr>
        </p:nvSpPr>
        <p:spPr>
          <a:xfrm>
            <a:off x="540932" y="3081884"/>
            <a:ext cx="6104802" cy="5465891"/>
          </a:xfrm>
          <a:noFill/>
          <a:ln/>
        </p:spPr>
        <p:txBody>
          <a:bodyPr lIns="92576" tIns="46287" rIns="92576" bIns="46287"/>
          <a:lstStyle/>
          <a:p>
            <a:pPr eaLnBrk="1" hangingPunct="1"/>
            <a:r>
              <a:rPr lang="en-US" b="1" dirty="0" smtClean="0"/>
              <a:t>Positive Behavior Intervention and Support Graphic</a:t>
            </a:r>
          </a:p>
          <a:p>
            <a:pPr eaLnBrk="1" hangingPunct="1"/>
            <a:endParaRPr lang="en-US" b="1" dirty="0" smtClean="0"/>
          </a:p>
          <a:p>
            <a:pPr eaLnBrk="1" hangingPunct="1"/>
            <a:r>
              <a:rPr lang="en-US" altLang="en-US" dirty="0" smtClean="0"/>
              <a:t>This graphic describes the interplay between the 4 key elements of PBIS.  Each element supports the other. </a:t>
            </a:r>
          </a:p>
          <a:p>
            <a:pPr eaLnBrk="1" hangingPunct="1"/>
            <a:r>
              <a:rPr lang="en-US" altLang="en-US" dirty="0" smtClean="0"/>
              <a:t>Outcomes:  academic and behavior targets that are endorsed and emphasized by students, families, &amp; educators</a:t>
            </a:r>
          </a:p>
          <a:p>
            <a:pPr eaLnBrk="1" hangingPunct="1"/>
            <a:r>
              <a:rPr lang="en-US" altLang="en-US" dirty="0" smtClean="0"/>
              <a:t>Practices: interventions and strategies that are evidence-based</a:t>
            </a:r>
          </a:p>
          <a:p>
            <a:pPr eaLnBrk="1" hangingPunct="1"/>
            <a:r>
              <a:rPr lang="en-US" altLang="en-US" dirty="0" smtClean="0"/>
              <a:t>Data: information that is used to indentify status, need for change, and effects of interventions</a:t>
            </a:r>
          </a:p>
          <a:p>
            <a:pPr eaLnBrk="1" hangingPunct="1"/>
            <a:r>
              <a:rPr lang="en-US" altLang="en-US" dirty="0" smtClean="0"/>
              <a:t>Systems: support that are needed to enable the accurate and durable implementation of the practices of PBIS</a:t>
            </a:r>
          </a:p>
          <a:p>
            <a:pPr eaLnBrk="1" hangingPunct="1"/>
            <a:r>
              <a:rPr lang="en-US" altLang="en-US" dirty="0" smtClean="0"/>
              <a:t>	Systems consider multiple points of support:  individual, classroom, school-wide, district, community, state</a:t>
            </a:r>
          </a:p>
          <a:p>
            <a:pPr eaLnBrk="1" hangingPunct="1"/>
            <a:r>
              <a:rPr lang="en-US" altLang="en-US" dirty="0" smtClean="0"/>
              <a:t>-From SWPBIS Implementers Blueprint and Self-Assessment (Sugai, et al, 2005)</a:t>
            </a:r>
          </a:p>
          <a:p>
            <a:pPr eaLnBrk="1" hangingPunct="1"/>
            <a:endParaRPr lang="en-US" altLang="en-US" dirty="0" smtClean="0"/>
          </a:p>
          <a:p>
            <a:pPr eaLnBrk="1" hangingPunct="1"/>
            <a:r>
              <a:rPr lang="en-US" altLang="en-US" dirty="0" smtClean="0"/>
              <a:t>Teams can get a copy of the blueprint at www.pbis.org </a:t>
            </a:r>
          </a:p>
          <a:p>
            <a:pPr eaLnBrk="1" hangingPunct="1"/>
            <a:endParaRPr lang="en-US" altLang="en-US" dirty="0" smtClean="0"/>
          </a:p>
          <a:p>
            <a:pPr eaLnBrk="1" hangingPunct="1"/>
            <a:r>
              <a:rPr lang="en-US" altLang="en-US" dirty="0" smtClean="0"/>
              <a:t>Supporting staff behavior addresses changing adult behavior to change student behavior</a:t>
            </a:r>
          </a:p>
          <a:p>
            <a:pPr eaLnBrk="1" hangingPunct="1"/>
            <a:r>
              <a:rPr lang="en-US" altLang="en-US" dirty="0" smtClean="0"/>
              <a:t>Emphasis is usually on practices. Practices are often implemented without systems and data to support them. To maximize effectiveness we must implement all three.</a:t>
            </a: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1BF2E6-89E0-4403-8F0F-44D3BE6F4369}" type="slidenum">
              <a:rPr lang="en-US"/>
              <a:pPr/>
              <a:t>21</a:t>
            </a:fld>
            <a:endParaRPr lang="en-US" dirty="0"/>
          </a:p>
        </p:txBody>
      </p:sp>
      <p:sp>
        <p:nvSpPr>
          <p:cNvPr id="539650" name="Rectangle 2"/>
          <p:cNvSpPr>
            <a:spLocks noGrp="1" noRot="1" noChangeAspect="1" noChangeArrowheads="1" noTextEdit="1"/>
          </p:cNvSpPr>
          <p:nvPr>
            <p:ph type="sldImg"/>
          </p:nvPr>
        </p:nvSpPr>
        <p:spPr>
          <a:xfrm>
            <a:off x="1966913" y="679450"/>
            <a:ext cx="3221037" cy="2414588"/>
          </a:xfrm>
          <a:ln/>
        </p:spPr>
      </p:sp>
      <p:sp>
        <p:nvSpPr>
          <p:cNvPr id="539651" name="Rectangle 3"/>
          <p:cNvSpPr>
            <a:spLocks noGrp="1" noChangeArrowheads="1"/>
          </p:cNvSpPr>
          <p:nvPr>
            <p:ph type="body" idx="1"/>
          </p:nvPr>
        </p:nvSpPr>
        <p:spPr>
          <a:xfrm>
            <a:off x="928923" y="3251943"/>
            <a:ext cx="5096995" cy="5295834"/>
          </a:xfrm>
        </p:spPr>
        <p:txBody>
          <a:bodyPr/>
          <a:lstStyle/>
          <a:p>
            <a:r>
              <a:rPr lang="en-US" dirty="0"/>
              <a:t>When was the last time you had a “stranger test?”  The last time you had substitute.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A5A99D-A600-4D0B-8BA1-46BC791E50AA}" type="slidenum">
              <a:rPr lang="en-US"/>
              <a:pPr/>
              <a:t>22</a:t>
            </a:fld>
            <a:endParaRPr lang="en-US" dirty="0"/>
          </a:p>
        </p:txBody>
      </p:sp>
      <p:sp>
        <p:nvSpPr>
          <p:cNvPr id="531458" name="Rectangle 2"/>
          <p:cNvSpPr>
            <a:spLocks noGrp="1" noRot="1" noChangeAspect="1" noChangeArrowheads="1" noTextEdit="1"/>
          </p:cNvSpPr>
          <p:nvPr>
            <p:ph type="sldImg"/>
          </p:nvPr>
        </p:nvSpPr>
        <p:spPr>
          <a:xfrm>
            <a:off x="1966913" y="679450"/>
            <a:ext cx="3221037" cy="2414588"/>
          </a:xfrm>
          <a:ln/>
        </p:spPr>
      </p:sp>
      <p:sp>
        <p:nvSpPr>
          <p:cNvPr id="531459" name="Rectangle 3"/>
          <p:cNvSpPr>
            <a:spLocks noGrp="1" noChangeArrowheads="1"/>
          </p:cNvSpPr>
          <p:nvPr>
            <p:ph type="body" idx="1"/>
          </p:nvPr>
        </p:nvSpPr>
        <p:spPr>
          <a:xfrm>
            <a:off x="928923" y="3251943"/>
            <a:ext cx="5096995" cy="5295834"/>
          </a:xfrm>
        </p:spPr>
        <p:txBody>
          <a:bodyPr/>
          <a:lstStyle/>
          <a:p>
            <a:r>
              <a:rPr lang="en-US" dirty="0"/>
              <a:t>As we begin to think about data collection, we need to make sure that we are describing behavior in a way that is measureable and observable</a:t>
            </a:r>
          </a:p>
          <a:p>
            <a:endParaRPr lang="en-US" dirty="0"/>
          </a:p>
          <a:p>
            <a:r>
              <a:rPr lang="en-US" dirty="0"/>
              <a:t>-if we can count it – we can collect data on it….</a:t>
            </a:r>
          </a:p>
          <a:p>
            <a:endParaRPr lang="en-US" b="1" i="1" dirty="0"/>
          </a:p>
          <a:p>
            <a:r>
              <a:rPr lang="en-US" b="1" i="1" dirty="0"/>
              <a:t>*****fighting and swearing can only be said to be measureable if they have been operationally defined at the school level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98B560A-619C-4AB9-995A-9817CF542568}" type="slidenum">
              <a:rPr lang="en-US" smtClean="0"/>
              <a:pPr/>
              <a:t>2</a:t>
            </a:fld>
            <a:endParaRPr lang="en-US" dirty="0" smtClean="0"/>
          </a:p>
        </p:txBody>
      </p:sp>
      <p:sp>
        <p:nvSpPr>
          <p:cNvPr id="50179" name="Rectangle 2"/>
          <p:cNvSpPr>
            <a:spLocks noGrp="1" noRot="1" noChangeAspect="1" noChangeArrowheads="1" noTextEdit="1"/>
          </p:cNvSpPr>
          <p:nvPr>
            <p:ph type="sldImg"/>
          </p:nvPr>
        </p:nvSpPr>
        <p:spPr>
          <a:xfrm>
            <a:off x="1898650" y="455613"/>
            <a:ext cx="3184525" cy="2387600"/>
          </a:xfrm>
          <a:solidFill>
            <a:srgbClr val="FFFFFF"/>
          </a:solidFill>
          <a:ln/>
        </p:spPr>
      </p:sp>
      <p:sp>
        <p:nvSpPr>
          <p:cNvPr id="50180" name="Text Box 3"/>
          <p:cNvSpPr>
            <a:spLocks noGrp="1" noChangeArrowheads="1"/>
          </p:cNvSpPr>
          <p:nvPr>
            <p:ph type="body" idx="1"/>
          </p:nvPr>
        </p:nvSpPr>
        <p:spPr>
          <a:xfrm>
            <a:off x="695484" y="4389399"/>
            <a:ext cx="5563870" cy="4156773"/>
          </a:xfrm>
          <a:noFill/>
          <a:ln/>
        </p:spPr>
        <p:txBody>
          <a:bodyPr wrap="none" lIns="92914" tIns="46457" rIns="92914" bIns="46457" anchor="ctr"/>
          <a:lstStyle/>
          <a:p>
            <a:pPr eaLnBrk="1" hangingPunct="1"/>
            <a:r>
              <a:rPr lang="en-US" dirty="0" smtClean="0"/>
              <a:t>Training &amp; Technical assistance sponsored by NC DPI, EC Division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F2E4CF-2CBC-4FA5-AB91-EC2C07D3ABFB}" type="slidenum">
              <a:rPr lang="en-US"/>
              <a:pPr/>
              <a:t>23</a:t>
            </a:fld>
            <a:endParaRPr lang="en-US" dirty="0"/>
          </a:p>
        </p:txBody>
      </p:sp>
      <p:sp>
        <p:nvSpPr>
          <p:cNvPr id="537602" name="Rectangle 2"/>
          <p:cNvSpPr>
            <a:spLocks noGrp="1" noRot="1" noChangeAspect="1" noChangeArrowheads="1" noTextEdit="1"/>
          </p:cNvSpPr>
          <p:nvPr>
            <p:ph type="sldImg"/>
          </p:nvPr>
        </p:nvSpPr>
        <p:spPr>
          <a:xfrm>
            <a:off x="1966913" y="679450"/>
            <a:ext cx="3221037" cy="2414588"/>
          </a:xfrm>
          <a:ln/>
        </p:spPr>
      </p:sp>
      <p:sp>
        <p:nvSpPr>
          <p:cNvPr id="537603" name="Rectangle 3"/>
          <p:cNvSpPr>
            <a:spLocks noGrp="1" noChangeArrowheads="1"/>
          </p:cNvSpPr>
          <p:nvPr>
            <p:ph type="body" idx="1"/>
          </p:nvPr>
        </p:nvSpPr>
        <p:spPr>
          <a:xfrm>
            <a:off x="928923" y="3251943"/>
            <a:ext cx="5096995" cy="5295834"/>
          </a:xfrm>
        </p:spPr>
        <p:txBody>
          <a:bodyPr/>
          <a:lstStyle/>
          <a:p>
            <a:r>
              <a:rPr lang="en-US" dirty="0"/>
              <a:t>Behaviors should also be described objectively, primarily because each person may have different definitions of terms like sometimes and bizarre.</a:t>
            </a:r>
          </a:p>
          <a:p>
            <a:r>
              <a:rPr lang="en-US" dirty="0"/>
              <a:t>Just a with school-wide expectations, we want to make sure that we are consistently talking about the same behaviors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3EC760-E969-4484-8D08-2B12F8B9283C}" type="slidenum">
              <a:rPr lang="en-US"/>
              <a:pPr/>
              <a:t>24</a:t>
            </a:fld>
            <a:endParaRPr lang="en-US" dirty="0"/>
          </a:p>
        </p:txBody>
      </p:sp>
      <p:sp>
        <p:nvSpPr>
          <p:cNvPr id="545794" name="Rectangle 2"/>
          <p:cNvSpPr>
            <a:spLocks noGrp="1" noRot="1" noChangeAspect="1" noChangeArrowheads="1" noTextEdit="1"/>
          </p:cNvSpPr>
          <p:nvPr>
            <p:ph type="sldImg"/>
          </p:nvPr>
        </p:nvSpPr>
        <p:spPr>
          <a:xfrm>
            <a:off x="1966913" y="679450"/>
            <a:ext cx="3221037" cy="2414588"/>
          </a:xfrm>
          <a:ln/>
        </p:spPr>
      </p:sp>
      <p:sp>
        <p:nvSpPr>
          <p:cNvPr id="545795" name="Rectangle 3"/>
          <p:cNvSpPr>
            <a:spLocks noGrp="1" noChangeArrowheads="1"/>
          </p:cNvSpPr>
          <p:nvPr>
            <p:ph type="body" idx="1"/>
          </p:nvPr>
        </p:nvSpPr>
        <p:spPr>
          <a:xfrm>
            <a:off x="928923" y="3251943"/>
            <a:ext cx="5096995" cy="5295834"/>
          </a:xfrm>
        </p:spPr>
        <p:txBody>
          <a:bodyPr/>
          <a:lstStyle/>
          <a:p>
            <a:r>
              <a:rPr lang="en-US" dirty="0"/>
              <a:t>So what data will you need about the behavior? </a:t>
            </a:r>
          </a:p>
          <a:p>
            <a:endParaRPr lang="en-US" dirty="0"/>
          </a:p>
          <a:p>
            <a:r>
              <a:rPr lang="en-US" dirty="0"/>
              <a:t>Frequency:  How often?</a:t>
            </a:r>
          </a:p>
          <a:p>
            <a:r>
              <a:rPr lang="en-US" dirty="0"/>
              <a:t>	# of times/class period – day – week – month – year </a:t>
            </a:r>
          </a:p>
          <a:p>
            <a:endParaRPr lang="en-US" dirty="0"/>
          </a:p>
          <a:p>
            <a:r>
              <a:rPr lang="en-US" dirty="0"/>
              <a:t>Intensity:  How extreme?</a:t>
            </a:r>
          </a:p>
          <a:p>
            <a:r>
              <a:rPr lang="en-US" dirty="0"/>
              <a:t>	whispering – talking – yelling - screaming  </a:t>
            </a:r>
          </a:p>
          <a:p>
            <a:r>
              <a:rPr lang="en-US" dirty="0"/>
              <a:t>	throwing cotton balls – paper – books – chairs </a:t>
            </a:r>
          </a:p>
          <a:p>
            <a:endParaRPr lang="en-US" dirty="0"/>
          </a:p>
          <a:p>
            <a:r>
              <a:rPr lang="en-US" dirty="0"/>
              <a:t>Duration:  How long?</a:t>
            </a:r>
          </a:p>
          <a:p>
            <a:r>
              <a:rPr lang="en-US" dirty="0"/>
              <a:t>	seconds – minutes – hours – days </a:t>
            </a:r>
          </a:p>
          <a:p>
            <a:r>
              <a:rPr lang="en-US" dirty="0"/>
              <a:t>	half a class period</a:t>
            </a:r>
          </a:p>
          <a:p>
            <a:r>
              <a:rPr lang="en-US" dirty="0"/>
              <a:t>	**continuously?  Really?  (may feel like it when you’re living with the behavior – but is there anything that we really do CONTINUOUSLY)</a:t>
            </a:r>
          </a:p>
          <a:p>
            <a:endParaRPr lang="en-US" dirty="0"/>
          </a:p>
          <a:p>
            <a:r>
              <a:rPr lang="en-US" dirty="0"/>
              <a:t>Context:  Where/When/What else is going on?</a:t>
            </a:r>
          </a:p>
          <a:p>
            <a:r>
              <a:rPr lang="en-US" dirty="0"/>
              <a:t> 	This is the “Everything else that is going on when a problem behavior is occuring…can include not just location and time of day, but also other factors that we don’t always identify.  What other students or adults are present?  What activity was the student engaged in? ANYTHING happening or present in the environment either right before or during the behavior (when in doubt, write it down)</a:t>
            </a:r>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257F77-152B-4FDF-A694-2D4C95477905}" type="slidenum">
              <a:rPr lang="en-US"/>
              <a:pPr/>
              <a:t>25</a:t>
            </a:fld>
            <a:endParaRPr lang="en-US" dirty="0"/>
          </a:p>
        </p:txBody>
      </p:sp>
      <p:sp>
        <p:nvSpPr>
          <p:cNvPr id="792578" name="Rectangle 2"/>
          <p:cNvSpPr>
            <a:spLocks noGrp="1" noRot="1" noChangeAspect="1" noChangeArrowheads="1" noTextEdit="1"/>
          </p:cNvSpPr>
          <p:nvPr>
            <p:ph type="sldImg"/>
          </p:nvPr>
        </p:nvSpPr>
        <p:spPr>
          <a:ln/>
        </p:spPr>
      </p:sp>
      <p:sp>
        <p:nvSpPr>
          <p:cNvPr id="792579" name="Rectangle 3"/>
          <p:cNvSpPr>
            <a:spLocks noGrp="1" noChangeArrowheads="1"/>
          </p:cNvSpPr>
          <p:nvPr>
            <p:ph type="body" idx="1"/>
          </p:nvPr>
        </p:nvSpPr>
        <p:spPr/>
        <p:txBody>
          <a:bodyPr/>
          <a:lstStyle/>
          <a:p>
            <a:r>
              <a:rPr lang="en-US" dirty="0"/>
              <a:t>As we begin to plan for data collection for the individual student, we want to remember our focus on working smarter.  So, we would start by looking at the data we already have:  anecdotal notes by the student’s teacher(s) &amp; prior office referrals and disciplinary actions.  Can we establish the function of the behavior based on this data?  If not, we could plan for additional data collection.  As we do that, we want to consider which data collection strategies will be easiest to implement and give us the level of information that we need.  Probably the least difficult collection method is the use of Checklists, followed by DBR, Observation and Interviews.  Just like the levels of FBA, these strategies are arranged in order of least to greatest investment of time and resources. Next, we will discuss each in more detail.</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257F77-152B-4FDF-A694-2D4C95477905}" type="slidenum">
              <a:rPr lang="en-US"/>
              <a:pPr/>
              <a:t>26</a:t>
            </a:fld>
            <a:endParaRPr lang="en-US" dirty="0"/>
          </a:p>
        </p:txBody>
      </p:sp>
      <p:sp>
        <p:nvSpPr>
          <p:cNvPr id="792578" name="Rectangle 2"/>
          <p:cNvSpPr>
            <a:spLocks noGrp="1" noRot="1" noChangeAspect="1" noChangeArrowheads="1" noTextEdit="1"/>
          </p:cNvSpPr>
          <p:nvPr>
            <p:ph type="sldImg"/>
          </p:nvPr>
        </p:nvSpPr>
        <p:spPr>
          <a:ln/>
        </p:spPr>
      </p:sp>
      <p:sp>
        <p:nvSpPr>
          <p:cNvPr id="792579" name="Rectangle 3"/>
          <p:cNvSpPr>
            <a:spLocks noGrp="1" noChangeArrowheads="1"/>
          </p:cNvSpPr>
          <p:nvPr>
            <p:ph type="body" idx="1"/>
          </p:nvPr>
        </p:nvSpPr>
        <p:spPr/>
        <p:txBody>
          <a:bodyPr/>
          <a:lstStyle/>
          <a:p>
            <a:r>
              <a:rPr lang="en-US" dirty="0"/>
              <a:t>As we begin to plan for data collection for the individual student, we want to remember our focus on working smarter.  So, we would start by looking at the data we already have:  anecdotal notes by the student’s teacher(s) &amp; prior office referrals and disciplinary actions.  Can we establish the function of the behavior based on this data?  If not, we could plan for additional data collection.  As we do that, we want to consider which data collection strategies will be easiest to implement and give us the level of information that we need.  Probably the least difficult collection method is the use of Checklists, followed by DBR, Observation and Interviews.  Just like the levels of FBA, these strategies are arranged in order of least to greatest investment of time and resources. Next, we will discuss each in more detail.</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61B6B-F3D7-4A4F-8E65-0ACEE1213874}" type="slidenum">
              <a:rPr lang="en-US"/>
              <a:pPr/>
              <a:t>27</a:t>
            </a:fld>
            <a:endParaRPr lang="en-US" dirty="0"/>
          </a:p>
        </p:txBody>
      </p:sp>
      <p:sp>
        <p:nvSpPr>
          <p:cNvPr id="1541122" name="Rectangle 2"/>
          <p:cNvSpPr>
            <a:spLocks noGrp="1" noRot="1" noChangeAspect="1" noChangeArrowheads="1" noTextEdit="1"/>
          </p:cNvSpPr>
          <p:nvPr>
            <p:ph type="sldImg"/>
          </p:nvPr>
        </p:nvSpPr>
        <p:spPr>
          <a:ln/>
        </p:spPr>
      </p:sp>
      <p:sp>
        <p:nvSpPr>
          <p:cNvPr id="1541123" name="Rectangle 3"/>
          <p:cNvSpPr>
            <a:spLocks noGrp="1" noChangeArrowheads="1"/>
          </p:cNvSpPr>
          <p:nvPr>
            <p:ph type="body" idx="1"/>
          </p:nvPr>
        </p:nvSpPr>
        <p:spPr>
          <a:xfrm>
            <a:off x="695484" y="4389399"/>
            <a:ext cx="5563870" cy="4158377"/>
          </a:xfrm>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21" name="Rectangle 7"/>
          <p:cNvSpPr>
            <a:spLocks noGrp="1" noChangeArrowheads="1"/>
          </p:cNvSpPr>
          <p:nvPr>
            <p:ph type="sldNum" sz="quarter" idx="5"/>
          </p:nvPr>
        </p:nvSpPr>
        <p:spPr>
          <a:noFill/>
        </p:spPr>
        <p:txBody>
          <a:bodyPr/>
          <a:lstStyle/>
          <a:p>
            <a:fld id="{2D64B7D8-D884-45FF-8857-6A67FBBB9A4B}" type="slidenum">
              <a:rPr lang="en-US" smtClean="0"/>
              <a:pPr/>
              <a:t>28</a:t>
            </a:fld>
            <a:endParaRPr lang="en-US" dirty="0" smtClean="0"/>
          </a:p>
        </p:txBody>
      </p:sp>
      <p:sp>
        <p:nvSpPr>
          <p:cNvPr id="1259522" name="Rectangle 2"/>
          <p:cNvSpPr>
            <a:spLocks noGrp="1" noRot="1" noChangeAspect="1" noChangeArrowheads="1" noTextEdit="1"/>
          </p:cNvSpPr>
          <p:nvPr>
            <p:ph type="sldImg"/>
          </p:nvPr>
        </p:nvSpPr>
        <p:spPr>
          <a:ln/>
        </p:spPr>
      </p:sp>
      <p:sp>
        <p:nvSpPr>
          <p:cNvPr id="1259523" name="Rectangle 3"/>
          <p:cNvSpPr>
            <a:spLocks noGrp="1" noChangeArrowheads="1"/>
          </p:cNvSpPr>
          <p:nvPr>
            <p:ph type="body" idx="1"/>
          </p:nvPr>
        </p:nvSpPr>
        <p:spPr>
          <a:xfrm>
            <a:off x="695484" y="4389399"/>
            <a:ext cx="5563870" cy="4158377"/>
          </a:xfrm>
          <a:noFill/>
          <a:ln/>
        </p:spPr>
        <p:txBody>
          <a:bodyPr/>
          <a:lstStyle/>
          <a:p>
            <a:pPr eaLnBrk="1" hangingPunct="1"/>
            <a:r>
              <a:rPr lang="en-US" dirty="0" smtClean="0"/>
              <a:t>Other Names for DBR</a:t>
            </a:r>
          </a:p>
          <a:p>
            <a:pPr eaLnBrk="1" hangingPunct="1"/>
            <a:endParaRPr lang="en-US" dirty="0" smtClean="0"/>
          </a:p>
          <a:p>
            <a:pPr eaLnBrk="1" hangingPunct="1"/>
            <a:r>
              <a:rPr lang="en-US" dirty="0" smtClean="0"/>
              <a:t>Home-School Note</a:t>
            </a:r>
          </a:p>
          <a:p>
            <a:pPr eaLnBrk="1" hangingPunct="1"/>
            <a:r>
              <a:rPr lang="en-US" dirty="0" smtClean="0"/>
              <a:t>Behavior Report Card</a:t>
            </a:r>
          </a:p>
          <a:p>
            <a:pPr eaLnBrk="1" hangingPunct="1"/>
            <a:r>
              <a:rPr lang="en-US" dirty="0" smtClean="0"/>
              <a:t>Daily Progress Report</a:t>
            </a:r>
          </a:p>
          <a:p>
            <a:pPr eaLnBrk="1" hangingPunct="1"/>
            <a:r>
              <a:rPr lang="en-US" dirty="0" smtClean="0"/>
              <a:t>Good Behavior Note</a:t>
            </a:r>
          </a:p>
          <a:p>
            <a:pPr eaLnBrk="1" hangingPunct="1"/>
            <a:r>
              <a:rPr lang="en-US" dirty="0" smtClean="0"/>
              <a:t>Check-In Check-Out Card</a:t>
            </a:r>
          </a:p>
          <a:p>
            <a:pPr eaLnBrk="1" hangingPunct="1"/>
            <a:r>
              <a:rPr lang="en-US" dirty="0" smtClean="0"/>
              <a:t>Performance-based behavioral recording</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1569" name="Rectangle 7"/>
          <p:cNvSpPr>
            <a:spLocks noGrp="1" noChangeArrowheads="1"/>
          </p:cNvSpPr>
          <p:nvPr>
            <p:ph type="sldNum" sz="quarter" idx="5"/>
          </p:nvPr>
        </p:nvSpPr>
        <p:spPr>
          <a:noFill/>
        </p:spPr>
        <p:txBody>
          <a:bodyPr/>
          <a:lstStyle/>
          <a:p>
            <a:fld id="{535B4E47-67C7-43C6-A826-F7CE84000BD8}" type="slidenum">
              <a:rPr lang="en-US" smtClean="0"/>
              <a:pPr/>
              <a:t>29</a:t>
            </a:fld>
            <a:endParaRPr lang="en-US" dirty="0" smtClean="0"/>
          </a:p>
        </p:txBody>
      </p:sp>
      <p:sp>
        <p:nvSpPr>
          <p:cNvPr id="1261570"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536" tIns="46268" rIns="92536" bIns="46268" anchor="b"/>
          <a:lstStyle/>
          <a:p>
            <a:pPr algn="r"/>
            <a:fld id="{867752FD-A0A9-4D52-AAA3-F3692AD68E3E}" type="slidenum">
              <a:rPr lang="en-US" sz="1200">
                <a:latin typeface="Calibri" pitchFamily="34" charset="0"/>
              </a:rPr>
              <a:pPr algn="r"/>
              <a:t>29</a:t>
            </a:fld>
            <a:endParaRPr lang="en-US" sz="1200" dirty="0">
              <a:latin typeface="Calibri" pitchFamily="34" charset="0"/>
            </a:endParaRPr>
          </a:p>
        </p:txBody>
      </p:sp>
      <p:sp>
        <p:nvSpPr>
          <p:cNvPr id="1261571" name="Rectangle 2"/>
          <p:cNvSpPr>
            <a:spLocks noGrp="1" noRot="1" noChangeAspect="1" noChangeArrowheads="1" noTextEdit="1"/>
          </p:cNvSpPr>
          <p:nvPr>
            <p:ph type="sldImg"/>
          </p:nvPr>
        </p:nvSpPr>
        <p:spPr>
          <a:ln/>
        </p:spPr>
      </p:sp>
      <p:sp>
        <p:nvSpPr>
          <p:cNvPr id="1261572" name="Rectangle 3"/>
          <p:cNvSpPr>
            <a:spLocks noGrp="1" noChangeArrowheads="1"/>
          </p:cNvSpPr>
          <p:nvPr>
            <p:ph type="body" idx="1"/>
          </p:nvPr>
        </p:nvSpPr>
        <p:spPr>
          <a:noFill/>
          <a:ln/>
        </p:spPr>
        <p:txBody>
          <a:bodyPr/>
          <a:lstStyle/>
          <a:p>
            <a:pPr eaLnBrk="1" hangingPunct="1">
              <a:lnSpc>
                <a:spcPct val="90000"/>
              </a:lnSpc>
            </a:pPr>
            <a:r>
              <a:rPr lang="en-US" dirty="0" smtClean="0"/>
              <a:t>Effective behavioral assessment and intervention procedures in applied settings require the use of </a:t>
            </a:r>
            <a:r>
              <a:rPr lang="en-US" b="1" dirty="0" smtClean="0"/>
              <a:t>empirically-supported</a:t>
            </a:r>
            <a:r>
              <a:rPr lang="en-US" dirty="0" smtClean="0"/>
              <a:t> yet feasible techniques </a:t>
            </a:r>
          </a:p>
          <a:p>
            <a:pPr eaLnBrk="1" hangingPunct="1">
              <a:lnSpc>
                <a:spcPct val="90000"/>
              </a:lnSpc>
            </a:pPr>
            <a:r>
              <a:rPr lang="en-US" dirty="0" smtClean="0"/>
              <a:t>To date, feasible assessment of behavior skills has been </a:t>
            </a:r>
            <a:r>
              <a:rPr lang="en-US" b="1" dirty="0" smtClean="0"/>
              <a:t>focused on ODR data</a:t>
            </a:r>
            <a:r>
              <a:rPr lang="en-US" dirty="0" smtClean="0"/>
              <a:t> – which may not be sensitive to capture all behaviors of interest</a:t>
            </a:r>
          </a:p>
          <a:p>
            <a:pPr eaLnBrk="1" hangingPunct="1">
              <a:lnSpc>
                <a:spcPct val="90000"/>
              </a:lnSpc>
            </a:pPr>
            <a:r>
              <a:rPr lang="en-US" dirty="0" smtClean="0"/>
              <a:t>To date, support for feasible, formative assessment of academic skills is available (e.g., CBM) – but </a:t>
            </a:r>
            <a:r>
              <a:rPr lang="en-US" b="1" dirty="0" smtClean="0"/>
              <a:t>attention has not been directed toward social behaviors</a:t>
            </a:r>
          </a:p>
          <a:p>
            <a:pPr eaLnBrk="1" hangingPunct="1">
              <a:lnSpc>
                <a:spcPct val="90000"/>
              </a:lnSpc>
            </a:pPr>
            <a:endParaRPr lang="en-US" sz="1000" u="sng" dirty="0" smtClean="0"/>
          </a:p>
          <a:p>
            <a:pPr eaLnBrk="1" hangingPunct="1">
              <a:lnSpc>
                <a:spcPct val="90000"/>
              </a:lnSpc>
            </a:pPr>
            <a:r>
              <a:rPr lang="en-US" sz="1000" u="sng" dirty="0" smtClean="0"/>
              <a:t>Strengths</a:t>
            </a:r>
          </a:p>
          <a:p>
            <a:pPr marL="751851" lvl="1" indent="-289173" eaLnBrk="1" hangingPunct="1">
              <a:lnSpc>
                <a:spcPct val="90000"/>
              </a:lnSpc>
            </a:pPr>
            <a:r>
              <a:rPr lang="en-US" dirty="0" smtClean="0"/>
              <a:t>Highly Flexible</a:t>
            </a:r>
          </a:p>
          <a:p>
            <a:pPr marL="751851" lvl="1" indent="-289173" eaLnBrk="1" hangingPunct="1">
              <a:lnSpc>
                <a:spcPct val="90000"/>
              </a:lnSpc>
            </a:pPr>
            <a:r>
              <a:rPr lang="en-US" dirty="0" smtClean="0"/>
              <a:t>Highly Feasible, Acceptable, and Familiar</a:t>
            </a:r>
          </a:p>
          <a:p>
            <a:pPr marL="751851" lvl="1" indent="-289173" eaLnBrk="1" hangingPunct="1">
              <a:lnSpc>
                <a:spcPct val="90000"/>
              </a:lnSpc>
            </a:pPr>
            <a:r>
              <a:rPr lang="en-US" dirty="0" smtClean="0"/>
              <a:t>Minimal Cost Given Potential Amount and Uses for Data</a:t>
            </a:r>
          </a:p>
          <a:p>
            <a:pPr marL="751851" lvl="1" indent="-289173" eaLnBrk="1" hangingPunct="1">
              <a:lnSpc>
                <a:spcPct val="90000"/>
              </a:lnSpc>
            </a:pPr>
            <a:r>
              <a:rPr lang="en-US" dirty="0" smtClean="0"/>
              <a:t>Reduced Risk of Reactivity (atypical behavior)</a:t>
            </a:r>
          </a:p>
          <a:p>
            <a:pPr marL="751851" lvl="1" indent="-289173" eaLnBrk="1" hangingPunct="1">
              <a:lnSpc>
                <a:spcPct val="90000"/>
              </a:lnSpc>
            </a:pPr>
            <a:r>
              <a:rPr lang="en-US" dirty="0" smtClean="0"/>
              <a:t>Can be used in assessment, intervention, and communication</a:t>
            </a:r>
          </a:p>
          <a:p>
            <a:pPr marL="751851" lvl="1" indent="-289173" eaLnBrk="1" hangingPunct="1">
              <a:lnSpc>
                <a:spcPct val="90000"/>
              </a:lnSpc>
            </a:pPr>
            <a:endParaRPr lang="en-US" dirty="0" smtClean="0"/>
          </a:p>
          <a:p>
            <a:pPr eaLnBrk="1" hangingPunct="1">
              <a:lnSpc>
                <a:spcPct val="90000"/>
              </a:lnSpc>
            </a:pPr>
            <a:r>
              <a:rPr lang="en-US" sz="1000" u="sng" dirty="0" smtClean="0"/>
              <a:t>Weaknesses</a:t>
            </a:r>
          </a:p>
          <a:p>
            <a:pPr marL="751851" lvl="1" indent="-289173" eaLnBrk="1" hangingPunct="1">
              <a:lnSpc>
                <a:spcPct val="90000"/>
              </a:lnSpc>
            </a:pPr>
            <a:r>
              <a:rPr lang="en-US" dirty="0" smtClean="0"/>
              <a:t>Rater Influence (history)</a:t>
            </a:r>
          </a:p>
          <a:p>
            <a:pPr marL="751851" lvl="1" indent="-289173" eaLnBrk="1" hangingPunct="1">
              <a:lnSpc>
                <a:spcPct val="90000"/>
              </a:lnSpc>
            </a:pPr>
            <a:r>
              <a:rPr lang="en-US" dirty="0" smtClean="0"/>
              <a:t>Limited Response Format </a:t>
            </a:r>
          </a:p>
          <a:p>
            <a:pPr marL="751851" lvl="1" indent="-289173" eaLnBrk="1" hangingPunct="1">
              <a:lnSpc>
                <a:spcPct val="90000"/>
              </a:lnSpc>
            </a:pPr>
            <a:r>
              <a:rPr lang="en-US" dirty="0" smtClean="0"/>
              <a:t>Limited Knowledge about Psychometric Adequacy</a:t>
            </a:r>
          </a:p>
          <a:p>
            <a:pPr eaLnBrk="1" hangingPunct="1">
              <a:lnSpc>
                <a:spcPct val="90000"/>
              </a:lnSpc>
              <a:spcBef>
                <a:spcPct val="0"/>
              </a:spcBef>
            </a:pP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3617" name="Rectangle 7"/>
          <p:cNvSpPr>
            <a:spLocks noGrp="1" noChangeArrowheads="1"/>
          </p:cNvSpPr>
          <p:nvPr>
            <p:ph type="sldNum" sz="quarter" idx="5"/>
          </p:nvPr>
        </p:nvSpPr>
        <p:spPr>
          <a:noFill/>
        </p:spPr>
        <p:txBody>
          <a:bodyPr/>
          <a:lstStyle/>
          <a:p>
            <a:fld id="{6738BCFF-098B-4CA7-96E1-621F6F56E21E}" type="slidenum">
              <a:rPr lang="en-US" smtClean="0"/>
              <a:pPr/>
              <a:t>30</a:t>
            </a:fld>
            <a:endParaRPr lang="en-US" dirty="0" smtClean="0"/>
          </a:p>
        </p:txBody>
      </p:sp>
      <p:sp>
        <p:nvSpPr>
          <p:cNvPr id="1263618"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536" tIns="46268" rIns="92536" bIns="46268" anchor="b"/>
          <a:lstStyle/>
          <a:p>
            <a:pPr algn="r"/>
            <a:fld id="{6B2BFDEA-5AB9-494D-812B-AEB00AD4D926}" type="slidenum">
              <a:rPr lang="en-US" sz="1200">
                <a:latin typeface="Calibri" pitchFamily="34" charset="0"/>
              </a:rPr>
              <a:pPr algn="r"/>
              <a:t>30</a:t>
            </a:fld>
            <a:endParaRPr lang="en-US" sz="1200" dirty="0">
              <a:latin typeface="Calibri" pitchFamily="34" charset="0"/>
            </a:endParaRPr>
          </a:p>
        </p:txBody>
      </p:sp>
      <p:sp>
        <p:nvSpPr>
          <p:cNvPr id="1263619" name="Rectangle 2"/>
          <p:cNvSpPr>
            <a:spLocks noGrp="1" noRot="1" noChangeAspect="1" noChangeArrowheads="1" noTextEdit="1"/>
          </p:cNvSpPr>
          <p:nvPr>
            <p:ph type="sldImg"/>
          </p:nvPr>
        </p:nvSpPr>
        <p:spPr>
          <a:ln/>
        </p:spPr>
      </p:sp>
      <p:sp>
        <p:nvSpPr>
          <p:cNvPr id="1263620" name="Rectangle 3"/>
          <p:cNvSpPr>
            <a:spLocks noGrp="1" noChangeArrowheads="1"/>
          </p:cNvSpPr>
          <p:nvPr>
            <p:ph type="body" idx="1"/>
          </p:nvPr>
        </p:nvSpPr>
        <p:spPr>
          <a:noFill/>
          <a:ln/>
        </p:spPr>
        <p:txBody>
          <a:bodyPr/>
          <a:lstStyle/>
          <a:p>
            <a:pPr eaLnBrk="1" hangingPunct="1"/>
            <a:r>
              <a:rPr lang="en-US" dirty="0" smtClean="0"/>
              <a:t>60% of teachers surveyed already use DBRs to change student behavior</a:t>
            </a:r>
          </a:p>
          <a:p>
            <a:pPr eaLnBrk="1" hangingPunct="1"/>
            <a:r>
              <a:rPr lang="en-US" dirty="0" smtClean="0"/>
              <a:t>32% to monitor or observe student behavior</a:t>
            </a:r>
          </a:p>
          <a:p>
            <a:pPr eaLnBrk="1" hangingPunct="1"/>
            <a:r>
              <a:rPr lang="en-US" dirty="0" smtClean="0"/>
              <a:t>81% to identify positive behaviors, 77% to identify negative behaviors</a:t>
            </a:r>
          </a:p>
          <a:p>
            <a:pPr eaLnBrk="1" hangingPunct="1"/>
            <a:r>
              <a:rPr lang="en-US" dirty="0" smtClean="0"/>
              <a:t>86% use with individual students, 19% with whole class, 9% with small groups</a:t>
            </a:r>
          </a:p>
          <a:p>
            <a:pPr eaLnBrk="1" hangingPunct="1"/>
            <a:r>
              <a:rPr lang="en-US" dirty="0" smtClean="0"/>
              <a:t>32% use DBRs “routinely” as part of classroom management plan</a:t>
            </a:r>
          </a:p>
          <a:p>
            <a:pPr eaLnBrk="1" hangingPunct="1"/>
            <a:endParaRPr lang="en-US" dirty="0" smtClean="0"/>
          </a:p>
          <a:p>
            <a:pPr eaLnBrk="1" hangingPunct="1">
              <a:buFont typeface="Arial" pitchFamily="34" charset="0"/>
              <a:buChar char="•"/>
            </a:pPr>
            <a:r>
              <a:rPr lang="en-US" sz="2500" dirty="0" smtClean="0"/>
              <a:t>Increase communication (teacher-student, home-school)</a:t>
            </a:r>
          </a:p>
          <a:p>
            <a:pPr eaLnBrk="1" hangingPunct="1">
              <a:buFont typeface="Arial" pitchFamily="34" charset="0"/>
              <a:buChar char="•"/>
            </a:pPr>
            <a:r>
              <a:rPr lang="en-US" sz="2500" dirty="0" smtClean="0"/>
              <a:t>As a component of an intervention package, particularly in self-management</a:t>
            </a:r>
          </a:p>
          <a:p>
            <a:pPr eaLnBrk="1" hangingPunct="1">
              <a:buFont typeface="Arial" pitchFamily="34" charset="0"/>
              <a:buChar char="•"/>
            </a:pPr>
            <a:r>
              <a:rPr lang="en-US" sz="2500" dirty="0" smtClean="0"/>
              <a:t>Provide “quick” assessment of behaviors, especially those not easily captured by other means</a:t>
            </a:r>
          </a:p>
          <a:p>
            <a:pPr eaLnBrk="1" hangingPunct="1">
              <a:buFont typeface="Arial" pitchFamily="34" charset="0"/>
              <a:buChar char="•"/>
            </a:pPr>
            <a:r>
              <a:rPr lang="en-US" sz="2500" dirty="0" smtClean="0"/>
              <a:t>Monitor student behavior over time</a:t>
            </a:r>
          </a:p>
          <a:p>
            <a:pPr eaLnBrk="1" hangingPunct="1">
              <a:buFont typeface="Arial" pitchFamily="34" charset="0"/>
              <a:buChar char="•"/>
            </a:pPr>
            <a:r>
              <a:rPr lang="en-US" sz="2500" dirty="0" smtClean="0"/>
              <a:t>Flexible</a:t>
            </a:r>
          </a:p>
          <a:p>
            <a:pPr lvl="1" eaLnBrk="1" hangingPunct="1">
              <a:buFont typeface="Arial" pitchFamily="34" charset="0"/>
              <a:buChar char="•"/>
            </a:pPr>
            <a:r>
              <a:rPr lang="en-US" sz="2000" dirty="0" smtClean="0"/>
              <a:t>K-12,</a:t>
            </a:r>
          </a:p>
          <a:p>
            <a:pPr lvl="1" eaLnBrk="1" hangingPunct="1">
              <a:buFont typeface="Arial" pitchFamily="34" charset="0"/>
              <a:buChar char="•"/>
            </a:pPr>
            <a:r>
              <a:rPr lang="en-US" sz="2000" dirty="0" smtClean="0"/>
              <a:t>+ or –</a:t>
            </a:r>
          </a:p>
          <a:p>
            <a:pPr lvl="1" eaLnBrk="1" hangingPunct="1">
              <a:buFont typeface="Arial" pitchFamily="34" charset="0"/>
              <a:buChar char="•"/>
            </a:pPr>
            <a:r>
              <a:rPr lang="en-US" sz="2000" dirty="0" smtClean="0"/>
              <a:t>1 student or larger group</a:t>
            </a:r>
          </a:p>
          <a:p>
            <a:pPr lvl="1" eaLnBrk="1" hangingPunct="1">
              <a:buFont typeface="Arial" pitchFamily="34" charset="0"/>
              <a:buChar char="•"/>
            </a:pPr>
            <a:r>
              <a:rPr lang="en-US" sz="2000" dirty="0" smtClean="0"/>
              <a:t>range of behaviors</a:t>
            </a:r>
          </a:p>
          <a:p>
            <a:pPr eaLnBrk="1" hangingPunct="1"/>
            <a:endParaRPr lang="en-US" dirty="0" smtClean="0"/>
          </a:p>
          <a:p>
            <a:pPr eaLnBrk="1" hangingPunct="1">
              <a:buFont typeface="Wingdings" pitchFamily="2" charset="2"/>
              <a:buNone/>
            </a:pPr>
            <a:endParaRPr lang="en-US" dirty="0" smtClean="0"/>
          </a:p>
          <a:p>
            <a:pPr eaLnBrk="1" hangingPunct="1">
              <a:buFont typeface="Wingdings" pitchFamily="2" charset="2"/>
              <a:buNone/>
            </a:pPr>
            <a:r>
              <a:rPr lang="en-US" sz="800" dirty="0" smtClean="0"/>
              <a:t>(Chafouleas, Riley-Tillman, &amp; Sassu, 2006)</a:t>
            </a:r>
          </a:p>
          <a:p>
            <a:pPr eaLnBrk="1" hangingPunct="1">
              <a:spcBef>
                <a:spcPct val="0"/>
              </a:spcBef>
            </a:pPr>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5665" name="Rectangle 7"/>
          <p:cNvSpPr>
            <a:spLocks noGrp="1" noChangeArrowheads="1"/>
          </p:cNvSpPr>
          <p:nvPr>
            <p:ph type="sldNum" sz="quarter" idx="5"/>
          </p:nvPr>
        </p:nvSpPr>
        <p:spPr>
          <a:noFill/>
        </p:spPr>
        <p:txBody>
          <a:bodyPr/>
          <a:lstStyle/>
          <a:p>
            <a:fld id="{0509FAC0-E4FB-4A1B-80B3-34E08C1C2BB7}" type="slidenum">
              <a:rPr lang="en-US" smtClean="0"/>
              <a:pPr/>
              <a:t>31</a:t>
            </a:fld>
            <a:endParaRPr lang="en-US" dirty="0" smtClean="0"/>
          </a:p>
        </p:txBody>
      </p:sp>
      <p:sp>
        <p:nvSpPr>
          <p:cNvPr id="1265666"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536" tIns="46268" rIns="92536" bIns="46268" anchor="b"/>
          <a:lstStyle/>
          <a:p>
            <a:pPr algn="r"/>
            <a:fld id="{22D83EF5-796F-4F79-BC80-888C6132333F}" type="slidenum">
              <a:rPr lang="en-US" sz="1200">
                <a:latin typeface="Calibri" pitchFamily="34" charset="0"/>
              </a:rPr>
              <a:pPr algn="r"/>
              <a:t>31</a:t>
            </a:fld>
            <a:endParaRPr lang="en-US" sz="1200" dirty="0">
              <a:latin typeface="Calibri" pitchFamily="34" charset="0"/>
            </a:endParaRPr>
          </a:p>
        </p:txBody>
      </p:sp>
      <p:sp>
        <p:nvSpPr>
          <p:cNvPr id="1265667" name="Rectangle 2"/>
          <p:cNvSpPr>
            <a:spLocks noGrp="1" noRot="1" noChangeAspect="1" noChangeArrowheads="1" noTextEdit="1"/>
          </p:cNvSpPr>
          <p:nvPr>
            <p:ph type="sldImg"/>
          </p:nvPr>
        </p:nvSpPr>
        <p:spPr>
          <a:ln/>
        </p:spPr>
      </p:sp>
      <p:sp>
        <p:nvSpPr>
          <p:cNvPr id="1265668" name="Rectangle 3"/>
          <p:cNvSpPr>
            <a:spLocks noGrp="1" noChangeArrowheads="1"/>
          </p:cNvSpPr>
          <p:nvPr>
            <p:ph type="body" idx="1"/>
          </p:nvPr>
        </p:nvSpPr>
        <p:spPr>
          <a:noFill/>
          <a:ln/>
        </p:spPr>
        <p:txBody>
          <a:bodyPr/>
          <a:lstStyle/>
          <a:p>
            <a:pPr eaLnBrk="1" hangingPunct="1"/>
            <a:r>
              <a:rPr lang="en-US" sz="1000" dirty="0" smtClean="0"/>
              <a:t>Ensure that use is “systematic”</a:t>
            </a:r>
          </a:p>
          <a:p>
            <a:pPr marL="751851" lvl="1" indent="-289173" eaLnBrk="1" hangingPunct="1"/>
            <a:r>
              <a:rPr lang="en-US" dirty="0" smtClean="0"/>
              <a:t>Identify and operationally define a behavior of interest </a:t>
            </a:r>
          </a:p>
          <a:p>
            <a:pPr marL="751851" lvl="1" indent="-289173" eaLnBrk="1" hangingPunct="1"/>
            <a:r>
              <a:rPr lang="en-US" dirty="0" smtClean="0"/>
              <a:t>Use a system of observation in a specific time and place</a:t>
            </a:r>
          </a:p>
          <a:p>
            <a:pPr marL="751851" lvl="1" indent="-289173" eaLnBrk="1" hangingPunct="1"/>
            <a:r>
              <a:rPr lang="en-US" dirty="0" smtClean="0"/>
              <a:t>Score and summarize the data in a consistent manner</a:t>
            </a:r>
          </a:p>
          <a:p>
            <a:pPr marL="751851" lvl="1" indent="-289173" eaLnBrk="1" hangingPunct="1"/>
            <a:r>
              <a:rPr lang="en-US" dirty="0" smtClean="0"/>
              <a:t>	(Similar to the criteria that define systematic direct observation (Salvia &amp; Ysseldyke, 2004)</a:t>
            </a:r>
          </a:p>
          <a:p>
            <a:pPr eaLnBrk="1" hangingPunct="1"/>
            <a:r>
              <a:rPr lang="en-US" sz="1000" dirty="0" smtClean="0"/>
              <a:t>Provide checks on integrity and acceptability</a:t>
            </a:r>
          </a:p>
          <a:p>
            <a:pPr eaLnBrk="1" hangingPunct="1"/>
            <a:r>
              <a:rPr lang="en-US" sz="1000" dirty="0" smtClean="0"/>
              <a:t>Understand correspondence with other data sources</a:t>
            </a:r>
          </a:p>
          <a:p>
            <a:pPr eaLnBrk="1" hangingPunct="1">
              <a:spcBef>
                <a:spcPct val="0"/>
              </a:spcBef>
            </a:pPr>
            <a:endParaRPr lang="en-US" dirty="0" smtClean="0"/>
          </a:p>
          <a:p>
            <a:pPr eaLnBrk="1" hangingPunct="1">
              <a:spcBef>
                <a:spcPct val="0"/>
              </a:spcBef>
            </a:pP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7713" name="Rectangle 7"/>
          <p:cNvSpPr>
            <a:spLocks noGrp="1" noChangeArrowheads="1"/>
          </p:cNvSpPr>
          <p:nvPr>
            <p:ph type="sldNum" sz="quarter" idx="5"/>
          </p:nvPr>
        </p:nvSpPr>
        <p:spPr>
          <a:noFill/>
        </p:spPr>
        <p:txBody>
          <a:bodyPr/>
          <a:lstStyle/>
          <a:p>
            <a:fld id="{40A39AB5-A447-401E-A298-8BB66E3852F2}" type="slidenum">
              <a:rPr lang="en-US" smtClean="0"/>
              <a:pPr/>
              <a:t>32</a:t>
            </a:fld>
            <a:endParaRPr lang="en-US" dirty="0" smtClean="0"/>
          </a:p>
        </p:txBody>
      </p:sp>
      <p:sp>
        <p:nvSpPr>
          <p:cNvPr id="1267714"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536" tIns="46268" rIns="92536" bIns="46268" anchor="b"/>
          <a:lstStyle/>
          <a:p>
            <a:pPr algn="r"/>
            <a:fld id="{E97472B9-ECB7-4E81-8534-E76308820AEC}" type="slidenum">
              <a:rPr lang="en-US" sz="1200">
                <a:latin typeface="Calibri" pitchFamily="34" charset="0"/>
              </a:rPr>
              <a:pPr algn="r"/>
              <a:t>32</a:t>
            </a:fld>
            <a:endParaRPr lang="en-US" sz="1200" dirty="0">
              <a:latin typeface="Calibri" pitchFamily="34" charset="0"/>
            </a:endParaRPr>
          </a:p>
        </p:txBody>
      </p:sp>
      <p:sp>
        <p:nvSpPr>
          <p:cNvPr id="1267715" name="Rectangle 2"/>
          <p:cNvSpPr>
            <a:spLocks noGrp="1" noRot="1" noChangeAspect="1" noChangeArrowheads="1" noTextEdit="1"/>
          </p:cNvSpPr>
          <p:nvPr>
            <p:ph type="sldImg"/>
          </p:nvPr>
        </p:nvSpPr>
        <p:spPr>
          <a:ln/>
        </p:spPr>
      </p:sp>
      <p:sp>
        <p:nvSpPr>
          <p:cNvPr id="1267716" name="Rectangle 3"/>
          <p:cNvSpPr>
            <a:spLocks noGrp="1" noChangeArrowheads="1"/>
          </p:cNvSpPr>
          <p:nvPr>
            <p:ph type="body" idx="1"/>
          </p:nvPr>
        </p:nvSpPr>
        <p:spPr>
          <a:noFill/>
          <a:ln/>
        </p:spPr>
        <p:txBody>
          <a:bodyPr/>
          <a:lstStyle/>
          <a:p>
            <a:pPr eaLnBrk="1" hangingPunct="1"/>
            <a:r>
              <a:rPr lang="en-US" sz="1000" dirty="0" smtClean="0"/>
              <a:t>Data can be quantified, compared, combined, and summarized for summative and formative purposes.  </a:t>
            </a:r>
          </a:p>
          <a:p>
            <a:pPr marL="751851" lvl="1" indent="-289173" eaLnBrk="1" hangingPunct="1"/>
            <a:r>
              <a:rPr lang="en-US" dirty="0" smtClean="0"/>
              <a:t>For example, DBR data of Susie’s disruptive behavior over the week can be summarized into a statement of average daily or weekly rating (6 out of 9 points) or most likely period of high or low disruption if multiple ratings per day are taken (just before lunch). </a:t>
            </a:r>
          </a:p>
          <a:p>
            <a:pPr eaLnBrk="1" hangingPunct="1"/>
            <a:r>
              <a:rPr lang="en-US" sz="1000" dirty="0" smtClean="0"/>
              <a:t>Since DBR involve rating on some scale, data are summarized relevant to the scale.  </a:t>
            </a:r>
          </a:p>
          <a:p>
            <a:pPr marL="751851" lvl="1" indent="-289173" eaLnBrk="1" hangingPunct="1"/>
            <a:r>
              <a:rPr lang="en-US" dirty="0" smtClean="0"/>
              <a:t>For example, a simple yes/no checklist can be easily depicted through a bar chart whereas rating information might be plotted on a line graph, with the intervals on the y-axis indicating the DBR scale. </a:t>
            </a:r>
          </a:p>
          <a:p>
            <a:pPr eaLnBrk="1" hangingPunct="1">
              <a:spcBef>
                <a:spcPct val="0"/>
              </a:spcBef>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8EA79434-22A9-48F1-ADFA-3926A4BB153B}" type="slidenum">
              <a:rPr lang="en-US" smtClean="0"/>
              <a:pPr/>
              <a:t>3</a:t>
            </a:fld>
            <a:endParaRPr lang="en-US" dirty="0" smtClean="0"/>
          </a:p>
        </p:txBody>
      </p:sp>
      <p:sp>
        <p:nvSpPr>
          <p:cNvPr id="52226" name="Rectangle 2"/>
          <p:cNvSpPr>
            <a:spLocks noGrp="1" noRot="1" noChangeAspect="1" noChangeArrowheads="1" noTextEdit="1"/>
          </p:cNvSpPr>
          <p:nvPr>
            <p:ph type="sldImg"/>
          </p:nvPr>
        </p:nvSpPr>
        <p:spPr>
          <a:xfrm>
            <a:off x="1897063" y="455613"/>
            <a:ext cx="3184525" cy="2387600"/>
          </a:xfrm>
          <a:ln/>
        </p:spPr>
      </p:sp>
      <p:sp>
        <p:nvSpPr>
          <p:cNvPr id="52227" name="Rectangle 3"/>
          <p:cNvSpPr>
            <a:spLocks noGrp="1" noChangeArrowheads="1"/>
          </p:cNvSpPr>
          <p:nvPr>
            <p:ph type="body" idx="1"/>
          </p:nvPr>
        </p:nvSpPr>
        <p:spPr>
          <a:xfrm>
            <a:off x="606939" y="2958352"/>
            <a:ext cx="6069384" cy="5841301"/>
          </a:xfrm>
          <a:noFill/>
          <a:ln/>
        </p:spPr>
        <p:txBody>
          <a:bodyPr/>
          <a:lstStyle/>
          <a:p>
            <a:pPr eaLnBrk="1" hangingPunct="1"/>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61" name="Rectangle 7"/>
          <p:cNvSpPr>
            <a:spLocks noGrp="1" noChangeArrowheads="1"/>
          </p:cNvSpPr>
          <p:nvPr>
            <p:ph type="sldNum" sz="quarter" idx="5"/>
          </p:nvPr>
        </p:nvSpPr>
        <p:spPr>
          <a:noFill/>
        </p:spPr>
        <p:txBody>
          <a:bodyPr/>
          <a:lstStyle/>
          <a:p>
            <a:fld id="{A9E1EE63-21D1-4ED9-829C-27E2B9FA2FE9}" type="slidenum">
              <a:rPr lang="en-US" smtClean="0"/>
              <a:pPr/>
              <a:t>33</a:t>
            </a:fld>
            <a:endParaRPr lang="en-US" dirty="0" smtClean="0"/>
          </a:p>
        </p:txBody>
      </p:sp>
      <p:sp>
        <p:nvSpPr>
          <p:cNvPr id="1269762" name="Rectangle 2"/>
          <p:cNvSpPr>
            <a:spLocks noGrp="1" noRot="1" noChangeAspect="1" noChangeArrowheads="1" noTextEdit="1"/>
          </p:cNvSpPr>
          <p:nvPr>
            <p:ph type="sldImg"/>
          </p:nvPr>
        </p:nvSpPr>
        <p:spPr>
          <a:ln/>
        </p:spPr>
      </p:sp>
      <p:sp>
        <p:nvSpPr>
          <p:cNvPr id="1269763" name="Rectangle 3"/>
          <p:cNvSpPr>
            <a:spLocks noGrp="1" noChangeArrowheads="1"/>
          </p:cNvSpPr>
          <p:nvPr>
            <p:ph type="body" idx="1"/>
          </p:nvPr>
        </p:nvSpPr>
        <p:spPr>
          <a:xfrm>
            <a:off x="695484" y="4389399"/>
            <a:ext cx="5563870" cy="4158377"/>
          </a:xfrm>
          <a:noFill/>
          <a:ln/>
        </p:spPr>
        <p:txBody>
          <a:bodyPr/>
          <a:lstStyle/>
          <a:p>
            <a:pPr lvl="1" eaLnBrk="1" hangingPunct="1"/>
            <a:r>
              <a:rPr lang="en-US" dirty="0" smtClean="0"/>
              <a:t>It is important to consider the fact that the DBR</a:t>
            </a:r>
            <a:r>
              <a:rPr lang="en-US" baseline="0" dirty="0" smtClean="0"/>
              <a:t> measures the teachers’ perception of the behavior, not the actual behavior (ex. Engaged in the behavior 5 times). Further, we are measuring changes in the teachers perception of the behavior as a movement between scores, and not using a score as a description of a student. Remember, in social behavior there are no absolutes, the goals must be defined within a given social context. In addition, who the rater is matters because we are measuring perceptions. Teachers perceptions tend to move consistently once established on the scale of 1-10, however, it is not appropriate to compare one teachers score of 5 to another teachers score of 1. Thus, keep consistency in the rater for the duration of the intervention.</a:t>
            </a:r>
            <a:endParaRPr lang="en-US" dirty="0" smtClean="0"/>
          </a:p>
          <a:p>
            <a:pPr eaLnBrk="1" hangingPunct="1"/>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another way to document DBR</a:t>
            </a:r>
            <a:r>
              <a:rPr lang="en-US" baseline="0" dirty="0" smtClean="0"/>
              <a:t> data.</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34</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p:cNvSpPr>
            <a:spLocks noGrp="1" noChangeArrowheads="1"/>
          </p:cNvSpPr>
          <p:nvPr>
            <p:ph type="sldNum" sz="quarter" idx="5"/>
          </p:nvPr>
        </p:nvSpPr>
        <p:spPr>
          <a:noFill/>
        </p:spPr>
        <p:txBody>
          <a:bodyPr/>
          <a:lstStyle/>
          <a:p>
            <a:fld id="{71693BF8-C397-404D-B79A-40B4F5294973}" type="slidenum">
              <a:rPr lang="en-US" smtClean="0">
                <a:ea typeface="ヒラギノ角ゴ Pro W3"/>
                <a:cs typeface="ヒラギノ角ゴ Pro W3"/>
              </a:rPr>
              <a:pPr/>
              <a:t>35</a:t>
            </a:fld>
            <a:endParaRPr lang="en-US" dirty="0" smtClean="0">
              <a:ea typeface="ヒラギノ角ゴ Pro W3"/>
              <a:cs typeface="ヒラギノ角ゴ Pro W3"/>
            </a:endParaRPr>
          </a:p>
        </p:txBody>
      </p:sp>
      <p:sp>
        <p:nvSpPr>
          <p:cNvPr id="242691" name="Slide Image Placeholder 1"/>
          <p:cNvSpPr>
            <a:spLocks noGrp="1" noRot="1" noChangeAspect="1" noTextEdit="1"/>
          </p:cNvSpPr>
          <p:nvPr>
            <p:ph type="sldImg"/>
          </p:nvPr>
        </p:nvSpPr>
        <p:spPr>
          <a:ln/>
        </p:spPr>
      </p:sp>
      <p:sp>
        <p:nvSpPr>
          <p:cNvPr id="242692" name="Notes Placeholder 2"/>
          <p:cNvSpPr>
            <a:spLocks noGrp="1"/>
          </p:cNvSpPr>
          <p:nvPr>
            <p:ph type="body" idx="1"/>
          </p:nvPr>
        </p:nvSpPr>
        <p:spPr>
          <a:xfrm>
            <a:off x="694855" y="4388769"/>
            <a:ext cx="5565128" cy="4158691"/>
          </a:xfrm>
          <a:noFill/>
          <a:ln/>
        </p:spPr>
        <p:txBody>
          <a:bodyPr/>
          <a:lstStyle/>
          <a:p>
            <a:pPr eaLnBrk="1" hangingPunct="1">
              <a:spcBef>
                <a:spcPct val="0"/>
              </a:spcBef>
            </a:pPr>
            <a:r>
              <a:rPr lang="en-US" dirty="0" smtClean="0">
                <a:ea typeface="ヒラギノ角ゴ Pro W3"/>
              </a:rPr>
              <a:t>Direct assessment is another</a:t>
            </a:r>
            <a:r>
              <a:rPr lang="en-US" baseline="0" dirty="0" smtClean="0">
                <a:ea typeface="ヒラギノ角ゴ Pro W3"/>
              </a:rPr>
              <a:t> tool that can be utilized to measure behaviors. This tool is a direct assessment of the frequency of the a behavior across settings and across time. So, looking at this data what can we tell about when Shamel has the most difficulty with negative comments to peers?</a:t>
            </a:r>
            <a:endParaRPr lang="en-US" dirty="0" smtClean="0">
              <a:ea typeface="ヒラギノ角ゴ Pro W3"/>
            </a:endParaRPr>
          </a:p>
        </p:txBody>
      </p:sp>
      <p:sp>
        <p:nvSpPr>
          <p:cNvPr id="242693" name="Slide Number Placeholder 3"/>
          <p:cNvSpPr txBox="1">
            <a:spLocks noGrp="1"/>
          </p:cNvSpPr>
          <p:nvPr/>
        </p:nvSpPr>
        <p:spPr bwMode="auto">
          <a:xfrm>
            <a:off x="3939608" y="8777535"/>
            <a:ext cx="3013659" cy="461728"/>
          </a:xfrm>
          <a:prstGeom prst="rect">
            <a:avLst/>
          </a:prstGeom>
          <a:noFill/>
          <a:ln w="9525">
            <a:noFill/>
            <a:miter lim="800000"/>
            <a:headEnd/>
            <a:tailEnd/>
          </a:ln>
        </p:spPr>
        <p:txBody>
          <a:bodyPr lIns="92536" tIns="46268" rIns="92536" bIns="46268" anchor="b"/>
          <a:lstStyle/>
          <a:p>
            <a:pPr algn="r"/>
            <a:fld id="{749C3A96-9368-4994-8D59-EC028FBBE891}" type="slidenum">
              <a:rPr lang="en-US" sz="1200">
                <a:cs typeface="Arial" pitchFamily="34" charset="0"/>
              </a:rPr>
              <a:pPr algn="r"/>
              <a:t>35</a:t>
            </a:fld>
            <a:endParaRPr lang="en-US" sz="1200" dirty="0">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form of direct assessment is a duration recording. This allows you to document the length of incidents for behaviors that might not occur</a:t>
            </a:r>
            <a:r>
              <a:rPr lang="en-US" baseline="0" dirty="0" smtClean="0"/>
              <a:t> frequently but last for a considerable amount of time, such as tantrums. </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36</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63DC1B-EC0A-45C1-9313-2CC0A81D836A}" type="slidenum">
              <a:rPr lang="en-US"/>
              <a:pPr/>
              <a:t>37</a:t>
            </a:fld>
            <a:endParaRPr lang="en-US" dirty="0"/>
          </a:p>
        </p:txBody>
      </p:sp>
      <p:sp>
        <p:nvSpPr>
          <p:cNvPr id="1537026" name="Rectangle 2"/>
          <p:cNvSpPr>
            <a:spLocks noGrp="1" noRot="1" noChangeAspect="1" noChangeArrowheads="1" noTextEdit="1"/>
          </p:cNvSpPr>
          <p:nvPr>
            <p:ph type="sldImg"/>
          </p:nvPr>
        </p:nvSpPr>
        <p:spPr>
          <a:ln/>
        </p:spPr>
      </p:sp>
      <p:sp>
        <p:nvSpPr>
          <p:cNvPr id="1537027" name="Rectangle 3"/>
          <p:cNvSpPr>
            <a:spLocks noGrp="1" noChangeArrowheads="1"/>
          </p:cNvSpPr>
          <p:nvPr>
            <p:ph type="body" idx="1"/>
          </p:nvPr>
        </p:nvSpPr>
        <p:spPr>
          <a:xfrm>
            <a:off x="695484" y="4389399"/>
            <a:ext cx="5563870" cy="4158377"/>
          </a:xfrm>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7649" name="Rectangle 7"/>
          <p:cNvSpPr>
            <a:spLocks noGrp="1" noChangeArrowheads="1"/>
          </p:cNvSpPr>
          <p:nvPr>
            <p:ph type="sldNum" sz="quarter" idx="5"/>
          </p:nvPr>
        </p:nvSpPr>
        <p:spPr>
          <a:noFill/>
        </p:spPr>
        <p:txBody>
          <a:bodyPr/>
          <a:lstStyle/>
          <a:p>
            <a:fld id="{DDB5827F-4F17-4F5B-911D-01499AB32343}" type="slidenum">
              <a:rPr lang="en-US" smtClean="0"/>
              <a:pPr/>
              <a:t>38</a:t>
            </a:fld>
            <a:endParaRPr lang="en-US" dirty="0" smtClean="0"/>
          </a:p>
        </p:txBody>
      </p:sp>
      <p:sp>
        <p:nvSpPr>
          <p:cNvPr id="1307650"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536" tIns="46268" rIns="92536" bIns="46268" anchor="b"/>
          <a:lstStyle/>
          <a:p>
            <a:pPr algn="r"/>
            <a:fld id="{465D9168-59DD-4631-AF39-AAD250D83B41}" type="slidenum">
              <a:rPr lang="en-US" sz="1200">
                <a:latin typeface="Calibri" pitchFamily="34" charset="0"/>
              </a:rPr>
              <a:pPr algn="r"/>
              <a:t>38</a:t>
            </a:fld>
            <a:endParaRPr lang="en-US" sz="1200" dirty="0">
              <a:latin typeface="Calibri" pitchFamily="34" charset="0"/>
            </a:endParaRPr>
          </a:p>
        </p:txBody>
      </p:sp>
      <p:sp>
        <p:nvSpPr>
          <p:cNvPr id="1307651" name="Rectangle 2"/>
          <p:cNvSpPr>
            <a:spLocks noGrp="1" noRot="1" noChangeAspect="1" noChangeArrowheads="1" noTextEdit="1"/>
          </p:cNvSpPr>
          <p:nvPr>
            <p:ph type="sldImg"/>
          </p:nvPr>
        </p:nvSpPr>
        <p:spPr>
          <a:ln/>
        </p:spPr>
      </p:sp>
      <p:sp>
        <p:nvSpPr>
          <p:cNvPr id="1307652" name="Rectangle 3"/>
          <p:cNvSpPr>
            <a:spLocks noGrp="1" noChangeArrowheads="1"/>
          </p:cNvSpPr>
          <p:nvPr>
            <p:ph type="body" idx="1"/>
          </p:nvPr>
        </p:nvSpPr>
        <p:spPr>
          <a:noFill/>
          <a:ln/>
        </p:spPr>
        <p:txBody>
          <a:bodyPr/>
          <a:lstStyle/>
          <a:p>
            <a:pPr eaLnBrk="1" hangingPunct="1">
              <a:spcBef>
                <a:spcPct val="0"/>
              </a:spcBef>
            </a:pPr>
            <a:endParaRPr lang="en-US" dirty="0" smtClean="0"/>
          </a:p>
          <a:p>
            <a:pPr eaLnBrk="1" hangingPunct="1">
              <a:spcBef>
                <a:spcPct val="0"/>
              </a:spcBef>
            </a:pPr>
            <a:r>
              <a:rPr lang="en-US" dirty="0" smtClean="0"/>
              <a:t>We have made some recommendations about tools to use for different levels/intensities of intervention.  However, the team must ultimately make the call about which data collection tool(s) will provide the data needed to assist in student behavior change.  These</a:t>
            </a:r>
            <a:r>
              <a:rPr lang="en-US" baseline="0" dirty="0" smtClean="0"/>
              <a:t> questions about data will help your team identify the best approaches to collecting data at the tertiary level.</a:t>
            </a:r>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7649" name="Rectangle 7"/>
          <p:cNvSpPr>
            <a:spLocks noGrp="1" noChangeArrowheads="1"/>
          </p:cNvSpPr>
          <p:nvPr>
            <p:ph type="sldNum" sz="quarter" idx="5"/>
          </p:nvPr>
        </p:nvSpPr>
        <p:spPr>
          <a:noFill/>
        </p:spPr>
        <p:txBody>
          <a:bodyPr/>
          <a:lstStyle/>
          <a:p>
            <a:fld id="{DDB5827F-4F17-4F5B-911D-01499AB32343}" type="slidenum">
              <a:rPr lang="en-US" smtClean="0"/>
              <a:pPr/>
              <a:t>39</a:t>
            </a:fld>
            <a:endParaRPr lang="en-US" dirty="0" smtClean="0"/>
          </a:p>
        </p:txBody>
      </p:sp>
      <p:sp>
        <p:nvSpPr>
          <p:cNvPr id="1307650" name="Rectangle 7"/>
          <p:cNvSpPr txBox="1">
            <a:spLocks noGrp="1" noChangeArrowheads="1"/>
          </p:cNvSpPr>
          <p:nvPr/>
        </p:nvSpPr>
        <p:spPr bwMode="auto">
          <a:xfrm>
            <a:off x="3939467" y="8777192"/>
            <a:ext cx="3013763" cy="462042"/>
          </a:xfrm>
          <a:prstGeom prst="rect">
            <a:avLst/>
          </a:prstGeom>
          <a:noFill/>
          <a:ln w="9525">
            <a:noFill/>
            <a:miter lim="800000"/>
            <a:headEnd/>
            <a:tailEnd/>
          </a:ln>
        </p:spPr>
        <p:txBody>
          <a:bodyPr lIns="92536" tIns="46268" rIns="92536" bIns="46268" anchor="b"/>
          <a:lstStyle/>
          <a:p>
            <a:pPr algn="r"/>
            <a:fld id="{465D9168-59DD-4631-AF39-AAD250D83B41}" type="slidenum">
              <a:rPr lang="en-US" sz="1200">
                <a:latin typeface="Calibri" pitchFamily="34" charset="0"/>
              </a:rPr>
              <a:pPr algn="r"/>
              <a:t>39</a:t>
            </a:fld>
            <a:endParaRPr lang="en-US" sz="1200" dirty="0">
              <a:latin typeface="Calibri" pitchFamily="34" charset="0"/>
            </a:endParaRPr>
          </a:p>
        </p:txBody>
      </p:sp>
      <p:sp>
        <p:nvSpPr>
          <p:cNvPr id="1307651" name="Rectangle 2"/>
          <p:cNvSpPr>
            <a:spLocks noGrp="1" noRot="1" noChangeAspect="1" noChangeArrowheads="1" noTextEdit="1"/>
          </p:cNvSpPr>
          <p:nvPr>
            <p:ph type="sldImg"/>
          </p:nvPr>
        </p:nvSpPr>
        <p:spPr>
          <a:ln/>
        </p:spPr>
      </p:sp>
      <p:sp>
        <p:nvSpPr>
          <p:cNvPr id="1307652" name="Rectangle 3"/>
          <p:cNvSpPr>
            <a:spLocks noGrp="1" noChangeArrowheads="1"/>
          </p:cNvSpPr>
          <p:nvPr>
            <p:ph type="body" idx="1"/>
          </p:nvPr>
        </p:nvSpPr>
        <p:spPr>
          <a:noFill/>
          <a:ln/>
        </p:spPr>
        <p:txBody>
          <a:bodyPr/>
          <a:lstStyle/>
          <a:p>
            <a:pPr defTabSz="906678" eaLnBrk="1" hangingPunct="1">
              <a:spcBef>
                <a:spcPct val="0"/>
              </a:spcBef>
              <a:defRPr/>
            </a:pPr>
            <a:r>
              <a:rPr lang="en-US" b="1" dirty="0" smtClean="0">
                <a:solidFill>
                  <a:srgbClr val="284C6A"/>
                </a:solidFill>
                <a:latin typeface="Trebuchet MS" pitchFamily="34" charset="0"/>
              </a:rPr>
              <a:t>“A problem incorrectly defined leads us to solutions that may not effect change.”  ****NEED SOURCE****</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r>
              <a:rPr lang="en-US" dirty="0" smtClean="0"/>
              <a:t>We have made some recommendations about tools to use for different levels/intensities of intervention.  However, the team must ultimately make the call about which data collection tool(s) will provide the data needed to assist in student behavior change.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9697" name="Rectangle 7"/>
          <p:cNvSpPr>
            <a:spLocks noGrp="1" noChangeArrowheads="1"/>
          </p:cNvSpPr>
          <p:nvPr>
            <p:ph type="sldNum" sz="quarter" idx="5"/>
          </p:nvPr>
        </p:nvSpPr>
        <p:spPr>
          <a:noFill/>
        </p:spPr>
        <p:txBody>
          <a:bodyPr/>
          <a:lstStyle/>
          <a:p>
            <a:fld id="{EDA1E19C-8303-4989-8FB2-727FF8BBE976}" type="slidenum">
              <a:rPr lang="en-US" smtClean="0"/>
              <a:pPr/>
              <a:t>40</a:t>
            </a:fld>
            <a:endParaRPr lang="en-US" dirty="0" smtClean="0"/>
          </a:p>
        </p:txBody>
      </p:sp>
      <p:sp>
        <p:nvSpPr>
          <p:cNvPr id="1309698" name="Rectangle 2"/>
          <p:cNvSpPr>
            <a:spLocks noGrp="1" noRot="1" noChangeAspect="1" noChangeArrowheads="1" noTextEdit="1"/>
          </p:cNvSpPr>
          <p:nvPr>
            <p:ph type="sldImg"/>
          </p:nvPr>
        </p:nvSpPr>
        <p:spPr>
          <a:xfrm>
            <a:off x="1966913" y="679450"/>
            <a:ext cx="3221037" cy="2414588"/>
          </a:xfrm>
          <a:ln/>
        </p:spPr>
      </p:sp>
      <p:sp>
        <p:nvSpPr>
          <p:cNvPr id="1309699" name="Rectangle 3"/>
          <p:cNvSpPr>
            <a:spLocks noGrp="1" noChangeArrowheads="1"/>
          </p:cNvSpPr>
          <p:nvPr>
            <p:ph type="body" idx="1"/>
          </p:nvPr>
        </p:nvSpPr>
        <p:spPr>
          <a:xfrm>
            <a:off x="928923" y="3251943"/>
            <a:ext cx="5096995" cy="5295834"/>
          </a:xfrm>
          <a:noFill/>
          <a:ln/>
        </p:spPr>
        <p:txBody>
          <a:bodyPr/>
          <a:lstStyle/>
          <a:p>
            <a:pPr eaLnBrk="1" hangingPunct="1"/>
            <a:r>
              <a:rPr lang="en-US" b="1" dirty="0" smtClean="0"/>
              <a:t>Team Time</a:t>
            </a:r>
          </a:p>
          <a:p>
            <a:pPr eaLnBrk="1" hangingPunct="1"/>
            <a:endParaRPr lang="en-US" b="1" dirty="0" smtClean="0"/>
          </a:p>
          <a:p>
            <a:pPr eaLnBrk="1" hangingPunct="1"/>
            <a:r>
              <a:rPr lang="en-US" dirty="0" smtClean="0"/>
              <a:t>Ask participants if they have questions about functional behavior assessment and developing hypotheses.</a:t>
            </a:r>
          </a:p>
          <a:p>
            <a:pPr eaLnBrk="1" hangingPunct="1"/>
            <a:r>
              <a:rPr lang="en-US" dirty="0" smtClean="0"/>
              <a:t>Give instructions for the team time session. Instruct teams to take some time to focus on the topic of functional behavior assessment and developing a hypothesis statement.  </a:t>
            </a:r>
          </a:p>
        </p:txBody>
      </p:sp>
      <p:sp>
        <p:nvSpPr>
          <p:cNvPr id="1309700" name="Rectangle 4"/>
          <p:cNvSpPr>
            <a:spLocks noChangeArrowheads="1"/>
          </p:cNvSpPr>
          <p:nvPr/>
        </p:nvSpPr>
        <p:spPr bwMode="auto">
          <a:xfrm>
            <a:off x="928922" y="3704357"/>
            <a:ext cx="5175880" cy="1058846"/>
          </a:xfrm>
          <a:prstGeom prst="rect">
            <a:avLst/>
          </a:prstGeom>
          <a:noFill/>
          <a:ln w="12700" cap="sq">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0337" name="Rectangle 7"/>
          <p:cNvSpPr>
            <a:spLocks noGrp="1" noChangeArrowheads="1"/>
          </p:cNvSpPr>
          <p:nvPr>
            <p:ph type="sldNum" sz="quarter" idx="5"/>
          </p:nvPr>
        </p:nvSpPr>
        <p:spPr>
          <a:noFill/>
        </p:spPr>
        <p:txBody>
          <a:bodyPr/>
          <a:lstStyle/>
          <a:p>
            <a:fld id="{48B1BE97-09C6-43DF-BB03-AB929D156C7F}" type="slidenum">
              <a:rPr lang="en-US" smtClean="0"/>
              <a:pPr/>
              <a:t>41</a:t>
            </a:fld>
            <a:endParaRPr lang="en-US" dirty="0" smtClean="0"/>
          </a:p>
        </p:txBody>
      </p:sp>
      <p:sp>
        <p:nvSpPr>
          <p:cNvPr id="910338" name="Rectangle 2"/>
          <p:cNvSpPr>
            <a:spLocks noGrp="1" noRot="1" noChangeAspect="1" noChangeArrowheads="1" noTextEdit="1"/>
          </p:cNvSpPr>
          <p:nvPr>
            <p:ph type="sldImg"/>
          </p:nvPr>
        </p:nvSpPr>
        <p:spPr>
          <a:xfrm>
            <a:off x="2039938" y="693738"/>
            <a:ext cx="2874962" cy="2155825"/>
          </a:xfrm>
          <a:ln/>
        </p:spPr>
      </p:sp>
      <p:sp>
        <p:nvSpPr>
          <p:cNvPr id="910339" name="Rectangle 3"/>
          <p:cNvSpPr>
            <a:spLocks noGrp="1" noChangeArrowheads="1"/>
          </p:cNvSpPr>
          <p:nvPr>
            <p:ph type="body" idx="1"/>
          </p:nvPr>
        </p:nvSpPr>
        <p:spPr>
          <a:xfrm>
            <a:off x="540932" y="3081884"/>
            <a:ext cx="6104802" cy="5465891"/>
          </a:xfrm>
          <a:noFill/>
          <a:ln/>
        </p:spPr>
        <p:txBody>
          <a:bodyPr lIns="92576" tIns="46287" rIns="92576" bIns="46287"/>
          <a:lstStyle/>
          <a:p>
            <a:pPr eaLnBrk="1" hangingPunct="1"/>
            <a:r>
              <a:rPr lang="en-US" b="1" dirty="0" smtClean="0"/>
              <a:t>Positive Behavior Intervention and Support Graphic</a:t>
            </a:r>
          </a:p>
          <a:p>
            <a:pPr eaLnBrk="1" hangingPunct="1"/>
            <a:endParaRPr lang="en-US" b="1" dirty="0" smtClean="0"/>
          </a:p>
          <a:p>
            <a:pPr eaLnBrk="1" hangingPunct="1"/>
            <a:r>
              <a:rPr lang="en-US" altLang="en-US" dirty="0" smtClean="0"/>
              <a:t>This graphic describes the interplay between the 4 key elements of PBIS.  Each element supports the other. </a:t>
            </a:r>
          </a:p>
          <a:p>
            <a:pPr eaLnBrk="1" hangingPunct="1"/>
            <a:r>
              <a:rPr lang="en-US" altLang="en-US" dirty="0" smtClean="0"/>
              <a:t>Outcomes:  academic and behavior targets that are endorsed and emphasized by students, families, &amp; educators</a:t>
            </a:r>
          </a:p>
          <a:p>
            <a:pPr eaLnBrk="1" hangingPunct="1"/>
            <a:r>
              <a:rPr lang="en-US" altLang="en-US" dirty="0" smtClean="0"/>
              <a:t>Practices: interventions and strategies that are evidence-based</a:t>
            </a:r>
          </a:p>
          <a:p>
            <a:pPr eaLnBrk="1" hangingPunct="1"/>
            <a:r>
              <a:rPr lang="en-US" altLang="en-US" dirty="0" smtClean="0"/>
              <a:t>Data: information that is used to indentify status, need for change, and effects of interventions</a:t>
            </a:r>
          </a:p>
          <a:p>
            <a:pPr eaLnBrk="1" hangingPunct="1"/>
            <a:r>
              <a:rPr lang="en-US" altLang="en-US" dirty="0" smtClean="0"/>
              <a:t>Systems: support that are needed to enable the accurate and durable implementation of the practices of PBIS</a:t>
            </a:r>
          </a:p>
          <a:p>
            <a:pPr eaLnBrk="1" hangingPunct="1"/>
            <a:r>
              <a:rPr lang="en-US" altLang="en-US" dirty="0" smtClean="0"/>
              <a:t>	Systems consider multiple points of support:  individual, classroom, school-wide, district, community, state</a:t>
            </a:r>
          </a:p>
          <a:p>
            <a:pPr eaLnBrk="1" hangingPunct="1"/>
            <a:r>
              <a:rPr lang="en-US" altLang="en-US" dirty="0" smtClean="0"/>
              <a:t>-From SWPBIS Implementers Blueprint and Self-Assessment (Sugai, et al, 2005)</a:t>
            </a:r>
          </a:p>
          <a:p>
            <a:pPr eaLnBrk="1" hangingPunct="1"/>
            <a:endParaRPr lang="en-US" altLang="en-US" dirty="0" smtClean="0"/>
          </a:p>
          <a:p>
            <a:pPr eaLnBrk="1" hangingPunct="1"/>
            <a:r>
              <a:rPr lang="en-US" altLang="en-US" dirty="0" smtClean="0"/>
              <a:t>Teams can get a copy of the blueprint at www.pbis.org </a:t>
            </a:r>
          </a:p>
          <a:p>
            <a:pPr eaLnBrk="1" hangingPunct="1"/>
            <a:endParaRPr lang="en-US" altLang="en-US" dirty="0" smtClean="0"/>
          </a:p>
          <a:p>
            <a:pPr eaLnBrk="1" hangingPunct="1"/>
            <a:r>
              <a:rPr lang="en-US" altLang="en-US" dirty="0" smtClean="0"/>
              <a:t>Supporting staff behavior addresses changing adult behavior to change student behavior</a:t>
            </a:r>
          </a:p>
          <a:p>
            <a:pPr eaLnBrk="1" hangingPunct="1"/>
            <a:r>
              <a:rPr lang="en-US" altLang="en-US" dirty="0" smtClean="0"/>
              <a:t>Emphasis is usually on practices. Practices are often implemented without systems and data to support them. To maximize effectiveness we must implement all three.</a:t>
            </a:r>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433" name="Rectangle 7"/>
          <p:cNvSpPr>
            <a:spLocks noGrp="1" noChangeArrowheads="1"/>
          </p:cNvSpPr>
          <p:nvPr>
            <p:ph type="sldNum" sz="quarter" idx="5"/>
          </p:nvPr>
        </p:nvSpPr>
        <p:spPr>
          <a:noFill/>
        </p:spPr>
        <p:txBody>
          <a:bodyPr/>
          <a:lstStyle/>
          <a:p>
            <a:fld id="{0CB8BE00-A09B-4031-BACB-C1D1B727977B}" type="slidenum">
              <a:rPr lang="en-US" smtClean="0"/>
              <a:pPr/>
              <a:t>42</a:t>
            </a:fld>
            <a:endParaRPr lang="en-US" dirty="0" smtClean="0"/>
          </a:p>
        </p:txBody>
      </p:sp>
      <p:sp>
        <p:nvSpPr>
          <p:cNvPr id="914434" name="Rectangle 2"/>
          <p:cNvSpPr>
            <a:spLocks noGrp="1" noRot="1" noChangeAspect="1" noChangeArrowheads="1" noTextEdit="1"/>
          </p:cNvSpPr>
          <p:nvPr>
            <p:ph type="sldImg"/>
          </p:nvPr>
        </p:nvSpPr>
        <p:spPr>
          <a:ln/>
        </p:spPr>
      </p:sp>
      <p:sp>
        <p:nvSpPr>
          <p:cNvPr id="914435" name="Rectangle 3"/>
          <p:cNvSpPr>
            <a:spLocks noGrp="1" noChangeArrowheads="1"/>
          </p:cNvSpPr>
          <p:nvPr>
            <p:ph type="body" idx="1"/>
          </p:nvPr>
        </p:nvSpPr>
        <p:spPr>
          <a:noFill/>
          <a:ln/>
        </p:spPr>
        <p:txBody>
          <a:bodyPr/>
          <a:lstStyle/>
          <a:p>
            <a:pPr eaLnBrk="1" hangingPunct="1">
              <a:lnSpc>
                <a:spcPct val="90000"/>
              </a:lnSpc>
            </a:pPr>
            <a:r>
              <a:rPr lang="en-US" dirty="0" smtClean="0"/>
              <a:t>Activity:  CHANGE</a:t>
            </a:r>
          </a:p>
          <a:p>
            <a:pPr eaLnBrk="1" hangingPunct="1">
              <a:lnSpc>
                <a:spcPct val="90000"/>
              </a:lnSpc>
            </a:pPr>
            <a:endParaRPr lang="en-US" dirty="0" smtClean="0"/>
          </a:p>
          <a:p>
            <a:pPr eaLnBrk="1" hangingPunct="1">
              <a:lnSpc>
                <a:spcPct val="90000"/>
              </a:lnSpc>
            </a:pPr>
            <a:r>
              <a:rPr lang="en-US" dirty="0" smtClean="0"/>
              <a:t>Each group is given a small cup of clear water and told that they have 3 minutes to change it to green.  They can use any personal items they brought (Contents of purse, pockets, etc) to help.  </a:t>
            </a:r>
          </a:p>
          <a:p>
            <a:pPr eaLnBrk="1" hangingPunct="1">
              <a:lnSpc>
                <a:spcPct val="90000"/>
              </a:lnSpc>
            </a:pPr>
            <a:endParaRPr lang="en-US" dirty="0" smtClean="0"/>
          </a:p>
          <a:p>
            <a:pPr eaLnBrk="1" hangingPunct="1">
              <a:lnSpc>
                <a:spcPct val="90000"/>
              </a:lnSpc>
            </a:pPr>
            <a:r>
              <a:rPr lang="en-US" dirty="0" smtClean="0"/>
              <a:t>After initial 3 minutes, offer groups a chance to take a random item from grab bag (which should some items that will turn water green (green paint, green food dye, green kool-aid powder, yellow and blue dye) and some that will not (only yellow paint, red cool-aid, etc). Give groups 2 minutes to turn their water green.</a:t>
            </a:r>
          </a:p>
          <a:p>
            <a:pPr eaLnBrk="1" hangingPunct="1">
              <a:lnSpc>
                <a:spcPct val="90000"/>
              </a:lnSpc>
            </a:pPr>
            <a:endParaRPr lang="en-US" dirty="0" smtClean="0"/>
          </a:p>
          <a:p>
            <a:pPr eaLnBrk="1" hangingPunct="1">
              <a:lnSpc>
                <a:spcPct val="90000"/>
              </a:lnSpc>
            </a:pPr>
            <a:r>
              <a:rPr lang="en-US" dirty="0" smtClean="0"/>
              <a:t>For final round, tell groups they can share items or can ask for something from another group.  Give them 1 minute to complete assignment.  Everyone should have green water at the end.  </a:t>
            </a:r>
          </a:p>
          <a:p>
            <a:pPr eaLnBrk="1" hangingPunct="1">
              <a:lnSpc>
                <a:spcPct val="90000"/>
              </a:lnSpc>
            </a:pPr>
            <a:endParaRPr lang="en-US" dirty="0" smtClean="0"/>
          </a:p>
          <a:p>
            <a:pPr eaLnBrk="1" hangingPunct="1">
              <a:lnSpc>
                <a:spcPct val="90000"/>
              </a:lnSpc>
            </a:pPr>
            <a:r>
              <a:rPr lang="en-US" dirty="0" smtClean="0"/>
              <a:t>Discuss our efforts to turn yellow and red students “green.”  We have limited success when we go it alone, slightly better when we apply a random intervention, the best outcome when we work together using proven (research-based, functionally selected interventions) methods in concert with our team.  Not the water that is doing something to turn green,</a:t>
            </a:r>
            <a:r>
              <a:rPr lang="en-US" baseline="0" dirty="0" smtClean="0"/>
              <a:t> but the teachers who are doing something to change the outcome.</a:t>
            </a:r>
            <a:endParaRPr lang="en-US" dirty="0" smtClean="0"/>
          </a:p>
          <a:p>
            <a:pPr eaLnBrk="1" hangingPunct="1">
              <a:lnSpc>
                <a:spcPct val="90000"/>
              </a:lnSpc>
            </a:pPr>
            <a:endParaRPr lang="en-US" dirty="0" smtClean="0"/>
          </a:p>
          <a:p>
            <a:pPr eaLnBrk="1" hangingPunct="1">
              <a:lnSpc>
                <a:spcPct val="90000"/>
              </a:lnSpc>
            </a:pPr>
            <a:r>
              <a:rPr lang="en-US" b="1" dirty="0" smtClean="0"/>
              <a:t>ALTERNATIVE ACTIVITY:  Correy’s activity chewing gum, microwave popcorn, and coal.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87357C87-D1D8-4604-A2FC-5DC09123D884}" type="slidenum">
              <a:rPr lang="en-US" smtClean="0"/>
              <a:pPr/>
              <a:t>4</a:t>
            </a:fld>
            <a:endParaRPr lang="en-US" dirty="0" smtClean="0"/>
          </a:p>
        </p:txBody>
      </p:sp>
      <p:sp>
        <p:nvSpPr>
          <p:cNvPr id="54275" name="Rectangle 2"/>
          <p:cNvSpPr>
            <a:spLocks noGrp="1" noRot="1" noChangeAspect="1" noChangeArrowheads="1" noTextEdit="1"/>
          </p:cNvSpPr>
          <p:nvPr>
            <p:ph type="sldImg"/>
          </p:nvPr>
        </p:nvSpPr>
        <p:spPr>
          <a:xfrm>
            <a:off x="2095500" y="693738"/>
            <a:ext cx="2770188" cy="2078037"/>
          </a:xfrm>
          <a:solidFill>
            <a:srgbClr val="FFFFFF"/>
          </a:solidFill>
          <a:ln/>
        </p:spPr>
      </p:sp>
      <p:sp>
        <p:nvSpPr>
          <p:cNvPr id="54276" name="Text Box 3"/>
          <p:cNvSpPr>
            <a:spLocks noGrp="1" noChangeArrowheads="1"/>
          </p:cNvSpPr>
          <p:nvPr>
            <p:ph type="body" idx="1"/>
          </p:nvPr>
        </p:nvSpPr>
        <p:spPr>
          <a:xfrm>
            <a:off x="618208" y="2849258"/>
            <a:ext cx="6029137" cy="4298562"/>
          </a:xfrm>
          <a:noFill/>
          <a:ln/>
        </p:spPr>
        <p:txBody>
          <a:bodyPr lIns="92914" tIns="46457" rIns="92914" bIns="46457">
            <a:spAutoFit/>
          </a:bodyPr>
          <a:lstStyle/>
          <a:p>
            <a:pPr marL="112470" indent="-112470" defTabSz="462732" eaLnBrk="1" hangingPunct="1">
              <a:lnSpc>
                <a:spcPct val="95000"/>
              </a:lnSpc>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b="1" dirty="0" smtClean="0"/>
              <a:t>Participant Expectations and Rules</a:t>
            </a:r>
          </a:p>
          <a:p>
            <a:pPr marL="112470" indent="-112470" defTabSz="462732" eaLnBrk="1" hangingPunct="1">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endParaRPr lang="en-GB" dirty="0" smtClean="0"/>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To set the stage and model what we want to teach, we have developed a list of expectations and rules for the participants.</a:t>
            </a:r>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These expectations and rules will help the institute run more smoothly.</a:t>
            </a:r>
          </a:p>
          <a:p>
            <a:pPr marL="112470" indent="-112470" defTabSz="462732" eaLnBrk="1" hangingPunct="1">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endParaRPr lang="en-GB" dirty="0" smtClean="0"/>
          </a:p>
          <a:p>
            <a:pPr marL="112470" indent="-112470" defTabSz="462732" eaLnBrk="1" hangingPunct="1">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Explain the Positive Feedback System you will use throughout the training.</a:t>
            </a:r>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Trainers have multiple systems for reinforcement.  Decide which will be the best fit for you – remember that we want to model what we are instructing.  Some options:</a:t>
            </a:r>
          </a:p>
          <a:p>
            <a:pPr marL="751940" lvl="1" indent="-289208"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Divide the institute participants in half to form Team A and Team B (teams may select more clever names). Each team will have a container where tickets earned will be placed when the trainer recognizes that participants are following the rules and expectations. The team with the most tickets will earn reinforcers (chocolate, longer breaks, etc).</a:t>
            </a:r>
          </a:p>
          <a:p>
            <a:pPr marL="751940" lvl="1" indent="-289208"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Individual (or school team) lottery tickets with drawings for door prizes.</a:t>
            </a:r>
          </a:p>
          <a:p>
            <a:pPr marL="751940" lvl="1" indent="-289208"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School teams work to earn points that are collected over the course of several trainings (best if short span of time).  </a:t>
            </a:r>
          </a:p>
          <a:p>
            <a:pPr marL="112470" indent="-112470" defTabSz="462732" eaLnBrk="1" hangingPunct="1">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endParaRPr lang="en-GB" dirty="0" smtClean="0"/>
          </a:p>
          <a:p>
            <a:pPr marL="112470" indent="-112470" defTabSz="462732" eaLnBrk="1" hangingPunct="1">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endParaRPr lang="en-GB" dirty="0" smtClean="0"/>
          </a:p>
        </p:txBody>
      </p:sp>
      <p:sp>
        <p:nvSpPr>
          <p:cNvPr id="54277" name="AutoShape 4"/>
          <p:cNvSpPr>
            <a:spLocks noChangeArrowheads="1"/>
          </p:cNvSpPr>
          <p:nvPr/>
        </p:nvSpPr>
        <p:spPr bwMode="auto">
          <a:xfrm>
            <a:off x="606939" y="4482449"/>
            <a:ext cx="5995328" cy="1063659"/>
          </a:xfrm>
          <a:prstGeom prst="roundRect">
            <a:avLst>
              <a:gd name="adj" fmla="val 148"/>
            </a:avLst>
          </a:prstGeom>
          <a:noFill/>
          <a:ln w="9360">
            <a:solidFill>
              <a:srgbClr val="000000"/>
            </a:solidFill>
            <a:round/>
            <a:headEnd/>
            <a:tailEnd/>
          </a:ln>
        </p:spPr>
        <p:txBody>
          <a:bodyPr wrap="none" lIns="92546" tIns="46273" rIns="92546" bIns="46273" anchor="ct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5" name="Rectangle 7"/>
          <p:cNvSpPr>
            <a:spLocks noGrp="1" noChangeArrowheads="1"/>
          </p:cNvSpPr>
          <p:nvPr>
            <p:ph type="sldNum" sz="quarter" idx="5"/>
          </p:nvPr>
        </p:nvSpPr>
        <p:spPr>
          <a:noFill/>
        </p:spPr>
        <p:txBody>
          <a:bodyPr/>
          <a:lstStyle/>
          <a:p>
            <a:fld id="{5C6F3CFA-1E4A-4987-9DC2-C394E552EF05}" type="slidenum">
              <a:rPr lang="en-US" smtClean="0"/>
              <a:pPr/>
              <a:t>43</a:t>
            </a:fld>
            <a:endParaRPr lang="en-US" dirty="0" smtClean="0"/>
          </a:p>
        </p:txBody>
      </p:sp>
      <p:sp>
        <p:nvSpPr>
          <p:cNvPr id="912386" name="Rectangle 2"/>
          <p:cNvSpPr>
            <a:spLocks noGrp="1" noRot="1" noChangeAspect="1" noChangeArrowheads="1" noTextEdit="1"/>
          </p:cNvSpPr>
          <p:nvPr>
            <p:ph type="sldImg"/>
          </p:nvPr>
        </p:nvSpPr>
        <p:spPr>
          <a:ln/>
        </p:spPr>
      </p:sp>
      <p:sp>
        <p:nvSpPr>
          <p:cNvPr id="912387"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9553" name="Rectangle 7"/>
          <p:cNvSpPr>
            <a:spLocks noGrp="1" noChangeArrowheads="1"/>
          </p:cNvSpPr>
          <p:nvPr>
            <p:ph type="sldNum" sz="quarter" idx="5"/>
          </p:nvPr>
        </p:nvSpPr>
        <p:spPr>
          <a:noFill/>
        </p:spPr>
        <p:txBody>
          <a:bodyPr/>
          <a:lstStyle/>
          <a:p>
            <a:fld id="{07EE6CC2-1242-4349-AA11-7DC8CEBB0525}" type="slidenum">
              <a:rPr lang="en-US" smtClean="0"/>
              <a:pPr/>
              <a:t>44</a:t>
            </a:fld>
            <a:endParaRPr lang="en-US" dirty="0" smtClean="0"/>
          </a:p>
        </p:txBody>
      </p:sp>
      <p:sp>
        <p:nvSpPr>
          <p:cNvPr id="919554" name="Rectangle 2"/>
          <p:cNvSpPr>
            <a:spLocks noGrp="1" noRot="1" noChangeAspect="1" noChangeArrowheads="1" noTextEdit="1"/>
          </p:cNvSpPr>
          <p:nvPr>
            <p:ph type="sldImg"/>
          </p:nvPr>
        </p:nvSpPr>
        <p:spPr>
          <a:xfrm>
            <a:off x="2014538" y="614363"/>
            <a:ext cx="3159125" cy="2370137"/>
          </a:xfrm>
          <a:ln/>
        </p:spPr>
      </p:sp>
      <p:sp>
        <p:nvSpPr>
          <p:cNvPr id="919555" name="Rectangle 3"/>
          <p:cNvSpPr>
            <a:spLocks noGrp="1" noChangeArrowheads="1"/>
          </p:cNvSpPr>
          <p:nvPr>
            <p:ph type="body" idx="1"/>
          </p:nvPr>
        </p:nvSpPr>
        <p:spPr>
          <a:xfrm>
            <a:off x="772760" y="3232691"/>
            <a:ext cx="5718422" cy="5315086"/>
          </a:xfrm>
          <a:noFill/>
          <a:ln/>
        </p:spPr>
        <p:txBody>
          <a:bodyPr/>
          <a:lstStyle/>
          <a:p>
            <a:pPr eaLnBrk="1" hangingPunct="1"/>
            <a:r>
              <a:rPr lang="en-US" dirty="0" smtClean="0"/>
              <a:t>Tertiary Systems require time and planning.  Very often they also require a willingness on the whole staff to try things outside of their comfort zones.</a:t>
            </a:r>
          </a:p>
          <a:p>
            <a:pPr eaLnBrk="1" hangingPunct="1"/>
            <a:endParaRPr lang="en-US" dirty="0" smtClean="0"/>
          </a:p>
          <a:p>
            <a:pPr eaLnBrk="1" hangingPunct="1"/>
            <a:r>
              <a:rPr lang="en-US" dirty="0" smtClean="0"/>
              <a:t>Administrative support is critical in the development of  a team for intervention, as the team will need to be freed from other duties for an adequate amount of time for training and then to provide support to students and staff</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1" name="Rectangle 7"/>
          <p:cNvSpPr>
            <a:spLocks noGrp="1" noChangeArrowheads="1"/>
          </p:cNvSpPr>
          <p:nvPr>
            <p:ph type="sldNum" sz="quarter" idx="5"/>
          </p:nvPr>
        </p:nvSpPr>
        <p:spPr>
          <a:noFill/>
        </p:spPr>
        <p:txBody>
          <a:bodyPr/>
          <a:lstStyle/>
          <a:p>
            <a:fld id="{6090218D-113F-4388-8725-4BD6B57BD2B8}" type="slidenum">
              <a:rPr lang="en-US" smtClean="0"/>
              <a:pPr/>
              <a:t>45</a:t>
            </a:fld>
            <a:endParaRPr lang="en-US" dirty="0" smtClean="0"/>
          </a:p>
        </p:txBody>
      </p:sp>
      <p:sp>
        <p:nvSpPr>
          <p:cNvPr id="921602" name="Rectangle 2"/>
          <p:cNvSpPr>
            <a:spLocks noGrp="1" noRot="1" noChangeAspect="1" noChangeArrowheads="1" noTextEdit="1"/>
          </p:cNvSpPr>
          <p:nvPr>
            <p:ph type="sldImg"/>
          </p:nvPr>
        </p:nvSpPr>
        <p:spPr>
          <a:xfrm>
            <a:off x="2014538" y="614363"/>
            <a:ext cx="3159125" cy="2370137"/>
          </a:xfrm>
          <a:ln/>
        </p:spPr>
      </p:sp>
      <p:sp>
        <p:nvSpPr>
          <p:cNvPr id="921603" name="Rectangle 3"/>
          <p:cNvSpPr>
            <a:spLocks noGrp="1" noChangeArrowheads="1"/>
          </p:cNvSpPr>
          <p:nvPr>
            <p:ph type="body" idx="1"/>
          </p:nvPr>
        </p:nvSpPr>
        <p:spPr>
          <a:xfrm>
            <a:off x="772760" y="3232691"/>
            <a:ext cx="5718422" cy="5315086"/>
          </a:xfrm>
          <a:noFill/>
          <a:ln/>
        </p:spPr>
        <p:txBody>
          <a:bodyPr/>
          <a:lstStyle/>
          <a:p>
            <a:pPr eaLnBrk="1" hangingPunct="1"/>
            <a:r>
              <a:rPr lang="en-US" dirty="0" smtClean="0"/>
              <a:t>We</a:t>
            </a:r>
            <a:r>
              <a:rPr lang="en-US" baseline="0" dirty="0" smtClean="0"/>
              <a:t> know that all students needs will not be met by Universal and Secondary Support Systems. In order to ensure that we are able to meet the needs of all students, we must establish Tertiary Systems to support more intensive needs of individual students. It’s very uncommon for schools to not have any Tertiary Support Systems, however, many schools do not apply the problem solving process to ensure the practices and systems are operating effectively and have positive outcomes for students.</a:t>
            </a:r>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49" name="Slide Image Placeholder 1"/>
          <p:cNvSpPr>
            <a:spLocks noGrp="1" noRot="1" noChangeAspect="1"/>
          </p:cNvSpPr>
          <p:nvPr>
            <p:ph type="sldImg"/>
          </p:nvPr>
        </p:nvSpPr>
        <p:spPr>
          <a:ln/>
        </p:spPr>
      </p:sp>
      <p:sp>
        <p:nvSpPr>
          <p:cNvPr id="923650" name="Notes Placeholder 2"/>
          <p:cNvSpPr>
            <a:spLocks noGrp="1"/>
          </p:cNvSpPr>
          <p:nvPr>
            <p:ph type="body" idx="1"/>
          </p:nvPr>
        </p:nvSpPr>
        <p:spPr>
          <a:noFill/>
          <a:ln/>
        </p:spPr>
        <p:txBody>
          <a:bodyPr/>
          <a:lstStyle/>
          <a:p>
            <a:pPr eaLnBrk="1" hangingPunct="1"/>
            <a:r>
              <a:rPr lang="en-US" dirty="0" smtClean="0"/>
              <a:t>When</a:t>
            </a:r>
            <a:r>
              <a:rPr lang="en-US" baseline="0" dirty="0" smtClean="0"/>
              <a:t> thinking about how your team will support Tertiary Implementation, consider who, what, when, where, and why. Imagine that your PBIS team attended Module 1 training and had one ball representing Universal implementation to keep in the air. Next, your team attended Module 2 training, and now you have balls representing Universal and Secondary to keep in the air. Finally, you are now adding a ball representing Tertiary Supports. In order to juggle all of these responsibilities, your team has to consider the most efficient ways to operate. </a:t>
            </a:r>
          </a:p>
          <a:p>
            <a:pPr eaLnBrk="1" hangingPunct="1"/>
            <a:r>
              <a:rPr lang="en-US" baseline="0" dirty="0" smtClean="0"/>
              <a:t>Considering the team members available to take responsibility for coordinating implementation at the tertiary level, identifying what supports your school will offer, when the team will meet and when services will be delivered, where the team will meet and where services will be delivered, and always articulating why the tertiary team is meeting/responding, as well as, why a student needs a particular support will be critical.</a:t>
            </a:r>
            <a:endParaRPr lang="en-US" dirty="0" smtClean="0"/>
          </a:p>
        </p:txBody>
      </p:sp>
      <p:sp>
        <p:nvSpPr>
          <p:cNvPr id="923651" name="Slide Number Placeholder 3"/>
          <p:cNvSpPr>
            <a:spLocks noGrp="1"/>
          </p:cNvSpPr>
          <p:nvPr>
            <p:ph type="sldNum" sz="quarter" idx="5"/>
          </p:nvPr>
        </p:nvSpPr>
        <p:spPr>
          <a:noFill/>
        </p:spPr>
        <p:txBody>
          <a:bodyPr/>
          <a:lstStyle/>
          <a:p>
            <a:fld id="{B8DF2C1A-B49C-4D10-B5B1-C599E6F8AD8D}" type="slidenum">
              <a:rPr lang="en-US" smtClean="0"/>
              <a:pPr/>
              <a:t>46</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According to a survey completed by 34 administrators of schools implementing RtI (Fall, 2009), the most common team structure is to have only one problem-solving team. When this is the structure, both the pre-referral team and the PBIS team are absorbed into the RtI team (left graphic). </a:t>
            </a:r>
          </a:p>
          <a:p>
            <a:endParaRPr lang="en-US" dirty="0" smtClean="0"/>
          </a:p>
          <a:p>
            <a:r>
              <a:rPr lang="en-US" dirty="0" smtClean="0"/>
              <a:t>The second most common structure is to have two teams, the RtI team, addressing academic issues and the overall RtI process, and the PBIS team addressing behavioral support and the PBIS implementation process. When this is the structure the pre-referral team is absorbed into the RtI team (right).</a:t>
            </a:r>
          </a:p>
        </p:txBody>
      </p:sp>
      <p:sp>
        <p:nvSpPr>
          <p:cNvPr id="4" name="Slide Number Placeholder 3"/>
          <p:cNvSpPr>
            <a:spLocks noGrp="1"/>
          </p:cNvSpPr>
          <p:nvPr>
            <p:ph type="sldNum" sz="quarter" idx="5"/>
          </p:nvPr>
        </p:nvSpPr>
        <p:spPr/>
        <p:txBody>
          <a:bodyPr/>
          <a:lstStyle/>
          <a:p>
            <a:pPr>
              <a:defRPr/>
            </a:pPr>
            <a:fld id="{9FD39A1E-49FF-4DA6-9353-2CF369EADA18}" type="slidenum">
              <a:rPr lang="en-US" smtClean="0"/>
              <a:pPr>
                <a:defRPr/>
              </a:pPr>
              <a:t>47</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Another way</a:t>
            </a:r>
            <a:r>
              <a:rPr lang="en-US" baseline="0" dirty="0" smtClean="0"/>
              <a:t> to approach with one team approach.   Again must find way to support whole school and individual teachers. This graphic shows that some teams have established representatives for each level of implementation for both academics and behavior. </a:t>
            </a:r>
            <a:endParaRPr lang="en-US" dirty="0" smtClean="0"/>
          </a:p>
        </p:txBody>
      </p:sp>
      <p:sp>
        <p:nvSpPr>
          <p:cNvPr id="4" name="Slide Number Placeholder 3"/>
          <p:cNvSpPr>
            <a:spLocks noGrp="1"/>
          </p:cNvSpPr>
          <p:nvPr>
            <p:ph type="sldNum" sz="quarter" idx="5"/>
          </p:nvPr>
        </p:nvSpPr>
        <p:spPr/>
        <p:txBody>
          <a:bodyPr/>
          <a:lstStyle/>
          <a:p>
            <a:pPr>
              <a:defRPr/>
            </a:pPr>
            <a:fld id="{9D1BA310-A8BE-4F3A-81CE-6642F4C4CBDB}" type="slidenum">
              <a:rPr lang="en-US" smtClean="0"/>
              <a:pPr>
                <a:defRPr/>
              </a:pPr>
              <a:t>48</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If you have two problem solving models being implemented at your school, you might consider maintaining both team structures. If this is the case, how will you establish communication and build a system of support for teachers. One possible structure would be to keep both the RtI and PBIS team, which will oversee the problem solving process for whole school data and address core instructional issues. The RtI team members will also serve as grade level representatives for academic concerns and PBIS team members will serve as grade level representatives for behavioral concerns. </a:t>
            </a:r>
          </a:p>
        </p:txBody>
      </p:sp>
      <p:sp>
        <p:nvSpPr>
          <p:cNvPr id="4" name="Slide Number Placeholder 3"/>
          <p:cNvSpPr>
            <a:spLocks noGrp="1"/>
          </p:cNvSpPr>
          <p:nvPr>
            <p:ph type="sldNum" sz="quarter" idx="5"/>
          </p:nvPr>
        </p:nvSpPr>
        <p:spPr/>
        <p:txBody>
          <a:bodyPr/>
          <a:lstStyle/>
          <a:p>
            <a:pPr>
              <a:defRPr/>
            </a:pPr>
            <a:fld id="{8BE2FD5B-4585-422A-95AA-9F83885877BF}" type="slidenum">
              <a:rPr lang="en-US" smtClean="0"/>
              <a:pPr>
                <a:defRPr/>
              </a:pPr>
              <a:t>49</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 team is responsible for creating</a:t>
            </a:r>
            <a:r>
              <a:rPr lang="en-US" baseline="0" dirty="0" smtClean="0"/>
              <a:t> a tertiary system of supports and facilitating the identification of students needing those supports.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50</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 team is also responsible for ensuring that staff receive training </a:t>
            </a:r>
            <a:r>
              <a:rPr lang="en-US" baseline="0" dirty="0" smtClean="0"/>
              <a:t>on the tertiary support system. In addition, we know that teachers will implement the strategies and plans with greater integrity if your support is offered to them as they attempt to implement these supports systems and practices.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51</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a:t>
            </a:r>
            <a:r>
              <a:rPr lang="en-US" baseline="0" dirty="0" smtClean="0"/>
              <a:t> team will use data to guide implementation. The Implementation Inventory is a tool that we will use throughout this training to help you identify areas that you will need to address with your action plan. In addition, you will need to review student data to determine the effectiveness of the interventions and supports that you offer in your continuum. Data is essential for establishing and maintaining your continuum of supports.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52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8EA7F48-6434-4758-90C5-4D2537D547E4}" type="slidenum">
              <a:rPr lang="en-US" smtClean="0"/>
              <a:pPr/>
              <a:t>5</a:t>
            </a:fld>
            <a:endParaRPr lang="en-US" dirty="0" smtClean="0"/>
          </a:p>
        </p:txBody>
      </p:sp>
      <p:sp>
        <p:nvSpPr>
          <p:cNvPr id="56323" name="Rectangle 2"/>
          <p:cNvSpPr>
            <a:spLocks noGrp="1" noRot="1" noChangeAspect="1" noChangeArrowheads="1" noTextEdit="1"/>
          </p:cNvSpPr>
          <p:nvPr>
            <p:ph type="sldImg"/>
          </p:nvPr>
        </p:nvSpPr>
        <p:spPr>
          <a:xfrm>
            <a:off x="2095500" y="693738"/>
            <a:ext cx="2770188" cy="2078037"/>
          </a:xfrm>
          <a:solidFill>
            <a:srgbClr val="FFFFFF"/>
          </a:solidFill>
          <a:ln/>
        </p:spPr>
      </p:sp>
      <p:sp>
        <p:nvSpPr>
          <p:cNvPr id="56324" name="Text Box 3"/>
          <p:cNvSpPr>
            <a:spLocks noGrp="1" noChangeArrowheads="1"/>
          </p:cNvSpPr>
          <p:nvPr>
            <p:ph type="body" idx="1"/>
          </p:nvPr>
        </p:nvSpPr>
        <p:spPr>
          <a:xfrm>
            <a:off x="618208" y="2849259"/>
            <a:ext cx="6029137" cy="2590965"/>
          </a:xfrm>
          <a:noFill/>
          <a:ln/>
        </p:spPr>
        <p:txBody>
          <a:bodyPr lIns="92914" tIns="46457" rIns="92914" bIns="46457">
            <a:spAutoFit/>
          </a:bodyPr>
          <a:lstStyle/>
          <a:p>
            <a:pPr marL="112470" indent="-112470" defTabSz="462732" eaLnBrk="1" hangingPunct="1">
              <a:lnSpc>
                <a:spcPct val="95000"/>
              </a:lnSpc>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b="1" dirty="0" smtClean="0"/>
              <a:t>Attention Signal:  used at all PBIS functions in NC</a:t>
            </a:r>
          </a:p>
          <a:p>
            <a:pPr marL="112470" indent="-112470" defTabSz="462732" eaLnBrk="1" hangingPunct="1">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endParaRPr lang="en-GB" dirty="0" smtClean="0"/>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These are the directions for the signal that will be used to gain audience attention throughout the training.</a:t>
            </a:r>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Show the slide.</a:t>
            </a:r>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Practice by asking everyone to turn to their neighbor and say, “good morning” and tell them how happy you are to be here today.</a:t>
            </a:r>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After about 15 seconds, raise your hand and say, “Attention here.” Time how long it takes all participants to get quiet.  </a:t>
            </a:r>
          </a:p>
          <a:p>
            <a:pPr marL="112470" indent="-112470" defTabSz="462732" eaLnBrk="1" hangingPunct="1">
              <a:spcBef>
                <a:spcPts val="455"/>
              </a:spcBef>
              <a:buSzPct val="65000"/>
              <a:buFont typeface="Wingdings" pitchFamily="2" charset="2"/>
              <a:buChar char=""/>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r>
              <a:rPr lang="en-GB" dirty="0" smtClean="0"/>
              <a:t>Give a ticket to the team or individual who responded to the attention signal first. </a:t>
            </a:r>
          </a:p>
          <a:p>
            <a:pPr marL="112470" indent="-112470" defTabSz="462732" eaLnBrk="1" hangingPunct="1">
              <a:spcBef>
                <a:spcPts val="455"/>
              </a:spcBef>
              <a:buSzPct val="65000"/>
              <a:tabLst>
                <a:tab pos="112470" algn="l"/>
                <a:tab pos="575202" algn="l"/>
                <a:tab pos="1037934" algn="l"/>
                <a:tab pos="1500666" algn="l"/>
                <a:tab pos="1963398" algn="l"/>
                <a:tab pos="2426130" algn="l"/>
                <a:tab pos="2888862" algn="l"/>
                <a:tab pos="3351594" algn="l"/>
                <a:tab pos="3814327" algn="l"/>
                <a:tab pos="4277059" algn="l"/>
                <a:tab pos="4739791" algn="l"/>
                <a:tab pos="5202523" algn="l"/>
                <a:tab pos="5665255" algn="l"/>
                <a:tab pos="6127987" algn="l"/>
                <a:tab pos="6590719" algn="l"/>
                <a:tab pos="7053451" algn="l"/>
                <a:tab pos="7516184" algn="l"/>
                <a:tab pos="7978916" algn="l"/>
                <a:tab pos="8441648" algn="l"/>
                <a:tab pos="8904380" algn="l"/>
                <a:tab pos="9367112" algn="l"/>
              </a:tabLst>
            </a:pPr>
            <a:endParaRPr lang="en-GB" dirty="0" smtClean="0"/>
          </a:p>
        </p:txBody>
      </p:sp>
      <p:sp>
        <p:nvSpPr>
          <p:cNvPr id="56325" name="AutoShape 4"/>
          <p:cNvSpPr>
            <a:spLocks noChangeArrowheads="1"/>
          </p:cNvSpPr>
          <p:nvPr/>
        </p:nvSpPr>
        <p:spPr bwMode="auto">
          <a:xfrm>
            <a:off x="606939" y="3799011"/>
            <a:ext cx="6070993" cy="1289867"/>
          </a:xfrm>
          <a:prstGeom prst="roundRect">
            <a:avLst>
              <a:gd name="adj" fmla="val 125"/>
            </a:avLst>
          </a:prstGeom>
          <a:noFill/>
          <a:ln w="9360">
            <a:solidFill>
              <a:srgbClr val="000000"/>
            </a:solidFill>
            <a:round/>
            <a:headEnd/>
            <a:tailEnd/>
          </a:ln>
        </p:spPr>
        <p:txBody>
          <a:bodyPr wrap="none" lIns="92546" tIns="46273" rIns="92546" bIns="46273" anchor="ct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3505" name="Rectangle 7"/>
          <p:cNvSpPr>
            <a:spLocks noGrp="1" noChangeArrowheads="1"/>
          </p:cNvSpPr>
          <p:nvPr>
            <p:ph type="sldNum" sz="quarter" idx="5"/>
          </p:nvPr>
        </p:nvSpPr>
        <p:spPr>
          <a:noFill/>
        </p:spPr>
        <p:txBody>
          <a:bodyPr/>
          <a:lstStyle/>
          <a:p>
            <a:fld id="{AE43AC72-58A2-4CF2-B402-DFD3DC3F9906}" type="slidenum">
              <a:rPr lang="en-US" smtClean="0"/>
              <a:pPr/>
              <a:t>54</a:t>
            </a:fld>
            <a:endParaRPr lang="en-US" dirty="0" smtClean="0"/>
          </a:p>
        </p:txBody>
      </p:sp>
      <p:sp>
        <p:nvSpPr>
          <p:cNvPr id="1173506" name="Rectangle 2"/>
          <p:cNvSpPr>
            <a:spLocks noGrp="1" noRot="1" noChangeAspect="1" noChangeArrowheads="1" noTextEdit="1"/>
          </p:cNvSpPr>
          <p:nvPr>
            <p:ph type="sldImg"/>
          </p:nvPr>
        </p:nvSpPr>
        <p:spPr>
          <a:ln/>
        </p:spPr>
      </p:sp>
      <p:sp>
        <p:nvSpPr>
          <p:cNvPr id="1173507" name="Rectangle 3"/>
          <p:cNvSpPr>
            <a:spLocks noGrp="1" noChangeArrowheads="1"/>
          </p:cNvSpPr>
          <p:nvPr>
            <p:ph type="body" idx="1"/>
          </p:nvPr>
        </p:nvSpPr>
        <p:spPr>
          <a:noFill/>
          <a:ln/>
        </p:spPr>
        <p:txBody>
          <a:bodyPr/>
          <a:lstStyle/>
          <a:p>
            <a:pPr eaLnBrk="1" hangingPunct="1"/>
            <a:r>
              <a:rPr lang="en-US" sz="1000" dirty="0" smtClean="0"/>
              <a:t>To go back to an old analogy:  Historically we have approached inappropriate behavior in schools by waiting until the students started the fire and then running around with buckets of water and trying to put them out.  We said that one of the ways PBIS was different was that we are interested in prevention, or in taking the matches out of the hands of the students before they ever have a chance to light a match (also knowing that we can carry more books of matches than buckets of water).  To extend that analogy, let’s say we are babysitting our nephew. We know he sometimes carries matches, but have always had ample opportunity to take them before a major problem develops.  Today, however, he manages to slip some matches past us and strike one -- what is our response?  Do we call the fire department for one burning match?  No, we blow the match out and take away the matches (and start asking our nephew to hand over matches regularly).  Say we don’t see the burning match and he lights a piece of paper on fire?  What if it has a chance to grow to a small fire in the trashcan (Probably you just put the fire out with a fire extinguisher)?  What if it catches the curtains on fire?  – now do you call the fire department?? In other words, its only when you have exhausted your own resources and ability to put the fire out that you call in the specialists.  What would happen if every time someone struck a match you called the fire department? Also, you didn’t hook up the hose to put out the match, right?  Or try to blow out the flaming curtains?</a:t>
            </a:r>
          </a:p>
          <a:p>
            <a:pPr eaLnBrk="1" hangingPunct="1"/>
            <a:endParaRPr lang="en-US" sz="1000" dirty="0" smtClean="0"/>
          </a:p>
          <a:p>
            <a:pPr eaLnBrk="1" hangingPunct="1"/>
            <a:r>
              <a:rPr lang="en-US" sz="1000" dirty="0" smtClean="0"/>
              <a:t>We want to use the same approach to students whose exhibit problem behavior.  We want to use the lowest intensity intervention that will work and we want to exhaust our own ideas before we call in the specialists. </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5553" name="Slide Image Placeholder 1"/>
          <p:cNvSpPr>
            <a:spLocks noGrp="1" noRot="1" noChangeAspect="1"/>
          </p:cNvSpPr>
          <p:nvPr>
            <p:ph type="sldImg"/>
          </p:nvPr>
        </p:nvSpPr>
        <p:spPr>
          <a:ln/>
        </p:spPr>
      </p:sp>
      <p:sp>
        <p:nvSpPr>
          <p:cNvPr id="1175554" name="Notes Placeholder 2"/>
          <p:cNvSpPr>
            <a:spLocks noGrp="1"/>
          </p:cNvSpPr>
          <p:nvPr>
            <p:ph type="body" idx="1"/>
          </p:nvPr>
        </p:nvSpPr>
        <p:spPr>
          <a:noFill/>
          <a:ln/>
        </p:spPr>
        <p:txBody>
          <a:bodyPr/>
          <a:lstStyle/>
          <a:p>
            <a:pPr eaLnBrk="1" hangingPunct="1"/>
            <a:r>
              <a:rPr lang="en-US" dirty="0" smtClean="0"/>
              <a:t>Interventions</a:t>
            </a:r>
            <a:r>
              <a:rPr lang="en-US" baseline="0" dirty="0" smtClean="0"/>
              <a:t> are critical to the tertiary level of support, but without a system to ensure they are delivered efficiently and with fidelity, our tertiary system resources might be over-extended. It is critical that the interventions and practices we offer are research-based and have evidence of their effectiveness. As with most patterns of behavior, intervention early increases the likelihood of successful response.</a:t>
            </a:r>
            <a:endParaRPr lang="en-US" dirty="0" smtClean="0"/>
          </a:p>
        </p:txBody>
      </p:sp>
      <p:sp>
        <p:nvSpPr>
          <p:cNvPr id="1175555" name="Slide Number Placeholder 3"/>
          <p:cNvSpPr>
            <a:spLocks noGrp="1"/>
          </p:cNvSpPr>
          <p:nvPr>
            <p:ph type="sldNum" sz="quarter" idx="5"/>
          </p:nvPr>
        </p:nvSpPr>
        <p:spPr>
          <a:noFill/>
        </p:spPr>
        <p:txBody>
          <a:bodyPr/>
          <a:lstStyle/>
          <a:p>
            <a:fld id="{18702A54-92D8-4AF3-9EA7-F017230607B8}" type="slidenum">
              <a:rPr lang="en-US" smtClean="0"/>
              <a:pPr/>
              <a:t>55</a:t>
            </a:fld>
            <a:endParaRPr 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433" name="Slide Image Placeholder 1"/>
          <p:cNvSpPr>
            <a:spLocks noGrp="1" noRot="1" noChangeAspect="1"/>
          </p:cNvSpPr>
          <p:nvPr>
            <p:ph type="sldImg"/>
          </p:nvPr>
        </p:nvSpPr>
        <p:spPr>
          <a:ln/>
        </p:spPr>
      </p:sp>
      <p:sp>
        <p:nvSpPr>
          <p:cNvPr id="1170434" name="Notes Placeholder 2"/>
          <p:cNvSpPr>
            <a:spLocks noGrp="1"/>
          </p:cNvSpPr>
          <p:nvPr>
            <p:ph type="body" idx="1"/>
          </p:nvPr>
        </p:nvSpPr>
        <p:spPr>
          <a:noFill/>
          <a:ln/>
        </p:spPr>
        <p:txBody>
          <a:bodyPr/>
          <a:lstStyle/>
          <a:p>
            <a:pPr eaLnBrk="1" hangingPunct="1"/>
            <a:r>
              <a:rPr lang="en-US" dirty="0" smtClean="0"/>
              <a:t>Your team will</a:t>
            </a:r>
            <a:r>
              <a:rPr lang="en-US" baseline="0" dirty="0" smtClean="0"/>
              <a:t> also need to establish, document, and communicate the data decision rules about students eligible for tertiary supports. What guidelines will you provide to outline when a teacher or student would like to initiate a referral for support? How will you communicate the expectations for progress and goal completion? How will you collect data to help you determine if the interventions you are utilizing are effective?</a:t>
            </a:r>
            <a:endParaRPr lang="en-US" dirty="0" smtClean="0"/>
          </a:p>
        </p:txBody>
      </p:sp>
      <p:sp>
        <p:nvSpPr>
          <p:cNvPr id="1170435" name="Slide Number Placeholder 3"/>
          <p:cNvSpPr>
            <a:spLocks noGrp="1"/>
          </p:cNvSpPr>
          <p:nvPr>
            <p:ph type="sldNum" sz="quarter" idx="5"/>
          </p:nvPr>
        </p:nvSpPr>
        <p:spPr>
          <a:noFill/>
        </p:spPr>
        <p:txBody>
          <a:bodyPr/>
          <a:lstStyle/>
          <a:p>
            <a:fld id="{891EA81F-64F8-4F63-9159-AD28BE43A8DE}" type="slidenum">
              <a:rPr lang="en-US" smtClean="0"/>
              <a:pPr/>
              <a:t>56</a:t>
            </a:fld>
            <a:endParaRPr 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some examples of different</a:t>
            </a:r>
            <a:r>
              <a:rPr lang="en-US" baseline="0" dirty="0" smtClean="0"/>
              <a:t> rules that might apply at the tertiary level.</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57</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58</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8385" name="Rectangle 7"/>
          <p:cNvSpPr>
            <a:spLocks noGrp="1" noChangeArrowheads="1"/>
          </p:cNvSpPr>
          <p:nvPr>
            <p:ph type="sldNum" sz="quarter" idx="5"/>
          </p:nvPr>
        </p:nvSpPr>
        <p:spPr>
          <a:noFill/>
        </p:spPr>
        <p:txBody>
          <a:bodyPr/>
          <a:lstStyle/>
          <a:p>
            <a:fld id="{7E479194-F7F8-4547-8F15-E4092AC2BAA5}" type="slidenum">
              <a:rPr lang="en-US" smtClean="0"/>
              <a:pPr/>
              <a:t>59</a:t>
            </a:fld>
            <a:endParaRPr lang="en-US" dirty="0" smtClean="0"/>
          </a:p>
        </p:txBody>
      </p:sp>
      <p:sp>
        <p:nvSpPr>
          <p:cNvPr id="1168386" name="Rectangle 2"/>
          <p:cNvSpPr>
            <a:spLocks noGrp="1" noRot="1" noChangeAspect="1" noChangeArrowheads="1" noTextEdit="1"/>
          </p:cNvSpPr>
          <p:nvPr>
            <p:ph type="sldImg"/>
          </p:nvPr>
        </p:nvSpPr>
        <p:spPr>
          <a:xfrm>
            <a:off x="1966913" y="679450"/>
            <a:ext cx="3221037" cy="2414588"/>
          </a:xfrm>
          <a:ln/>
        </p:spPr>
      </p:sp>
      <p:sp>
        <p:nvSpPr>
          <p:cNvPr id="1168387" name="Rectangle 3"/>
          <p:cNvSpPr>
            <a:spLocks noGrp="1" noChangeArrowheads="1"/>
          </p:cNvSpPr>
          <p:nvPr>
            <p:ph type="body" idx="1"/>
          </p:nvPr>
        </p:nvSpPr>
        <p:spPr>
          <a:xfrm>
            <a:off x="928923" y="3251943"/>
            <a:ext cx="5096995" cy="5295834"/>
          </a:xfrm>
          <a:noFill/>
          <a:ln/>
        </p:spPr>
        <p:txBody>
          <a:bodyPr/>
          <a:lstStyle/>
          <a:p>
            <a:pPr eaLnBrk="1" hangingPunct="1"/>
            <a:r>
              <a:rPr lang="en-US" b="1" dirty="0" smtClean="0"/>
              <a:t>Systems for Individual Students</a:t>
            </a:r>
          </a:p>
          <a:p>
            <a:pPr eaLnBrk="1" hangingPunct="1"/>
            <a:endParaRPr lang="en-US" b="1" dirty="0" smtClean="0"/>
          </a:p>
          <a:p>
            <a:pPr eaLnBrk="1" hangingPunct="1"/>
            <a:r>
              <a:rPr lang="en-US" dirty="0" smtClean="0"/>
              <a:t>Remind participants we are still looking at a system’s approach to improving behavior of children with or without disabilities.  This will still require a team of some kind, school may choose to utilize existing team, PBIS Team, RtI, and/or IC team</a:t>
            </a:r>
          </a:p>
          <a:p>
            <a:pPr eaLnBrk="1" hangingPunct="1"/>
            <a:endParaRPr lang="en-US" dirty="0" smtClean="0"/>
          </a:p>
          <a:p>
            <a:pPr eaLnBrk="1" hangingPunct="1"/>
            <a:r>
              <a:rPr lang="en-US" dirty="0" smtClean="0"/>
              <a:t>The PBIS team needs to respond to teachers’ requests for support within 48 hours.</a:t>
            </a:r>
          </a:p>
          <a:p>
            <a:pPr eaLnBrk="1" hangingPunct="1"/>
            <a:r>
              <a:rPr lang="en-US" dirty="0" smtClean="0"/>
              <a:t>Students with chronic challenging behaviors often require more than one adult’s input.</a:t>
            </a:r>
          </a:p>
          <a:p>
            <a:pPr eaLnBrk="1" hangingPunct="1"/>
            <a:r>
              <a:rPr lang="en-US" dirty="0" smtClean="0"/>
              <a:t>If there are multiple students exhibiting similar behaviors, then the school has an issue at the system’s level.  There is a mismatch between the system and the students.  Examination of data should reveal this.</a:t>
            </a:r>
          </a:p>
          <a:p>
            <a:pPr eaLnBrk="1" hangingPunct="1"/>
            <a:endParaRPr lang="en-US" dirty="0" smtClean="0"/>
          </a:p>
          <a:p>
            <a:pPr eaLnBrk="1" hangingPunct="1"/>
            <a:r>
              <a:rPr lang="en-US" dirty="0" smtClean="0"/>
              <a:t>Remind participants they cannot take student’s behavior personally.  Suggest videotaping to look for patterns of student behavior.  </a:t>
            </a:r>
          </a:p>
          <a:p>
            <a:pPr eaLnBrk="1" hangingPunct="1"/>
            <a:endParaRPr lang="en-US" dirty="0" smtClean="0"/>
          </a:p>
          <a:p>
            <a:pPr eaLnBrk="1" hangingPunct="1"/>
            <a:r>
              <a:rPr lang="en-US" b="0" dirty="0" smtClean="0"/>
              <a:t>Through examining competing pathways, it can be determined why students engage in a particular behavior.  By examining competing pathways, we can get to the “purpose” or “function” the behavior serves.</a:t>
            </a:r>
          </a:p>
          <a:p>
            <a:pPr eaLnBrk="1" hangingPunct="1"/>
            <a:endParaRPr lang="en-US" b="0" dirty="0" smtClean="0"/>
          </a:p>
          <a:p>
            <a:pPr eaLnBrk="1" hangingPunct="1"/>
            <a:endParaRPr lang="en-US" b="1" dirty="0" smtClean="0"/>
          </a:p>
        </p:txBody>
      </p:sp>
      <p:sp>
        <p:nvSpPr>
          <p:cNvPr id="1168388" name="Rectangle 4"/>
          <p:cNvSpPr>
            <a:spLocks noChangeArrowheads="1"/>
          </p:cNvSpPr>
          <p:nvPr/>
        </p:nvSpPr>
        <p:spPr bwMode="auto">
          <a:xfrm>
            <a:off x="928923" y="3704359"/>
            <a:ext cx="5096995" cy="529423"/>
          </a:xfrm>
          <a:prstGeom prst="rect">
            <a:avLst/>
          </a:prstGeom>
          <a:noFill/>
          <a:ln w="12700" cap="sq">
            <a:solidFill>
              <a:schemeClr val="tx1"/>
            </a:solidFill>
            <a:miter lim="800000"/>
            <a:headEnd/>
            <a:tailEnd/>
          </a:ln>
        </p:spPr>
        <p:txBody>
          <a:bodyPr wrap="none" lIns="92536" tIns="46268" rIns="92536" bIns="46268" anchor="ctr"/>
          <a:lstStyle/>
          <a:p>
            <a:endParaRPr lang="en-US" dirty="0"/>
          </a:p>
        </p:txBody>
      </p:sp>
      <p:sp>
        <p:nvSpPr>
          <p:cNvPr id="1168389" name="Rectangle 5"/>
          <p:cNvSpPr>
            <a:spLocks noChangeArrowheads="1"/>
          </p:cNvSpPr>
          <p:nvPr/>
        </p:nvSpPr>
        <p:spPr bwMode="auto">
          <a:xfrm>
            <a:off x="928923" y="6500673"/>
            <a:ext cx="5096995" cy="455625"/>
          </a:xfrm>
          <a:prstGeom prst="rect">
            <a:avLst/>
          </a:prstGeom>
          <a:noFill/>
          <a:ln w="12700" cap="sq">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01" name="Rectangle 7"/>
          <p:cNvSpPr>
            <a:spLocks noGrp="1" noChangeArrowheads="1"/>
          </p:cNvSpPr>
          <p:nvPr>
            <p:ph type="sldNum" sz="quarter" idx="5"/>
          </p:nvPr>
        </p:nvSpPr>
        <p:spPr>
          <a:noFill/>
        </p:spPr>
        <p:txBody>
          <a:bodyPr/>
          <a:lstStyle/>
          <a:p>
            <a:fld id="{3FD63840-7674-4586-A698-D8A34CF2E874}" type="slidenum">
              <a:rPr lang="en-US" smtClean="0"/>
              <a:pPr/>
              <a:t>60</a:t>
            </a:fld>
            <a:endParaRPr lang="en-US" dirty="0" smtClean="0"/>
          </a:p>
        </p:txBody>
      </p:sp>
      <p:sp>
        <p:nvSpPr>
          <p:cNvPr id="1177602" name="Rectangle 2"/>
          <p:cNvSpPr>
            <a:spLocks noGrp="1" noRot="1" noChangeAspect="1" noChangeArrowheads="1" noTextEdit="1"/>
          </p:cNvSpPr>
          <p:nvPr>
            <p:ph type="sldImg"/>
          </p:nvPr>
        </p:nvSpPr>
        <p:spPr>
          <a:ln/>
        </p:spPr>
      </p:sp>
      <p:sp>
        <p:nvSpPr>
          <p:cNvPr id="1177603" name="Rectangle 3"/>
          <p:cNvSpPr>
            <a:spLocks noGrp="1" noChangeArrowheads="1"/>
          </p:cNvSpPr>
          <p:nvPr>
            <p:ph type="body" idx="1"/>
          </p:nvPr>
        </p:nvSpPr>
        <p:spPr>
          <a:noFill/>
          <a:ln/>
        </p:spPr>
        <p:txBody>
          <a:bodyPr/>
          <a:lstStyle/>
          <a:p>
            <a:pPr eaLnBrk="1" hangingPunct="1"/>
            <a:r>
              <a:rPr lang="en-US" dirty="0" smtClean="0"/>
              <a:t>Teachers will need to know the expectation</a:t>
            </a:r>
            <a:r>
              <a:rPr lang="en-US" baseline="0" dirty="0" smtClean="0"/>
              <a:t> for when to initiate a referral, as well as the process for making a referral.</a:t>
            </a:r>
            <a:endParaRPr lang="en-US" dirty="0" smtClean="0"/>
          </a:p>
          <a:p>
            <a:pPr eaLnBrk="1" hangingPunct="1"/>
            <a:r>
              <a:rPr lang="en-US" dirty="0" smtClean="0"/>
              <a:t>Often teachers have accessed support services by having conversations in the hall. This type of contact might not provide the data and documentation to effectively initiate a referral.</a:t>
            </a:r>
          </a:p>
          <a:p>
            <a:pPr defTabSz="906678" eaLnBrk="1" hangingPunct="1">
              <a:defRPr/>
            </a:pPr>
            <a:r>
              <a:rPr lang="en-US" dirty="0" smtClean="0"/>
              <a:t>Remember that good teachers often will not ask for help; therefore, support must be established for them.</a:t>
            </a:r>
          </a:p>
          <a:p>
            <a:pPr defTabSz="906678" eaLnBrk="1" hangingPunct="1">
              <a:defRPr/>
            </a:pPr>
            <a:endParaRPr lang="en-US" dirty="0" smtClean="0"/>
          </a:p>
          <a:p>
            <a:pPr eaLnBrk="1" hangingPunct="1"/>
            <a:endParaRPr 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649" name="Rectangle 7"/>
          <p:cNvSpPr>
            <a:spLocks noGrp="1" noChangeArrowheads="1"/>
          </p:cNvSpPr>
          <p:nvPr>
            <p:ph type="sldNum" sz="quarter" idx="5"/>
          </p:nvPr>
        </p:nvSpPr>
        <p:spPr>
          <a:noFill/>
        </p:spPr>
        <p:txBody>
          <a:bodyPr/>
          <a:lstStyle/>
          <a:p>
            <a:fld id="{BCD8D874-B9C1-43EE-A746-BA3722A1C638}" type="slidenum">
              <a:rPr lang="en-US" smtClean="0"/>
              <a:pPr/>
              <a:t>61</a:t>
            </a:fld>
            <a:endParaRPr lang="en-US" dirty="0" smtClean="0"/>
          </a:p>
        </p:txBody>
      </p:sp>
      <p:sp>
        <p:nvSpPr>
          <p:cNvPr id="1179650" name="Rectangle 2"/>
          <p:cNvSpPr>
            <a:spLocks noGrp="1" noRot="1" noChangeAspect="1" noChangeArrowheads="1" noTextEdit="1"/>
          </p:cNvSpPr>
          <p:nvPr>
            <p:ph type="sldImg"/>
          </p:nvPr>
        </p:nvSpPr>
        <p:spPr>
          <a:ln/>
        </p:spPr>
      </p:sp>
      <p:sp>
        <p:nvSpPr>
          <p:cNvPr id="1179651" name="Rectangle 3"/>
          <p:cNvSpPr>
            <a:spLocks noGrp="1" noChangeArrowheads="1"/>
          </p:cNvSpPr>
          <p:nvPr>
            <p:ph type="body" idx="1"/>
          </p:nvPr>
        </p:nvSpPr>
        <p:spPr>
          <a:noFill/>
          <a:ln/>
        </p:spPr>
        <p:txBody>
          <a:bodyPr/>
          <a:lstStyle/>
          <a:p>
            <a:pPr eaLnBrk="1" hangingPunct="1"/>
            <a:r>
              <a:rPr lang="en-US" dirty="0" smtClean="0"/>
              <a:t>Once a referral is made</a:t>
            </a:r>
          </a:p>
          <a:p>
            <a:pPr eaLnBrk="1" hangingPunct="1"/>
            <a:endParaRPr lang="en-US" dirty="0" smtClean="0"/>
          </a:p>
          <a:p>
            <a:pPr eaLnBrk="1" hangingPunct="1"/>
            <a:r>
              <a:rPr lang="en-US" dirty="0" smtClean="0"/>
              <a:t>How will families be included in a way that helps them feel invited to collaborate, not forced or coerced</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649" name="Rectangle 7"/>
          <p:cNvSpPr>
            <a:spLocks noGrp="1" noChangeArrowheads="1"/>
          </p:cNvSpPr>
          <p:nvPr>
            <p:ph type="sldNum" sz="quarter" idx="5"/>
          </p:nvPr>
        </p:nvSpPr>
        <p:spPr>
          <a:noFill/>
        </p:spPr>
        <p:txBody>
          <a:bodyPr/>
          <a:lstStyle/>
          <a:p>
            <a:fld id="{BCD8D874-B9C1-43EE-A746-BA3722A1C638}" type="slidenum">
              <a:rPr lang="en-US" smtClean="0"/>
              <a:pPr/>
              <a:t>62</a:t>
            </a:fld>
            <a:endParaRPr lang="en-US" dirty="0" smtClean="0"/>
          </a:p>
        </p:txBody>
      </p:sp>
      <p:sp>
        <p:nvSpPr>
          <p:cNvPr id="1179650" name="Rectangle 2"/>
          <p:cNvSpPr>
            <a:spLocks noGrp="1" noRot="1" noChangeAspect="1" noChangeArrowheads="1" noTextEdit="1"/>
          </p:cNvSpPr>
          <p:nvPr>
            <p:ph type="sldImg"/>
          </p:nvPr>
        </p:nvSpPr>
        <p:spPr>
          <a:ln/>
        </p:spPr>
      </p:sp>
      <p:sp>
        <p:nvSpPr>
          <p:cNvPr id="1179651" name="Rectangle 3"/>
          <p:cNvSpPr>
            <a:spLocks noGrp="1" noChangeArrowheads="1"/>
          </p:cNvSpPr>
          <p:nvPr>
            <p:ph type="body" idx="1"/>
          </p:nvPr>
        </p:nvSpPr>
        <p:spPr>
          <a:noFill/>
          <a:ln/>
        </p:spPr>
        <p:txBody>
          <a:bodyPr/>
          <a:lstStyle/>
          <a:p>
            <a:pPr eaLnBrk="1" hangingPunct="1"/>
            <a:r>
              <a:rPr lang="en-US" dirty="0" smtClean="0"/>
              <a:t>Once a referral is made</a:t>
            </a:r>
            <a:r>
              <a:rPr lang="en-US" baseline="0" dirty="0" smtClean="0"/>
              <a:t> t</a:t>
            </a:r>
            <a:r>
              <a:rPr lang="en-US" dirty="0" smtClean="0"/>
              <a:t>he PBIS team needs to respond to teachers’ requests for support within 48 hours. While a formal meeting might not be</a:t>
            </a:r>
            <a:r>
              <a:rPr lang="en-US" baseline="0" dirty="0" smtClean="0"/>
              <a:t> able to take place within 48 hours, someone from the team should attempt to contact the teacher and offer some type of immediate assistance, until the plan can be developed and implemented. This will make a significant difference in how teachers will feel about requesting assistance, if they see that the process is timely and supportive of their needs.</a:t>
            </a:r>
            <a:endParaRPr lang="en-US" dirty="0" smtClean="0"/>
          </a:p>
          <a:p>
            <a:pPr eaLnBrk="1" hangingPunct="1"/>
            <a:r>
              <a:rPr lang="en-US" dirty="0" smtClean="0"/>
              <a:t>A plan for</a:t>
            </a:r>
            <a:r>
              <a:rPr lang="en-US" baseline="0" dirty="0" smtClean="0"/>
              <a:t> addressing the students’ needs will need to be contextually and developmentally appropriate.</a:t>
            </a:r>
            <a:endParaRPr lang="en-US" dirty="0" smtClean="0"/>
          </a:p>
          <a:p>
            <a:pPr eaLnBrk="1" hangingPunct="1"/>
            <a:endParaRPr lang="en-US" dirty="0" smtClean="0"/>
          </a:p>
          <a:p>
            <a:pPr eaLnBrk="1" hangingPunct="1"/>
            <a:r>
              <a:rPr lang="en-US" dirty="0" smtClean="0"/>
              <a:t>Always</a:t>
            </a:r>
            <a:r>
              <a:rPr lang="en-US" baseline="0" dirty="0" smtClean="0"/>
              <a:t> consider h</a:t>
            </a:r>
            <a:r>
              <a:rPr lang="en-US" dirty="0" smtClean="0"/>
              <a:t>ow will families be included in a way that helps them feel invited to collaborate, not forced or coerced</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smtClean="0"/>
              <a:t>Process for Assistance</a:t>
            </a:r>
            <a:endParaRPr lang="en-US" i="1" dirty="0" smtClean="0"/>
          </a:p>
          <a:p>
            <a:pPr eaLnBrk="1" hangingPunct="1"/>
            <a:endParaRPr lang="en-US" dirty="0" smtClean="0"/>
          </a:p>
          <a:p>
            <a:pPr eaLnBrk="1" hangingPunct="1"/>
            <a:r>
              <a:rPr lang="en-US" dirty="0" smtClean="0"/>
              <a:t>Our goal is to design a system that allows this process to take place.</a:t>
            </a:r>
          </a:p>
          <a:p>
            <a:pPr eaLnBrk="1" hangingPunct="1"/>
            <a:r>
              <a:rPr lang="en-US" dirty="0" smtClean="0"/>
              <a:t>Following this model the teacher is never left on his/her own.</a:t>
            </a:r>
          </a:p>
          <a:p>
            <a:pPr eaLnBrk="1" hangingPunct="1"/>
            <a:r>
              <a:rPr lang="en-US" dirty="0" smtClean="0"/>
              <a:t>The team meets within 48 hours of initial request for assistance.</a:t>
            </a:r>
          </a:p>
          <a:p>
            <a:pPr eaLnBrk="1" hangingPunct="1"/>
            <a:r>
              <a:rPr lang="en-US" dirty="0" smtClean="0"/>
              <a:t>The team provides strategies for the teacher to implement immediately.</a:t>
            </a:r>
          </a:p>
          <a:p>
            <a:pPr eaLnBrk="1" hangingPunct="1"/>
            <a:r>
              <a:rPr lang="en-US" dirty="0" smtClean="0"/>
              <a:t>The team checks in with the teacher the next day to see how things are going.</a:t>
            </a:r>
          </a:p>
          <a:p>
            <a:pPr eaLnBrk="1" hangingPunct="1"/>
            <a:r>
              <a:rPr lang="en-US" dirty="0" smtClean="0"/>
              <a:t>If strategies are not successful, the team assesses to get the needed information to develop an individual plan for the student.  </a:t>
            </a:r>
          </a:p>
          <a:p>
            <a:pPr eaLnBrk="1" hangingPunct="1"/>
            <a:r>
              <a:rPr lang="en-US" dirty="0" smtClean="0"/>
              <a:t>The critical component is that all pieces are connected.  This sends the message that this is “our student, our responsibility” and the teacher doesn’t feel he/she is alone.  It is a team process with everyone supporting each other.</a:t>
            </a:r>
          </a:p>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63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FAAF723B-EE80-4F32-9325-C5542D48E134}" type="slidenum">
              <a:rPr lang="en-US" smtClean="0"/>
              <a:pPr/>
              <a:t>7</a:t>
            </a:fld>
            <a:endParaRPr lang="en-US" dirty="0" smtClean="0"/>
          </a:p>
        </p:txBody>
      </p:sp>
      <p:sp>
        <p:nvSpPr>
          <p:cNvPr id="58370" name="Rectangle 2"/>
          <p:cNvSpPr>
            <a:spLocks noGrp="1" noRot="1" noChangeAspect="1" noChangeArrowheads="1" noTextEdit="1"/>
          </p:cNvSpPr>
          <p:nvPr>
            <p:ph type="sldImg"/>
          </p:nvPr>
        </p:nvSpPr>
        <p:spPr>
          <a:xfrm>
            <a:off x="1897063" y="455613"/>
            <a:ext cx="3184525" cy="2387600"/>
          </a:xfrm>
          <a:ln/>
        </p:spPr>
      </p:sp>
      <p:sp>
        <p:nvSpPr>
          <p:cNvPr id="58371" name="Rectangle 3"/>
          <p:cNvSpPr>
            <a:spLocks noGrp="1" noChangeArrowheads="1"/>
          </p:cNvSpPr>
          <p:nvPr>
            <p:ph type="body" idx="1"/>
          </p:nvPr>
        </p:nvSpPr>
        <p:spPr>
          <a:xfrm>
            <a:off x="606940" y="2958353"/>
            <a:ext cx="6069384" cy="5841301"/>
          </a:xfrm>
          <a:noFill/>
          <a:ln/>
        </p:spPr>
        <p:txBody>
          <a:bodyPr/>
          <a:lstStyle/>
          <a:p>
            <a:pPr eaLnBrk="1" hangingPunct="1"/>
            <a:r>
              <a:rPr lang="en-US" b="1" dirty="0" smtClean="0"/>
              <a:t>Institute Objectives</a:t>
            </a:r>
          </a:p>
          <a:p>
            <a:pPr eaLnBrk="1" hangingPunct="1"/>
            <a:endParaRPr lang="en-US" b="1" dirty="0" smtClean="0"/>
          </a:p>
          <a:p>
            <a:pPr eaLnBrk="1" hangingPunct="1"/>
            <a:r>
              <a:rPr lang="en-US" dirty="0" smtClean="0"/>
              <a:t>These objectives apply to module 3 of the PBIS Training.</a:t>
            </a:r>
          </a:p>
          <a:p>
            <a:pPr eaLnBrk="1" hangingPunct="1"/>
            <a:endParaRPr lang="en-US"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64</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817" name="Rectangle 7"/>
          <p:cNvSpPr>
            <a:spLocks noGrp="1" noChangeArrowheads="1"/>
          </p:cNvSpPr>
          <p:nvPr>
            <p:ph type="sldNum" sz="quarter" idx="5"/>
          </p:nvPr>
        </p:nvSpPr>
        <p:spPr>
          <a:noFill/>
        </p:spPr>
        <p:txBody>
          <a:bodyPr/>
          <a:lstStyle/>
          <a:p>
            <a:fld id="{9F8E5F15-1B93-496E-A5F4-2AD40C5FF5FF}" type="slidenum">
              <a:rPr lang="en-US" smtClean="0"/>
              <a:pPr/>
              <a:t>67</a:t>
            </a:fld>
            <a:endParaRPr lang="en-US" dirty="0" smtClean="0"/>
          </a:p>
        </p:txBody>
      </p:sp>
      <p:sp>
        <p:nvSpPr>
          <p:cNvPr id="1186818" name="Rectangle 2"/>
          <p:cNvSpPr>
            <a:spLocks noGrp="1" noRot="1" noChangeAspect="1" noChangeArrowheads="1" noTextEdit="1"/>
          </p:cNvSpPr>
          <p:nvPr>
            <p:ph type="sldImg"/>
          </p:nvPr>
        </p:nvSpPr>
        <p:spPr>
          <a:xfrm>
            <a:off x="2039938" y="693738"/>
            <a:ext cx="2874962" cy="2155825"/>
          </a:xfrm>
          <a:ln/>
        </p:spPr>
      </p:sp>
      <p:sp>
        <p:nvSpPr>
          <p:cNvPr id="1186819" name="Rectangle 3"/>
          <p:cNvSpPr>
            <a:spLocks noGrp="1" noChangeArrowheads="1"/>
          </p:cNvSpPr>
          <p:nvPr>
            <p:ph type="body" idx="1"/>
          </p:nvPr>
        </p:nvSpPr>
        <p:spPr>
          <a:xfrm>
            <a:off x="540932" y="3081884"/>
            <a:ext cx="6104802" cy="5465891"/>
          </a:xfrm>
          <a:noFill/>
          <a:ln/>
        </p:spPr>
        <p:txBody>
          <a:bodyPr lIns="92576" tIns="46287" rIns="92576" bIns="46287"/>
          <a:lstStyle/>
          <a:p>
            <a:pPr eaLnBrk="1" hangingPunct="1"/>
            <a:r>
              <a:rPr lang="en-US" b="1" dirty="0" smtClean="0"/>
              <a:t>Positive Behavior Support Graphic</a:t>
            </a:r>
          </a:p>
          <a:p>
            <a:pPr eaLnBrk="1" hangingPunct="1"/>
            <a:endParaRPr lang="en-US" b="1" dirty="0" smtClean="0"/>
          </a:p>
          <a:p>
            <a:pPr eaLnBrk="1" hangingPunct="1"/>
            <a:r>
              <a:rPr lang="en-US" altLang="en-US" dirty="0" smtClean="0"/>
              <a:t>This graphic describes the interplay between the 4 key elements of PBIS.  Each element supports the other. </a:t>
            </a:r>
          </a:p>
          <a:p>
            <a:pPr eaLnBrk="1" hangingPunct="1"/>
            <a:r>
              <a:rPr lang="en-US" altLang="en-US" dirty="0" smtClean="0"/>
              <a:t>Outcomes:  academic and behavior targets that are endorsed and emphasized by students, families, &amp; educators</a:t>
            </a:r>
          </a:p>
          <a:p>
            <a:pPr eaLnBrk="1" hangingPunct="1"/>
            <a:r>
              <a:rPr lang="en-US" altLang="en-US" dirty="0" smtClean="0"/>
              <a:t>Practices: interventions and strategies that are evidence-based</a:t>
            </a:r>
          </a:p>
          <a:p>
            <a:pPr eaLnBrk="1" hangingPunct="1"/>
            <a:r>
              <a:rPr lang="en-US" altLang="en-US" dirty="0" smtClean="0"/>
              <a:t>Data: information that is used to indentify status, need for change, and effects of interventions</a:t>
            </a:r>
          </a:p>
          <a:p>
            <a:pPr eaLnBrk="1" hangingPunct="1"/>
            <a:r>
              <a:rPr lang="en-US" altLang="en-US" dirty="0" smtClean="0"/>
              <a:t>Systems: support that are needed to enable the accurate and durable implementation of the practices of PBIS</a:t>
            </a:r>
          </a:p>
          <a:p>
            <a:pPr eaLnBrk="1" hangingPunct="1"/>
            <a:r>
              <a:rPr lang="en-US" altLang="en-US" dirty="0" smtClean="0"/>
              <a:t>	Systems consider multiple points of support:  individual, classroom, school-wide, district, community, state</a:t>
            </a:r>
          </a:p>
          <a:p>
            <a:pPr eaLnBrk="1" hangingPunct="1"/>
            <a:r>
              <a:rPr lang="en-US" altLang="en-US" dirty="0" smtClean="0"/>
              <a:t>-From SWPBIS Implementers Blueprint and Self-Assessment (Sugai, et al, 2005)</a:t>
            </a:r>
          </a:p>
          <a:p>
            <a:pPr eaLnBrk="1" hangingPunct="1"/>
            <a:endParaRPr lang="en-US" altLang="en-US" dirty="0" smtClean="0"/>
          </a:p>
          <a:p>
            <a:pPr eaLnBrk="1" hangingPunct="1"/>
            <a:r>
              <a:rPr lang="en-US" altLang="en-US" dirty="0" smtClean="0"/>
              <a:t>Teams can get a copy of the blueprint at www.pbis.org </a:t>
            </a:r>
          </a:p>
          <a:p>
            <a:pPr eaLnBrk="1" hangingPunct="1"/>
            <a:endParaRPr lang="en-US" altLang="en-US" dirty="0" smtClean="0"/>
          </a:p>
          <a:p>
            <a:pPr eaLnBrk="1" hangingPunct="1"/>
            <a:r>
              <a:rPr lang="en-US" altLang="en-US" dirty="0" smtClean="0"/>
              <a:t>Supporting staff behavior addresses changing adult behavior to change student behavior</a:t>
            </a:r>
          </a:p>
          <a:p>
            <a:pPr eaLnBrk="1" hangingPunct="1"/>
            <a:r>
              <a:rPr lang="en-US" altLang="en-US" dirty="0" smtClean="0"/>
              <a:t>Emphasis is usually on practices. Practices are often implemented without systems and data to support them. To maximize effectiveness we must implement all three.</a:t>
            </a:r>
            <a:endParaRPr lang="en-US"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8865" name="Slide Image Placeholder 1"/>
          <p:cNvSpPr>
            <a:spLocks noGrp="1" noRot="1" noChangeAspect="1"/>
          </p:cNvSpPr>
          <p:nvPr>
            <p:ph type="sldImg"/>
          </p:nvPr>
        </p:nvSpPr>
        <p:spPr>
          <a:ln/>
        </p:spPr>
      </p:sp>
      <p:sp>
        <p:nvSpPr>
          <p:cNvPr id="1188866" name="Notes Placeholder 2"/>
          <p:cNvSpPr>
            <a:spLocks noGrp="1"/>
          </p:cNvSpPr>
          <p:nvPr>
            <p:ph type="body" idx="1"/>
          </p:nvPr>
        </p:nvSpPr>
        <p:spPr>
          <a:noFill/>
          <a:ln/>
        </p:spPr>
        <p:txBody>
          <a:bodyPr/>
          <a:lstStyle/>
          <a:p>
            <a:pPr eaLnBrk="1" hangingPunct="1"/>
            <a:r>
              <a:rPr lang="en-US" dirty="0" smtClean="0"/>
              <a:t>Proposed NC Based on Crone &amp; Horner 2003, Horner &amp; Sugai 2007, Functional behavior assessment 2009</a:t>
            </a:r>
          </a:p>
          <a:p>
            <a:pPr eaLnBrk="1" hangingPunct="1"/>
            <a:endParaRPr lang="en-US" dirty="0" smtClean="0"/>
          </a:p>
          <a:p>
            <a:pPr eaLnBrk="1" hangingPunct="1"/>
            <a:r>
              <a:rPr lang="en-US" dirty="0" smtClean="0"/>
              <a:t>*Additional resource could be counselor, additional teacher, social worker, psychologist; basically an additional school staff member with knowledge/expertise about the student and/or the problem behavior</a:t>
            </a:r>
          </a:p>
          <a:p>
            <a:pPr eaLnBrk="1" hangingPunct="1"/>
            <a:endParaRPr lang="en-US" dirty="0" smtClean="0"/>
          </a:p>
          <a:p>
            <a:pPr eaLnBrk="1" hangingPunct="1"/>
            <a:r>
              <a:rPr lang="en-US" dirty="0" smtClean="0"/>
              <a:t>**”Community Partners = agency support, behavior support consultant, etc</a:t>
            </a:r>
          </a:p>
          <a:p>
            <a:pPr eaLnBrk="1" hangingPunct="1"/>
            <a:endParaRPr lang="en-US" dirty="0" smtClean="0"/>
          </a:p>
          <a:p>
            <a:pPr eaLnBrk="1" hangingPunct="1"/>
            <a:endParaRPr lang="en-US" dirty="0" smtClean="0"/>
          </a:p>
        </p:txBody>
      </p:sp>
      <p:sp>
        <p:nvSpPr>
          <p:cNvPr id="1188867" name="Slide Number Placeholder 3"/>
          <p:cNvSpPr>
            <a:spLocks noGrp="1"/>
          </p:cNvSpPr>
          <p:nvPr>
            <p:ph type="sldNum" sz="quarter" idx="5"/>
          </p:nvPr>
        </p:nvSpPr>
        <p:spPr>
          <a:noFill/>
        </p:spPr>
        <p:txBody>
          <a:bodyPr/>
          <a:lstStyle/>
          <a:p>
            <a:fld id="{90F392D4-75C4-4E40-BA57-8FB5BC7DAD63}" type="slidenum">
              <a:rPr lang="en-US" smtClean="0"/>
              <a:pPr/>
              <a:t>68</a:t>
            </a:fld>
            <a:endParaRPr lang="en-US"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0913" name="Slide Image Placeholder 1"/>
          <p:cNvSpPr>
            <a:spLocks noGrp="1" noRot="1" noChangeAspect="1"/>
          </p:cNvSpPr>
          <p:nvPr>
            <p:ph type="sldImg"/>
          </p:nvPr>
        </p:nvSpPr>
        <p:spPr>
          <a:ln/>
        </p:spPr>
      </p:sp>
      <p:sp>
        <p:nvSpPr>
          <p:cNvPr id="1190914" name="Notes Placeholder 2"/>
          <p:cNvSpPr>
            <a:spLocks noGrp="1"/>
          </p:cNvSpPr>
          <p:nvPr>
            <p:ph type="body" idx="1"/>
          </p:nvPr>
        </p:nvSpPr>
        <p:spPr>
          <a:noFill/>
          <a:ln/>
        </p:spPr>
        <p:txBody>
          <a:bodyPr/>
          <a:lstStyle/>
          <a:p>
            <a:pPr eaLnBrk="1" hangingPunct="1">
              <a:lnSpc>
                <a:spcPct val="80000"/>
              </a:lnSpc>
            </a:pPr>
            <a:r>
              <a:rPr lang="en-US" dirty="0" smtClean="0"/>
              <a:t>Team-directed FBAs are completed when there is a question as to function, when the behavior occurs across settings, when the behavior is more complex</a:t>
            </a:r>
          </a:p>
          <a:p>
            <a:pPr eaLnBrk="1" hangingPunct="1">
              <a:lnSpc>
                <a:spcPct val="80000"/>
              </a:lnSpc>
            </a:pPr>
            <a:r>
              <a:rPr lang="en-US" dirty="0" smtClean="0"/>
              <a:t>Team directed may require the use of more assessment, observation, data collection</a:t>
            </a:r>
          </a:p>
          <a:p>
            <a:pPr eaLnBrk="1" hangingPunct="1">
              <a:lnSpc>
                <a:spcPct val="80000"/>
              </a:lnSpc>
            </a:pPr>
            <a:r>
              <a:rPr lang="en-US" dirty="0" smtClean="0"/>
              <a:t>School teams strongly encouraged to include agencies and other community partners involved with the family (Systems of Care, Child &amp; Family Team) with Team Directed process</a:t>
            </a:r>
          </a:p>
          <a:p>
            <a:pPr eaLnBrk="1" hangingPunct="1"/>
            <a:endParaRPr lang="en-US" dirty="0" smtClean="0"/>
          </a:p>
        </p:txBody>
      </p:sp>
      <p:sp>
        <p:nvSpPr>
          <p:cNvPr id="1190915" name="Slide Number Placeholder 3"/>
          <p:cNvSpPr>
            <a:spLocks noGrp="1"/>
          </p:cNvSpPr>
          <p:nvPr>
            <p:ph type="sldNum" sz="quarter" idx="5"/>
          </p:nvPr>
        </p:nvSpPr>
        <p:spPr>
          <a:noFill/>
        </p:spPr>
        <p:txBody>
          <a:bodyPr/>
          <a:lstStyle/>
          <a:p>
            <a:fld id="{F52C6D98-0F78-40DD-B2A4-6E6CD3E2C865}" type="slidenum">
              <a:rPr lang="en-US" smtClean="0"/>
              <a:pPr/>
              <a:t>69</a:t>
            </a:fld>
            <a:endParaRPr lang="en-US" dirty="0"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2961" name="Rectangle 7"/>
          <p:cNvSpPr>
            <a:spLocks noGrp="1" noChangeArrowheads="1"/>
          </p:cNvSpPr>
          <p:nvPr>
            <p:ph type="sldNum" sz="quarter" idx="5"/>
          </p:nvPr>
        </p:nvSpPr>
        <p:spPr>
          <a:noFill/>
        </p:spPr>
        <p:txBody>
          <a:bodyPr/>
          <a:lstStyle/>
          <a:p>
            <a:fld id="{315574FA-44F9-4907-A3F8-597326363FC9}" type="slidenum">
              <a:rPr lang="en-US" smtClean="0"/>
              <a:pPr/>
              <a:t>70</a:t>
            </a:fld>
            <a:endParaRPr lang="en-US" dirty="0" smtClean="0"/>
          </a:p>
        </p:txBody>
      </p:sp>
      <p:sp>
        <p:nvSpPr>
          <p:cNvPr id="1192962" name="Slide Image Placeholder 1"/>
          <p:cNvSpPr>
            <a:spLocks noGrp="1" noRot="1" noChangeAspect="1" noTextEdit="1"/>
          </p:cNvSpPr>
          <p:nvPr>
            <p:ph type="sldImg"/>
          </p:nvPr>
        </p:nvSpPr>
        <p:spPr>
          <a:ln/>
        </p:spPr>
      </p:sp>
      <p:sp>
        <p:nvSpPr>
          <p:cNvPr id="1192963" name="Notes Placeholder 2"/>
          <p:cNvSpPr>
            <a:spLocks noGrp="1"/>
          </p:cNvSpPr>
          <p:nvPr>
            <p:ph type="body" idx="1"/>
          </p:nvPr>
        </p:nvSpPr>
        <p:spPr>
          <a:noFill/>
          <a:ln/>
        </p:spPr>
        <p:txBody>
          <a:bodyPr/>
          <a:lstStyle/>
          <a:p>
            <a:pPr eaLnBrk="1" hangingPunct="1">
              <a:spcBef>
                <a:spcPct val="0"/>
              </a:spcBef>
            </a:pPr>
            <a:r>
              <a:rPr lang="en-US" dirty="0" smtClean="0"/>
              <a:t>Both</a:t>
            </a:r>
            <a:r>
              <a:rPr lang="en-US" baseline="0" dirty="0" smtClean="0"/>
              <a:t> apply behavioral science principles</a:t>
            </a:r>
          </a:p>
          <a:p>
            <a:pPr eaLnBrk="1" hangingPunct="1">
              <a:spcBef>
                <a:spcPct val="0"/>
              </a:spcBef>
            </a:pPr>
            <a:endParaRPr lang="en-US" baseline="0" dirty="0" smtClean="0"/>
          </a:p>
          <a:p>
            <a:pPr eaLnBrk="1" hangingPunct="1">
              <a:lnSpc>
                <a:spcPct val="90000"/>
              </a:lnSpc>
              <a:buFont typeface="Arial" pitchFamily="34" charset="0"/>
              <a:buChar char="•"/>
              <a:defRPr/>
            </a:pPr>
            <a:r>
              <a:rPr lang="en-US" dirty="0" smtClean="0"/>
              <a:t>Define </a:t>
            </a:r>
            <a:r>
              <a:rPr lang="en-US" u="sng" dirty="0" smtClean="0"/>
              <a:t>target behavior</a:t>
            </a:r>
            <a:r>
              <a:rPr lang="en-US" dirty="0" smtClean="0"/>
              <a:t>. </a:t>
            </a:r>
          </a:p>
          <a:p>
            <a:pPr eaLnBrk="1" hangingPunct="1">
              <a:lnSpc>
                <a:spcPct val="90000"/>
              </a:lnSpc>
              <a:buFont typeface="Arial" pitchFamily="34" charset="0"/>
              <a:buChar char="•"/>
              <a:defRPr/>
            </a:pPr>
            <a:r>
              <a:rPr lang="en-US" dirty="0" smtClean="0"/>
              <a:t>Identify </a:t>
            </a:r>
            <a:r>
              <a:rPr lang="en-US" u="sng" dirty="0" smtClean="0"/>
              <a:t>setting events </a:t>
            </a:r>
            <a:r>
              <a:rPr lang="en-US" dirty="0" smtClean="0"/>
              <a:t>that increase the likelihood of the occurrence of the targeted behavior. </a:t>
            </a:r>
          </a:p>
          <a:p>
            <a:pPr eaLnBrk="1" hangingPunct="1">
              <a:lnSpc>
                <a:spcPct val="90000"/>
              </a:lnSpc>
              <a:buFont typeface="Arial" pitchFamily="34" charset="0"/>
              <a:buChar char="•"/>
              <a:defRPr/>
            </a:pPr>
            <a:r>
              <a:rPr lang="en-US" dirty="0" smtClean="0"/>
              <a:t>Identify the </a:t>
            </a:r>
            <a:r>
              <a:rPr lang="en-US" u="sng" dirty="0" smtClean="0"/>
              <a:t>events/antecedent triggers </a:t>
            </a:r>
            <a:r>
              <a:rPr lang="en-US" dirty="0" smtClean="0"/>
              <a:t>that reliably predict the occurrence or nonoccurrence of the target behavior. </a:t>
            </a:r>
          </a:p>
          <a:p>
            <a:pPr eaLnBrk="1" hangingPunct="1">
              <a:lnSpc>
                <a:spcPct val="90000"/>
              </a:lnSpc>
              <a:buFont typeface="Arial" pitchFamily="34" charset="0"/>
              <a:buChar char="•"/>
              <a:defRPr/>
            </a:pPr>
            <a:r>
              <a:rPr lang="en-US" dirty="0" smtClean="0"/>
              <a:t>Identify the </a:t>
            </a:r>
            <a:r>
              <a:rPr lang="en-US" u="sng" dirty="0" smtClean="0"/>
              <a:t>consequences</a:t>
            </a:r>
            <a:r>
              <a:rPr lang="en-US" dirty="0" smtClean="0"/>
              <a:t> that maintain the behavior. </a:t>
            </a:r>
          </a:p>
          <a:p>
            <a:pPr eaLnBrk="1" hangingPunct="1">
              <a:lnSpc>
                <a:spcPct val="90000"/>
              </a:lnSpc>
              <a:buFont typeface="Arial" pitchFamily="34" charset="0"/>
              <a:buChar char="•"/>
              <a:defRPr/>
            </a:pPr>
            <a:r>
              <a:rPr lang="en-US" dirty="0" smtClean="0"/>
              <a:t>Identify and </a:t>
            </a:r>
            <a:r>
              <a:rPr lang="en-US" u="sng" dirty="0" smtClean="0"/>
              <a:t>plan to teach </a:t>
            </a:r>
            <a:r>
              <a:rPr lang="en-US" dirty="0" smtClean="0"/>
              <a:t>replacement behavior</a:t>
            </a:r>
          </a:p>
          <a:p>
            <a:pPr eaLnBrk="1" hangingPunct="1">
              <a:spcBef>
                <a:spcPct val="0"/>
              </a:spcBef>
            </a:pPr>
            <a:endParaRPr lang="en-US" baseline="0"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r>
              <a:rPr lang="en-US" dirty="0" smtClean="0"/>
              <a:t>Horner, R. &amp; Sugai, G. (2007). Function based support: Selected topics. Retrieved from web 5/31/08 http://www.pbis.org/files/1107 gsbriefba.ppt </a:t>
            </a:r>
          </a:p>
          <a:p>
            <a:pPr eaLnBrk="1" hangingPunct="1"/>
            <a:endParaRPr lang="en-US" dirty="0" smtClean="0"/>
          </a:p>
        </p:txBody>
      </p:sp>
      <p:sp>
        <p:nvSpPr>
          <p:cNvPr id="1192964" name="Slide Number Placeholder 3"/>
          <p:cNvSpPr txBox="1">
            <a:spLocks noGrp="1"/>
          </p:cNvSpPr>
          <p:nvPr/>
        </p:nvSpPr>
        <p:spPr bwMode="auto">
          <a:xfrm>
            <a:off x="3939467" y="8777192"/>
            <a:ext cx="3013763" cy="462042"/>
          </a:xfrm>
          <a:prstGeom prst="rect">
            <a:avLst/>
          </a:prstGeom>
          <a:noFill/>
          <a:ln w="9525">
            <a:noFill/>
            <a:miter lim="800000"/>
            <a:headEnd/>
            <a:tailEnd/>
          </a:ln>
        </p:spPr>
        <p:txBody>
          <a:bodyPr lIns="92525" tIns="46263" rIns="92525" bIns="46263" anchor="b"/>
          <a:lstStyle/>
          <a:p>
            <a:pPr algn="r"/>
            <a:fld id="{3F7AF2F6-9B4D-49A8-B038-D7A99A72DCE3}" type="slidenum">
              <a:rPr lang="en-US" sz="1200"/>
              <a:pPr algn="r"/>
              <a:t>70</a:t>
            </a:fld>
            <a:endParaRPr lang="en-US" sz="1200"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Sometimes it can be difficult to focus on one behavior,</a:t>
            </a:r>
            <a:r>
              <a:rPr lang="en-US" baseline="0" dirty="0" smtClean="0"/>
              <a:t> as many students present a variety of challenging behaviors. It is important to prioritize which behavior is having the most significant impact on the student and select that particular behavior to begin the intervention process.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71</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 example of a</a:t>
            </a:r>
            <a:r>
              <a:rPr lang="en-US" baseline="0" dirty="0" smtClean="0"/>
              <a:t> student’s behavior, in which the student demonstrates several challenging behaviors. After some data collection, it is evident that the behavior the student demonstrates most often is leaving his assigned area. Considering the frequency is just one way to prioritize student behaviors. Remember to always address behaviors that are safety issues immediately with a crisis plan if necessary.</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72</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eaLnBrk="1" hangingPunct="1"/>
            <a:r>
              <a:rPr lang="en-US" dirty="0" smtClean="0"/>
              <a:t>Setting events are environmental, personal, situations, or</a:t>
            </a:r>
            <a:r>
              <a:rPr lang="en-US" baseline="0" dirty="0" smtClean="0"/>
              <a:t> daily events that impact student behavior. They may or may not immediately precede the behavior, but are none-the-less a factor associated with the particular behaviors the student demonstrates.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73</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 example of Setting</a:t>
            </a:r>
            <a:r>
              <a:rPr lang="en-US" baseline="0" dirty="0" smtClean="0"/>
              <a:t> Event data. We can see from this particular graph that having missed the bus or not having breakfast, which may be related issues, are common setting events associated with the behavioral challenges we observe.</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74</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825" name="Slide Image Placeholder 1"/>
          <p:cNvSpPr>
            <a:spLocks noGrp="1" noRot="1" noChangeAspect="1"/>
          </p:cNvSpPr>
          <p:nvPr>
            <p:ph type="sldImg"/>
          </p:nvPr>
        </p:nvSpPr>
        <p:spPr>
          <a:ln/>
        </p:spPr>
      </p:sp>
      <p:sp>
        <p:nvSpPr>
          <p:cNvPr id="1229826" name="Notes Placeholder 2"/>
          <p:cNvSpPr>
            <a:spLocks noGrp="1"/>
          </p:cNvSpPr>
          <p:nvPr>
            <p:ph type="body" idx="1"/>
          </p:nvPr>
        </p:nvSpPr>
        <p:spPr>
          <a:noFill/>
          <a:ln/>
        </p:spPr>
        <p:txBody>
          <a:bodyPr/>
          <a:lstStyle/>
          <a:p>
            <a:pPr eaLnBrk="1" hangingPunct="1"/>
            <a:r>
              <a:rPr lang="en-US" sz="2400" dirty="0" smtClean="0"/>
              <a:t>Predictors of the occurrence or non-occurrence of the problem behavior </a:t>
            </a:r>
          </a:p>
          <a:p>
            <a:pPr eaLnBrk="1" hangingPunct="1"/>
            <a:endParaRPr lang="en-US" sz="2400" dirty="0" smtClean="0"/>
          </a:p>
          <a:p>
            <a:pPr eaLnBrk="1" hangingPunct="1"/>
            <a:r>
              <a:rPr lang="en-US" sz="2400" dirty="0" smtClean="0"/>
              <a:t>Typically occur immediately before the problem behavior</a:t>
            </a:r>
          </a:p>
          <a:p>
            <a:pPr eaLnBrk="1" hangingPunct="1"/>
            <a:endParaRPr lang="en-US" sz="2400" dirty="0" smtClean="0"/>
          </a:p>
          <a:p>
            <a:pPr eaLnBrk="1" hangingPunct="1"/>
            <a:r>
              <a:rPr lang="en-US" sz="2400" dirty="0" smtClean="0"/>
              <a:t>When, Where, With whom, Activity</a:t>
            </a:r>
          </a:p>
          <a:p>
            <a:pPr lvl="1" eaLnBrk="1" hangingPunct="1"/>
            <a:r>
              <a:rPr lang="en-US" sz="2400" dirty="0" smtClean="0"/>
              <a:t>Time of day</a:t>
            </a:r>
          </a:p>
          <a:p>
            <a:pPr lvl="1" eaLnBrk="1" hangingPunct="1"/>
            <a:r>
              <a:rPr lang="en-US" sz="2400" dirty="0" smtClean="0"/>
              <a:t>Physical Setting</a:t>
            </a:r>
          </a:p>
          <a:p>
            <a:pPr lvl="1" eaLnBrk="1" hangingPunct="1"/>
            <a:r>
              <a:rPr lang="en-US" sz="2400" dirty="0" smtClean="0"/>
              <a:t>People present</a:t>
            </a:r>
          </a:p>
          <a:p>
            <a:pPr lvl="1" eaLnBrk="1" hangingPunct="1"/>
            <a:r>
              <a:rPr lang="en-US" sz="2400" dirty="0" smtClean="0"/>
              <a:t>Types of interactions (demands, directives, etc.)</a:t>
            </a:r>
          </a:p>
          <a:p>
            <a:pPr eaLnBrk="1" hangingPunct="1"/>
            <a:endParaRPr lang="en-US" dirty="0" smtClean="0"/>
          </a:p>
        </p:txBody>
      </p:sp>
      <p:sp>
        <p:nvSpPr>
          <p:cNvPr id="1229827" name="Slide Number Placeholder 3"/>
          <p:cNvSpPr>
            <a:spLocks noGrp="1"/>
          </p:cNvSpPr>
          <p:nvPr>
            <p:ph type="sldNum" sz="quarter" idx="5"/>
          </p:nvPr>
        </p:nvSpPr>
        <p:spPr>
          <a:noFill/>
        </p:spPr>
        <p:txBody>
          <a:bodyPr/>
          <a:lstStyle/>
          <a:p>
            <a:fld id="{864076FA-4BAD-4EE0-B263-E72B6B03A21B}" type="slidenum">
              <a:rPr lang="en-US" smtClean="0"/>
              <a:pPr/>
              <a:t>75</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BC74CEED-1022-4FE4-892C-4E9796A58E41}" type="slidenum">
              <a:rPr lang="en-US" smtClean="0"/>
              <a:pPr/>
              <a:t>8</a:t>
            </a:fld>
            <a:endParaRPr lang="en-US" dirty="0" smtClean="0"/>
          </a:p>
        </p:txBody>
      </p:sp>
      <p:sp>
        <p:nvSpPr>
          <p:cNvPr id="60418" name="Rectangle 2"/>
          <p:cNvSpPr>
            <a:spLocks noGrp="1" noRot="1" noChangeAspect="1" noChangeArrowheads="1" noTextEdit="1"/>
          </p:cNvSpPr>
          <p:nvPr>
            <p:ph type="sldImg"/>
          </p:nvPr>
        </p:nvSpPr>
        <p:spPr>
          <a:xfrm>
            <a:off x="2014538" y="614363"/>
            <a:ext cx="3159125" cy="2370137"/>
          </a:xfrm>
          <a:ln/>
        </p:spPr>
      </p:sp>
      <p:sp>
        <p:nvSpPr>
          <p:cNvPr id="60419" name="Rectangle 3"/>
          <p:cNvSpPr>
            <a:spLocks noGrp="1" noChangeArrowheads="1"/>
          </p:cNvSpPr>
          <p:nvPr>
            <p:ph type="body" idx="1"/>
          </p:nvPr>
        </p:nvSpPr>
        <p:spPr>
          <a:xfrm>
            <a:off x="772760" y="3232691"/>
            <a:ext cx="5718422" cy="5315086"/>
          </a:xfrm>
          <a:noFill/>
          <a:ln/>
        </p:spPr>
        <p:txBody>
          <a:bodyPr/>
          <a:lstStyle/>
          <a:p>
            <a:pPr eaLnBrk="1" hangingPunct="1"/>
            <a:r>
              <a:rPr lang="en-US" b="1" dirty="0" smtClean="0"/>
              <a:t>Module Three Outcomes</a:t>
            </a:r>
          </a:p>
          <a:p>
            <a:pPr eaLnBrk="1" hangingPunct="1"/>
            <a:endParaRPr lang="en-US" b="1" dirty="0" smtClean="0"/>
          </a:p>
          <a:p>
            <a:pPr eaLnBrk="1" hangingPunct="1"/>
            <a:r>
              <a:rPr lang="en-US" dirty="0" smtClean="0"/>
              <a:t>We will be giving teams a lot of time to work the next two days.</a:t>
            </a:r>
          </a:p>
          <a:p>
            <a:pPr eaLnBrk="1" hangingPunct="1"/>
            <a:r>
              <a:rPr lang="en-US" dirty="0" smtClean="0"/>
              <a:t>Teams should review data management and small group strategies.</a:t>
            </a:r>
          </a:p>
          <a:p>
            <a:pPr eaLnBrk="1" hangingPunct="1"/>
            <a:r>
              <a:rPr lang="en-US" dirty="0" smtClean="0"/>
              <a:t>Remind the teams that we are well aware that everyone is not at the same place in the process and that is OK!  That is expected.  </a:t>
            </a:r>
          </a:p>
          <a:p>
            <a:pPr eaLnBrk="1" hangingPunct="1"/>
            <a:r>
              <a:rPr lang="en-US" dirty="0" smtClean="0"/>
              <a:t>Because all the teams are working at their own pace, it is difficult for us to give them a definite list of outcomes, so these outcomes are “general.”</a:t>
            </a:r>
          </a:p>
          <a:p>
            <a:pPr eaLnBrk="1" hangingPunct="1"/>
            <a:r>
              <a:rPr lang="en-US" dirty="0" smtClean="0"/>
              <a:t>The concluding activity tomorrow will be the development of a long-range (3-5 year) action plan</a:t>
            </a:r>
          </a:p>
        </p:txBody>
      </p:sp>
      <p:sp>
        <p:nvSpPr>
          <p:cNvPr id="60420" name="Rectangle 4"/>
          <p:cNvSpPr>
            <a:spLocks noChangeArrowheads="1"/>
          </p:cNvSpPr>
          <p:nvPr/>
        </p:nvSpPr>
        <p:spPr bwMode="auto">
          <a:xfrm>
            <a:off x="833938" y="4253034"/>
            <a:ext cx="5464056" cy="381826"/>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9345" name="Slide Image Placeholder 1"/>
          <p:cNvSpPr>
            <a:spLocks noGrp="1" noRot="1" noChangeAspect="1"/>
          </p:cNvSpPr>
          <p:nvPr>
            <p:ph type="sldImg"/>
          </p:nvPr>
        </p:nvSpPr>
        <p:spPr>
          <a:ln/>
        </p:spPr>
      </p:sp>
      <p:sp>
        <p:nvSpPr>
          <p:cNvPr id="1209346" name="Notes Placeholder 2"/>
          <p:cNvSpPr>
            <a:spLocks noGrp="1"/>
          </p:cNvSpPr>
          <p:nvPr>
            <p:ph type="body" idx="1"/>
          </p:nvPr>
        </p:nvSpPr>
        <p:spPr>
          <a:noFill/>
          <a:ln/>
        </p:spPr>
        <p:txBody>
          <a:bodyPr/>
          <a:lstStyle/>
          <a:p>
            <a:pPr eaLnBrk="1" hangingPunct="1"/>
            <a:r>
              <a:rPr lang="en-US" dirty="0" smtClean="0"/>
              <a:t>This is not an exhaustive list of antecedents, rather it is an example of data that can be collected.</a:t>
            </a:r>
          </a:p>
          <a:p>
            <a:pPr eaLnBrk="1" hangingPunct="1"/>
            <a:r>
              <a:rPr lang="en-US" dirty="0" smtClean="0"/>
              <a:t>Often</a:t>
            </a:r>
            <a:r>
              <a:rPr lang="en-US" baseline="0" dirty="0" smtClean="0"/>
              <a:t> teachers will say “There is no pattern. The behavior happens all the time. It’s unpredictable.” It is important to know that it is extremely rare to see a behavior happen exclusively during one time period or one class or one activity. Rather, we tend to see the teacher is correct, the behavior does happen “all of the time,” however, when we collect the data we can see patterns emerge. Very often we can see one antecedent is more frequently associated with the behavior. While it is not 100% of the time, even accounting for only 20-30% of the time can help us know where to intervene. In this example, which antecedent is most often associated with the problem behavior we observe?</a:t>
            </a:r>
          </a:p>
        </p:txBody>
      </p:sp>
      <p:sp>
        <p:nvSpPr>
          <p:cNvPr id="1209347" name="Slide Number Placeholder 3"/>
          <p:cNvSpPr>
            <a:spLocks noGrp="1"/>
          </p:cNvSpPr>
          <p:nvPr>
            <p:ph type="sldNum" sz="quarter" idx="5"/>
          </p:nvPr>
        </p:nvSpPr>
        <p:spPr>
          <a:noFill/>
        </p:spPr>
        <p:txBody>
          <a:bodyPr/>
          <a:lstStyle/>
          <a:p>
            <a:fld id="{4ED3EA22-EFAC-457B-94C9-90C716ABB2BC}" type="slidenum">
              <a:rPr lang="en-US" smtClean="0"/>
              <a:pPr/>
              <a:t>76</a:t>
            </a:fld>
            <a:endParaRPr lang="en-US" dirty="0"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we are talking about functional based approaches to behavior, consequences do not refer to punishments that follow behaviors. Rather, they are any particular outcome that happens immediately after the behavior. They are responses that allow the student to access something or avoid something. Even things we might not immediately recognize as a consequence can be enough to encourage a student to continue demonstrating a particular behavior.</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77</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 example of a graph containing</a:t>
            </a:r>
            <a:r>
              <a:rPr lang="en-US" baseline="0" dirty="0" smtClean="0"/>
              <a:t> the consequences a student experienced after demonstrating problem behavior. While calling a students name might not immediately seem like attention, it might be sufficient attention for that particular student. In this example, when the student demonstrated the behavior the teacher responded by calling the students name, which suggests the student is motivated by attention. Further, we can see the time-out response is relatively low, which suggests that the student is not trying to escape the classroom activities. So when ever you are collecting data about consequences be mindful of what each of the responses is either giving access to or helping a student escape.</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78</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4225" name="Slide Image Placeholder 1"/>
          <p:cNvSpPr>
            <a:spLocks noGrp="1" noRot="1" noChangeAspect="1"/>
          </p:cNvSpPr>
          <p:nvPr>
            <p:ph type="sldImg"/>
          </p:nvPr>
        </p:nvSpPr>
        <p:spPr>
          <a:ln/>
        </p:spPr>
      </p:sp>
      <p:sp>
        <p:nvSpPr>
          <p:cNvPr id="1204226" name="Notes Placeholder 2"/>
          <p:cNvSpPr>
            <a:spLocks noGrp="1"/>
          </p:cNvSpPr>
          <p:nvPr>
            <p:ph type="body" idx="1"/>
          </p:nvPr>
        </p:nvSpPr>
        <p:spPr>
          <a:noFill/>
          <a:ln/>
        </p:spPr>
        <p:txBody>
          <a:bodyPr/>
          <a:lstStyle/>
          <a:p>
            <a:pPr eaLnBrk="1" hangingPunct="1"/>
            <a:endParaRPr lang="en-US" dirty="0" smtClean="0"/>
          </a:p>
          <a:p>
            <a:pPr eaLnBrk="1" hangingPunct="1"/>
            <a:r>
              <a:rPr lang="en-US" altLang="en-US" dirty="0" smtClean="0"/>
              <a:t>Behavior communicates need</a:t>
            </a:r>
          </a:p>
          <a:p>
            <a:pPr eaLnBrk="1" hangingPunct="1"/>
            <a:endParaRPr lang="en-US" altLang="en-US" sz="800" dirty="0" smtClean="0"/>
          </a:p>
          <a:p>
            <a:pPr eaLnBrk="1" hangingPunct="1"/>
            <a:r>
              <a:rPr lang="en-US" altLang="en-US" dirty="0" smtClean="0"/>
              <a:t>Need is determined by observing what happens prior to and immediately after behavior</a:t>
            </a:r>
          </a:p>
          <a:p>
            <a:pPr eaLnBrk="1" hangingPunct="1"/>
            <a:endParaRPr lang="en-US" altLang="en-US" dirty="0" smtClean="0"/>
          </a:p>
          <a:p>
            <a:pPr eaLnBrk="1" hangingPunct="1"/>
            <a:r>
              <a:rPr lang="en-US" dirty="0" smtClean="0"/>
              <a:t>Kids engage in behavior for two reasons: to </a:t>
            </a:r>
            <a:r>
              <a:rPr lang="en-US" u="sng" dirty="0" smtClean="0"/>
              <a:t>get</a:t>
            </a:r>
            <a:r>
              <a:rPr lang="en-US" dirty="0" smtClean="0"/>
              <a:t> what they want or </a:t>
            </a:r>
            <a:r>
              <a:rPr lang="en-US" u="sng" dirty="0" smtClean="0"/>
              <a:t>avoid</a:t>
            </a:r>
            <a:r>
              <a:rPr lang="en-US" dirty="0" smtClean="0"/>
              <a:t> what they don’t want.</a:t>
            </a:r>
          </a:p>
          <a:p>
            <a:pPr eaLnBrk="1" hangingPunct="1"/>
            <a:r>
              <a:rPr lang="en-US" dirty="0" smtClean="0"/>
              <a:t>Their behavior is based on their learning history.  The behavior has worked in the past.</a:t>
            </a:r>
          </a:p>
          <a:p>
            <a:pPr eaLnBrk="1" hangingPunct="1"/>
            <a:r>
              <a:rPr lang="en-US" dirty="0" smtClean="0"/>
              <a:t>Remember, there is no universal reinforcing or aversive stimulus.  What we may find aversive, many find reinforcing, thereby inadvertently reinforcing inappropriate behavior.  </a:t>
            </a:r>
          </a:p>
          <a:p>
            <a:pPr eaLnBrk="1" hangingPunct="1"/>
            <a:r>
              <a:rPr lang="en-US" dirty="0" smtClean="0"/>
              <a:t>This is why we MUST observe what happens prior to and immediately after the inappropriate behavior.</a:t>
            </a:r>
          </a:p>
          <a:p>
            <a:pPr eaLnBrk="1" hangingPunct="1"/>
            <a:endParaRPr lang="en-US" altLang="en-US" dirty="0" smtClean="0"/>
          </a:p>
        </p:txBody>
      </p:sp>
      <p:sp>
        <p:nvSpPr>
          <p:cNvPr id="1204227" name="Slide Number Placeholder 3"/>
          <p:cNvSpPr>
            <a:spLocks noGrp="1"/>
          </p:cNvSpPr>
          <p:nvPr>
            <p:ph type="sldNum" sz="quarter" idx="5"/>
          </p:nvPr>
        </p:nvSpPr>
        <p:spPr>
          <a:noFill/>
        </p:spPr>
        <p:txBody>
          <a:bodyPr/>
          <a:lstStyle/>
          <a:p>
            <a:fld id="{0E91BE29-E870-42A9-98E9-D36F0F169BA7}" type="slidenum">
              <a:rPr lang="en-US" smtClean="0"/>
              <a:pPr/>
              <a:t>79</a:t>
            </a:fld>
            <a:endParaRPr lang="en-US" dirty="0"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TextEdit="1"/>
          </p:cNvSpPr>
          <p:nvPr>
            <p:ph type="sldImg"/>
          </p:nvPr>
        </p:nvSpPr>
        <p:spPr bwMode="auto">
          <a:noFill/>
          <a:ln>
            <a:solidFill>
              <a:srgbClr val="000000"/>
            </a:solidFill>
            <a:miter lim="800000"/>
            <a:headEnd/>
            <a:tailEnd/>
          </a:ln>
        </p:spPr>
      </p:sp>
      <p:sp>
        <p:nvSpPr>
          <p:cNvPr id="92163" name="Rectangle 3"/>
          <p:cNvSpPr>
            <a:spLocks noGrp="1"/>
          </p:cNvSpPr>
          <p:nvPr>
            <p:ph type="body" idx="1"/>
          </p:nvPr>
        </p:nvSpPr>
        <p:spPr bwMode="auto">
          <a:xfrm>
            <a:off x="309105" y="4389399"/>
            <a:ext cx="6413906" cy="4158377"/>
          </a:xfrm>
          <a:noFill/>
        </p:spPr>
        <p:txBody>
          <a:bodyPr wrap="square" numCol="1" anchor="t" anchorCtr="0" compatLnSpc="1">
            <a:prstTxWarp prst="textNoShape">
              <a:avLst/>
            </a:prstTxWarp>
          </a:bodyPr>
          <a:lstStyle/>
          <a:p>
            <a:r>
              <a:rPr lang="en-US" dirty="0" smtClean="0"/>
              <a:t>For example-</a:t>
            </a:r>
          </a:p>
          <a:p>
            <a:pPr>
              <a:buFontTx/>
              <a:buChar char="•"/>
            </a:pPr>
            <a:r>
              <a:rPr lang="en-US" dirty="0" smtClean="0"/>
              <a:t>   Many students use off topic comments/inappropriate language to obtain </a:t>
            </a:r>
          </a:p>
          <a:p>
            <a:r>
              <a:rPr lang="en-US" dirty="0" smtClean="0"/>
              <a:t>    attention from peers through their reactions and to escape the task at hand.</a:t>
            </a:r>
          </a:p>
          <a:p>
            <a:pPr>
              <a:buFontTx/>
              <a:buChar char="•"/>
            </a:pPr>
            <a:endParaRPr lang="en-US" dirty="0" smtClean="0"/>
          </a:p>
          <a:p>
            <a:pPr>
              <a:buFontTx/>
              <a:buChar char="•"/>
            </a:pPr>
            <a:r>
              <a:rPr lang="en-US" dirty="0" smtClean="0"/>
              <a:t>  In this example, social reinforcement is obtained from the peers and the </a:t>
            </a:r>
          </a:p>
          <a:p>
            <a:r>
              <a:rPr lang="en-US" dirty="0" smtClean="0"/>
              <a:t>   adult.</a:t>
            </a:r>
          </a:p>
          <a:p>
            <a:pPr lvl="1">
              <a:buFontTx/>
              <a:buChar char="•"/>
            </a:pPr>
            <a:r>
              <a:rPr lang="en-US" dirty="0" smtClean="0"/>
              <a:t>  Remember reinforcement is positive and negative.</a:t>
            </a:r>
          </a:p>
          <a:p>
            <a:endParaRPr lang="en-US" dirty="0" smtClean="0"/>
          </a:p>
          <a:p>
            <a:r>
              <a:rPr lang="en-US" b="1" dirty="0" smtClean="0"/>
              <a:t>NOTE</a:t>
            </a:r>
            <a:r>
              <a:rPr lang="en-US" dirty="0" smtClean="0"/>
              <a:t>:</a:t>
            </a:r>
          </a:p>
          <a:p>
            <a:pPr>
              <a:buFontTx/>
              <a:buChar char="•"/>
            </a:pPr>
            <a:r>
              <a:rPr lang="en-US" dirty="0" smtClean="0"/>
              <a:t>  When control is offered as a possible function- </a:t>
            </a:r>
            <a:r>
              <a:rPr lang="en-US" i="1" dirty="0" smtClean="0"/>
              <a:t>think</a:t>
            </a:r>
            <a:r>
              <a:rPr lang="en-US" dirty="0" smtClean="0"/>
              <a:t> about what is underlying that perception.</a:t>
            </a:r>
          </a:p>
          <a:p>
            <a:pPr lvl="1">
              <a:buFontTx/>
              <a:buChar char="•"/>
            </a:pPr>
            <a:r>
              <a:rPr lang="en-US" dirty="0" smtClean="0"/>
              <a:t>  Control can be a way:</a:t>
            </a:r>
          </a:p>
          <a:p>
            <a:pPr lvl="2">
              <a:buFontTx/>
              <a:buChar char="•"/>
            </a:pPr>
            <a:r>
              <a:rPr lang="en-US" dirty="0" smtClean="0"/>
              <a:t> To hide skill deficits; therefore escaping/avoiding a task </a:t>
            </a:r>
          </a:p>
          <a:p>
            <a:pPr lvl="2">
              <a:buFontTx/>
              <a:buChar char="•"/>
            </a:pPr>
            <a:r>
              <a:rPr lang="en-US" dirty="0" smtClean="0"/>
              <a:t> To hide fears around social acceptance; therefore escaping/avoiding a situation</a:t>
            </a:r>
          </a:p>
          <a:p>
            <a:pPr lvl="2">
              <a:buFontTx/>
              <a:buChar char="•"/>
            </a:pPr>
            <a:r>
              <a:rPr lang="en-US" dirty="0" smtClean="0"/>
              <a:t> For an individual to assert themselves; therefore gaining/obtaining the attention of peers/adults</a:t>
            </a:r>
          </a:p>
          <a:p>
            <a:pPr lvl="1"/>
            <a:endParaRPr lang="en-US" dirty="0"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6209" name="Slide Image Placeholder 1"/>
          <p:cNvSpPr>
            <a:spLocks noGrp="1" noRot="1" noChangeAspect="1"/>
          </p:cNvSpPr>
          <p:nvPr>
            <p:ph type="sldImg"/>
          </p:nvPr>
        </p:nvSpPr>
        <p:spPr>
          <a:ln/>
        </p:spPr>
      </p:sp>
      <p:sp>
        <p:nvSpPr>
          <p:cNvPr id="1246210" name="Notes Placeholder 2"/>
          <p:cNvSpPr>
            <a:spLocks noGrp="1"/>
          </p:cNvSpPr>
          <p:nvPr>
            <p:ph type="body" idx="1"/>
          </p:nvPr>
        </p:nvSpPr>
        <p:spPr>
          <a:noFill/>
          <a:ln/>
        </p:spPr>
        <p:txBody>
          <a:bodyPr/>
          <a:lstStyle/>
          <a:p>
            <a:pPr eaLnBrk="1" hangingPunct="1"/>
            <a:r>
              <a:rPr lang="en-US" dirty="0" smtClean="0"/>
              <a:t>Now that we have worked through the components of determining</a:t>
            </a:r>
            <a:r>
              <a:rPr lang="en-US" baseline="0" dirty="0" smtClean="0"/>
              <a:t> the function of the behavior, we need to write a statement that helps us make sense of the data. A hypothesis statement will help us to predict when the problem behavior is likely to occur and will guide our intervention and support efforts.</a:t>
            </a:r>
            <a:endParaRPr lang="en-US" dirty="0" smtClean="0"/>
          </a:p>
        </p:txBody>
      </p:sp>
      <p:sp>
        <p:nvSpPr>
          <p:cNvPr id="1246211" name="Slide Number Placeholder 3"/>
          <p:cNvSpPr>
            <a:spLocks noGrp="1"/>
          </p:cNvSpPr>
          <p:nvPr>
            <p:ph type="sldNum" sz="quarter" idx="5"/>
          </p:nvPr>
        </p:nvSpPr>
        <p:spPr>
          <a:noFill/>
        </p:spPr>
        <p:txBody>
          <a:bodyPr/>
          <a:lstStyle/>
          <a:p>
            <a:fld id="{0071EE4B-6109-4BCA-BDD1-9B596E776E28}" type="slidenum">
              <a:rPr lang="en-US" smtClean="0"/>
              <a:pPr/>
              <a:t>81</a:t>
            </a:fld>
            <a:endParaRPr lang="en-US" dirty="0"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hypothesis</a:t>
            </a:r>
            <a:r>
              <a:rPr lang="en-US" baseline="0" dirty="0" smtClean="0"/>
              <a:t> statement has four parts: where,  context/antecedent, behavior, and the proposed function.</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82</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5121" name="Slide Image Placeholder 1"/>
          <p:cNvSpPr>
            <a:spLocks noGrp="1" noRot="1" noChangeAspect="1" noTextEdit="1"/>
          </p:cNvSpPr>
          <p:nvPr>
            <p:ph type="sldImg"/>
          </p:nvPr>
        </p:nvSpPr>
        <p:spPr>
          <a:ln/>
        </p:spPr>
      </p:sp>
      <p:sp>
        <p:nvSpPr>
          <p:cNvPr id="1285122" name="Notes Placeholder 2"/>
          <p:cNvSpPr>
            <a:spLocks noGrp="1"/>
          </p:cNvSpPr>
          <p:nvPr>
            <p:ph type="body" idx="1"/>
          </p:nvPr>
        </p:nvSpPr>
        <p:spPr>
          <a:noFill/>
          <a:ln/>
        </p:spPr>
        <p:txBody>
          <a:bodyPr/>
          <a:lstStyle/>
          <a:p>
            <a:pPr eaLnBrk="1" hangingPunct="1"/>
            <a:r>
              <a:rPr lang="en-US" dirty="0" smtClean="0"/>
              <a:t>People engage in behaviors for a reason. When we understand functions we can try</a:t>
            </a:r>
            <a:r>
              <a:rPr lang="en-US" baseline="0" dirty="0" smtClean="0"/>
              <a:t> to guess what a person is trying to get or avoid. What is Bruno trying to get or avoid?</a:t>
            </a:r>
            <a:endParaRPr lang="en-US" dirty="0" smtClean="0"/>
          </a:p>
        </p:txBody>
      </p:sp>
      <p:sp>
        <p:nvSpPr>
          <p:cNvPr id="1285123" name="Slide Number Placeholder 3"/>
          <p:cNvSpPr>
            <a:spLocks noGrp="1"/>
          </p:cNvSpPr>
          <p:nvPr>
            <p:ph type="sldNum" sz="quarter" idx="5"/>
          </p:nvPr>
        </p:nvSpPr>
        <p:spPr>
          <a:noFill/>
        </p:spPr>
        <p:txBody>
          <a:bodyPr/>
          <a:lstStyle/>
          <a:p>
            <a:fld id="{AF93501E-591D-45F6-BCC8-CF01FFFFBCF3}" type="slidenum">
              <a:rPr lang="en-US" smtClean="0"/>
              <a:pPr/>
              <a:t>83</a:t>
            </a:fld>
            <a:endParaRPr lang="en-US" dirty="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4465" name="Slide Image Placeholder 1"/>
          <p:cNvSpPr>
            <a:spLocks noGrp="1" noRot="1" noChangeAspect="1"/>
          </p:cNvSpPr>
          <p:nvPr>
            <p:ph type="sldImg"/>
          </p:nvPr>
        </p:nvSpPr>
        <p:spPr>
          <a:ln/>
        </p:spPr>
      </p:sp>
      <p:sp>
        <p:nvSpPr>
          <p:cNvPr id="1214466" name="Notes Placeholder 2"/>
          <p:cNvSpPr>
            <a:spLocks noGrp="1"/>
          </p:cNvSpPr>
          <p:nvPr>
            <p:ph type="body" idx="1"/>
          </p:nvPr>
        </p:nvSpPr>
        <p:spPr>
          <a:noFill/>
          <a:ln/>
        </p:spPr>
        <p:txBody>
          <a:bodyPr/>
          <a:lstStyle/>
          <a:p>
            <a:pPr eaLnBrk="1" hangingPunct="1"/>
            <a:r>
              <a:rPr lang="en-US" dirty="0" smtClean="0"/>
              <a:t>It is </a:t>
            </a:r>
            <a:r>
              <a:rPr lang="en-US" u="sng" dirty="0" smtClean="0"/>
              <a:t>not</a:t>
            </a:r>
            <a:r>
              <a:rPr lang="en-US" dirty="0" smtClean="0"/>
              <a:t> possible to determine function of a student’s challenging behavior simply by describing the behavior</a:t>
            </a:r>
          </a:p>
          <a:p>
            <a:pPr eaLnBrk="1" hangingPunct="1"/>
            <a:endParaRPr lang="en-US" dirty="0" smtClean="0"/>
          </a:p>
          <a:p>
            <a:pPr eaLnBrk="1" hangingPunct="1"/>
            <a:r>
              <a:rPr lang="en-US" dirty="0" smtClean="0"/>
              <a:t>Choose an appropriate intervention</a:t>
            </a:r>
          </a:p>
          <a:p>
            <a:pPr lvl="1" eaLnBrk="1" hangingPunct="1"/>
            <a:r>
              <a:rPr lang="en-US" dirty="0" smtClean="0"/>
              <a:t>Connect the FUNCTION with the intervention</a:t>
            </a:r>
          </a:p>
          <a:p>
            <a:pPr lvl="1" eaLnBrk="1" hangingPunct="1"/>
            <a:r>
              <a:rPr lang="en-US" dirty="0" smtClean="0"/>
              <a:t>Ask:  Will this intervention meet the functional need?</a:t>
            </a:r>
          </a:p>
          <a:p>
            <a:pPr lvl="1" eaLnBrk="1" hangingPunct="1"/>
            <a:r>
              <a:rPr lang="en-US" dirty="0" smtClean="0"/>
              <a:t>Ex. If the function of the behavior is to access adult attention:</a:t>
            </a:r>
          </a:p>
          <a:p>
            <a:pPr lvl="2" eaLnBrk="1" hangingPunct="1"/>
            <a:r>
              <a:rPr lang="en-US" dirty="0" smtClean="0"/>
              <a:t>Intervention should prevent access to adult attention for inappropriate behaviors</a:t>
            </a:r>
          </a:p>
          <a:p>
            <a:pPr lvl="2" eaLnBrk="1" hangingPunct="1"/>
            <a:r>
              <a:rPr lang="en-US" dirty="0" smtClean="0"/>
              <a:t>Intervention should provide access to adult attention for appropriate behaviors</a:t>
            </a:r>
          </a:p>
          <a:p>
            <a:pPr lvl="1" eaLnBrk="1" hangingPunct="1"/>
            <a:endParaRPr lang="en-US" dirty="0" smtClean="0"/>
          </a:p>
          <a:p>
            <a:pPr eaLnBrk="1" hangingPunct="1"/>
            <a:r>
              <a:rPr lang="en-US" dirty="0" smtClean="0"/>
              <a:t>Choose an appropriate replacement behavior</a:t>
            </a:r>
          </a:p>
          <a:p>
            <a:pPr lvl="1" eaLnBrk="1" hangingPunct="1"/>
            <a:r>
              <a:rPr lang="en-US" dirty="0" smtClean="0"/>
              <a:t>New or alternative behavior taught to the student as a replacement option for the problem behavior.</a:t>
            </a:r>
          </a:p>
          <a:p>
            <a:pPr lvl="1" eaLnBrk="1" hangingPunct="1"/>
            <a:r>
              <a:rPr lang="en-US" dirty="0" smtClean="0"/>
              <a:t>Key points:</a:t>
            </a:r>
          </a:p>
          <a:p>
            <a:pPr lvl="2" eaLnBrk="1" hangingPunct="1"/>
            <a:r>
              <a:rPr lang="en-US" dirty="0" smtClean="0"/>
              <a:t>It is probably more efficient for the student to engage in the problem behavior</a:t>
            </a:r>
          </a:p>
          <a:p>
            <a:pPr lvl="2" eaLnBrk="1" hangingPunct="1"/>
            <a:r>
              <a:rPr lang="en-US" dirty="0" smtClean="0"/>
              <a:t>Replacement behavior must allow student access to same functional need but more efficiently</a:t>
            </a:r>
          </a:p>
          <a:p>
            <a:pPr eaLnBrk="1" hangingPunct="1"/>
            <a:endParaRPr lang="en-US" dirty="0" smtClean="0"/>
          </a:p>
        </p:txBody>
      </p:sp>
      <p:sp>
        <p:nvSpPr>
          <p:cNvPr id="1214467" name="Slide Number Placeholder 3"/>
          <p:cNvSpPr>
            <a:spLocks noGrp="1"/>
          </p:cNvSpPr>
          <p:nvPr>
            <p:ph type="sldNum" sz="quarter" idx="5"/>
          </p:nvPr>
        </p:nvSpPr>
        <p:spPr>
          <a:noFill/>
        </p:spPr>
        <p:txBody>
          <a:bodyPr/>
          <a:lstStyle/>
          <a:p>
            <a:fld id="{9BF9CC06-33A6-47B6-B3FA-C89F9B1A75FD}" type="slidenum">
              <a:rPr lang="en-US" smtClean="0"/>
              <a:pPr/>
              <a:t>84</a:t>
            </a:fld>
            <a:endParaRPr lang="en-US" dirty="0"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Based</a:t>
            </a:r>
            <a:r>
              <a:rPr lang="en-US" baseline="0" dirty="0" smtClean="0"/>
              <a:t> on this data about consequences, if you were selecting an reinforcement component for a behavior plan, which reinforcement would be most effective?  Lunch with a teacher</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85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p:spPr>
        <p:txBody>
          <a:bodyPr/>
          <a:lstStyle/>
          <a:p>
            <a:pPr eaLnBrk="1" hangingPunct="1"/>
            <a:endParaRPr lang="en-US" dirty="0" smtClean="0"/>
          </a:p>
          <a:p>
            <a:pPr eaLnBrk="1" hangingPunct="1"/>
            <a:r>
              <a:rPr lang="en-US" dirty="0" smtClean="0"/>
              <a:t>Please complete the crossword puzzle</a:t>
            </a:r>
            <a:r>
              <a:rPr lang="en-US" baseline="0" dirty="0" smtClean="0"/>
              <a:t> activity to review Universal and Secondary Implementation.</a:t>
            </a:r>
            <a:endParaRPr lang="en-US" dirty="0" smtClean="0"/>
          </a:p>
        </p:txBody>
      </p:sp>
      <p:sp>
        <p:nvSpPr>
          <p:cNvPr id="66563" name="Slide Number Placeholder 3"/>
          <p:cNvSpPr>
            <a:spLocks noGrp="1"/>
          </p:cNvSpPr>
          <p:nvPr>
            <p:ph type="sldNum" sz="quarter" idx="5"/>
          </p:nvPr>
        </p:nvSpPr>
        <p:spPr>
          <a:noFill/>
        </p:spPr>
        <p:txBody>
          <a:bodyPr/>
          <a:lstStyle/>
          <a:p>
            <a:fld id="{9C5F949E-FA34-461E-B364-CEB6FD11212C}" type="slidenum">
              <a:rPr lang="en-US" smtClean="0"/>
              <a:pPr/>
              <a:t>9</a:t>
            </a:fld>
            <a:endParaRPr lang="en-US" dirty="0"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looking at individual student behavioral challenges we must always start with what the data is telling us about the student behavior right now. We do not have to be right, we must have a guess. After we have implemented the plan we will be able to determine if our hypothesis or guess is correct. </a:t>
            </a:r>
          </a:p>
          <a:p>
            <a:r>
              <a:rPr lang="en-US" baseline="0" dirty="0" smtClean="0"/>
              <a:t>All teachers in your school need to at a minimum, understand the basics of behavior and how to think about hypothesizing the function of a students behavior.</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87</a:t>
            </a:fld>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8865" name="Slide Image Placeholder 1"/>
          <p:cNvSpPr>
            <a:spLocks noGrp="1" noRot="1" noChangeAspect="1"/>
          </p:cNvSpPr>
          <p:nvPr>
            <p:ph type="sldImg"/>
          </p:nvPr>
        </p:nvSpPr>
        <p:spPr>
          <a:ln/>
        </p:spPr>
      </p:sp>
      <p:sp>
        <p:nvSpPr>
          <p:cNvPr id="1188866" name="Notes Placeholder 2"/>
          <p:cNvSpPr>
            <a:spLocks noGrp="1"/>
          </p:cNvSpPr>
          <p:nvPr>
            <p:ph type="body" idx="1"/>
          </p:nvPr>
        </p:nvSpPr>
        <p:spPr>
          <a:noFill/>
          <a:ln/>
        </p:spPr>
        <p:txBody>
          <a:bodyPr/>
          <a:lstStyle/>
          <a:p>
            <a:pPr eaLnBrk="1" hangingPunct="1"/>
            <a:r>
              <a:rPr lang="en-US" dirty="0" smtClean="0"/>
              <a:t>These are the Teacher-led</a:t>
            </a:r>
            <a:r>
              <a:rPr lang="en-US" baseline="0" dirty="0" smtClean="0"/>
              <a:t> supports that we will discuss as the practices your will establish to your tertiary continuum of supports. </a:t>
            </a:r>
          </a:p>
          <a:p>
            <a:pPr eaLnBrk="1" hangingPunct="1"/>
            <a:endParaRPr lang="en-US" baseline="0" dirty="0" smtClean="0"/>
          </a:p>
          <a:p>
            <a:pPr eaLnBrk="1" hangingPunct="1"/>
            <a:endParaRPr lang="en-US" dirty="0" smtClean="0"/>
          </a:p>
          <a:p>
            <a:pPr eaLnBrk="1" hangingPunct="1"/>
            <a:r>
              <a:rPr lang="en-US" dirty="0" smtClean="0"/>
              <a:t>Proposed NC Based on Crone &amp; Horner 2003, Horner &amp; Sugai 2007, Functional behavior assessment 2009</a:t>
            </a:r>
          </a:p>
          <a:p>
            <a:pPr eaLnBrk="1" hangingPunct="1"/>
            <a:endParaRPr lang="en-US" dirty="0" smtClean="0"/>
          </a:p>
          <a:p>
            <a:pPr eaLnBrk="1" hangingPunct="1"/>
            <a:r>
              <a:rPr lang="en-US" dirty="0" smtClean="0"/>
              <a:t>*Additional resource could be counselor, additional teacher, social worker, psychologist; basically an additional school staff member with knowledge/expertise about the student and/or the problem behavior</a:t>
            </a:r>
          </a:p>
          <a:p>
            <a:pPr eaLnBrk="1" hangingPunct="1"/>
            <a:endParaRPr lang="en-US" dirty="0" smtClean="0"/>
          </a:p>
          <a:p>
            <a:pPr eaLnBrk="1" hangingPunct="1"/>
            <a:r>
              <a:rPr lang="en-US" dirty="0" smtClean="0"/>
              <a:t>**”Community Partners = agency support, behavior support consultant, etc</a:t>
            </a:r>
          </a:p>
          <a:p>
            <a:pPr eaLnBrk="1" hangingPunct="1"/>
            <a:endParaRPr lang="en-US" dirty="0" smtClean="0"/>
          </a:p>
          <a:p>
            <a:pPr eaLnBrk="1" hangingPunct="1"/>
            <a:endParaRPr lang="en-US" dirty="0" smtClean="0"/>
          </a:p>
        </p:txBody>
      </p:sp>
      <p:sp>
        <p:nvSpPr>
          <p:cNvPr id="1188867" name="Slide Number Placeholder 3"/>
          <p:cNvSpPr>
            <a:spLocks noGrp="1"/>
          </p:cNvSpPr>
          <p:nvPr>
            <p:ph type="sldNum" sz="quarter" idx="5"/>
          </p:nvPr>
        </p:nvSpPr>
        <p:spPr>
          <a:noFill/>
        </p:spPr>
        <p:txBody>
          <a:bodyPr/>
          <a:lstStyle/>
          <a:p>
            <a:fld id="{90F392D4-75C4-4E40-BA57-8FB5BC7DAD63}" type="slidenum">
              <a:rPr lang="en-US" smtClean="0"/>
              <a:pPr/>
              <a:t>88</a:t>
            </a:fld>
            <a:endParaRPr lang="en-US" dirty="0"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Contracts</a:t>
            </a:r>
            <a:r>
              <a:rPr lang="en-US" baseline="0" dirty="0" smtClean="0"/>
              <a:t> should be based on data that teacher already has collected.  Could be data from grade-book (participation, attendance, tardies, homework completion, etc), office referrals, checklists, etc.</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89</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mn-lt"/>
              </a:rPr>
              <a:t>Jenson, W., Rhode, G., &amp; Reavis, H. (1994). </a:t>
            </a:r>
            <a:r>
              <a:rPr lang="en-US" i="1" dirty="0" smtClean="0">
                <a:latin typeface="+mn-lt"/>
              </a:rPr>
              <a:t>The Tough Kid Tool Box.</a:t>
            </a:r>
            <a:r>
              <a:rPr lang="en-US" dirty="0" smtClean="0">
                <a:latin typeface="+mn-lt"/>
              </a:rPr>
              <a:t> Longmont, CO: Sopris West.</a:t>
            </a:r>
          </a:p>
          <a:p>
            <a:r>
              <a:rPr lang="en-US" dirty="0" smtClean="0">
                <a:latin typeface="+mn-lt"/>
              </a:rPr>
              <a:t> </a:t>
            </a:r>
          </a:p>
          <a:p>
            <a:r>
              <a:rPr lang="en-US" dirty="0" smtClean="0">
                <a:latin typeface="+mn-lt"/>
              </a:rPr>
              <a:t>Wright, J. (2011). Behavior Contracts. Intervention Central. Retrieved 2/17/2011 from:</a:t>
            </a:r>
          </a:p>
          <a:p>
            <a:r>
              <a:rPr lang="en-US" u="sng" dirty="0" smtClean="0">
                <a:latin typeface="+mn-lt"/>
                <a:hlinkClick r:id="rId3"/>
              </a:rPr>
              <a:t>http://www.interventioncentral.org/index.php/challenging-students/132-behavior-contracts</a:t>
            </a:r>
            <a:r>
              <a:rPr lang="en-US" dirty="0" smtClean="0">
                <a:latin typeface="+mn-lt"/>
              </a:rPr>
              <a:t>. </a:t>
            </a:r>
          </a:p>
          <a:p>
            <a:endParaRPr lang="en-US" dirty="0"/>
          </a:p>
        </p:txBody>
      </p:sp>
      <p:sp>
        <p:nvSpPr>
          <p:cNvPr id="4" name="Slide Number Placeholder 3"/>
          <p:cNvSpPr>
            <a:spLocks noGrp="1"/>
          </p:cNvSpPr>
          <p:nvPr>
            <p:ph type="sldNum" sz="quarter" idx="10"/>
          </p:nvPr>
        </p:nvSpPr>
        <p:spPr/>
        <p:txBody>
          <a:bodyPr/>
          <a:lstStyle/>
          <a:p>
            <a:fld id="{859DA0D9-A436-427E-A0B5-6CC308EFC8AF}" type="slidenum">
              <a:rPr lang="en-US" smtClean="0"/>
              <a:pPr/>
              <a:t>91</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mn-lt"/>
              </a:rPr>
              <a:t>Jenson, W., Rhode, G., &amp; Reavis, H. (1994). </a:t>
            </a:r>
            <a:r>
              <a:rPr lang="en-US" i="1" dirty="0" smtClean="0">
                <a:latin typeface="+mn-lt"/>
              </a:rPr>
              <a:t>The Tough Kid Tool Box.</a:t>
            </a:r>
            <a:r>
              <a:rPr lang="en-US" dirty="0" smtClean="0">
                <a:latin typeface="+mn-lt"/>
              </a:rPr>
              <a:t> Longmont, CO: Sopris West.</a:t>
            </a:r>
          </a:p>
          <a:p>
            <a:r>
              <a:rPr lang="en-US" dirty="0" smtClean="0">
                <a:latin typeface="+mn-lt"/>
              </a:rPr>
              <a:t> </a:t>
            </a:r>
          </a:p>
          <a:p>
            <a:r>
              <a:rPr lang="en-US" dirty="0" smtClean="0">
                <a:latin typeface="+mn-lt"/>
              </a:rPr>
              <a:t>Wright, J. (2011). Behavior Contracts. Intervention Central. Retrieved 2/17/2011 from:</a:t>
            </a:r>
          </a:p>
          <a:p>
            <a:r>
              <a:rPr lang="en-US" u="sng" dirty="0" smtClean="0">
                <a:latin typeface="+mn-lt"/>
                <a:hlinkClick r:id="rId3"/>
              </a:rPr>
              <a:t>http://www.interventioncentral.org/index.php/challenging-students/132-behavior-contracts</a:t>
            </a:r>
            <a:r>
              <a:rPr lang="en-US" dirty="0" smtClean="0">
                <a:latin typeface="+mn-lt"/>
              </a:rPr>
              <a:t>. </a:t>
            </a:r>
          </a:p>
          <a:p>
            <a:endParaRPr lang="en-US" dirty="0"/>
          </a:p>
        </p:txBody>
      </p:sp>
      <p:sp>
        <p:nvSpPr>
          <p:cNvPr id="4" name="Slide Number Placeholder 3"/>
          <p:cNvSpPr>
            <a:spLocks noGrp="1"/>
          </p:cNvSpPr>
          <p:nvPr>
            <p:ph type="sldNum" sz="quarter" idx="10"/>
          </p:nvPr>
        </p:nvSpPr>
        <p:spPr/>
        <p:txBody>
          <a:bodyPr/>
          <a:lstStyle/>
          <a:p>
            <a:fld id="{859DA0D9-A436-427E-A0B5-6CC308EFC8AF}" type="slidenum">
              <a:rPr lang="en-US" smtClean="0"/>
              <a:pPr/>
              <a:t>92</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94</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Negotiate &amp; Document Terms:</a:t>
            </a:r>
          </a:p>
          <a:p>
            <a:endParaRPr lang="en-US" dirty="0" smtClean="0"/>
          </a:p>
          <a:p>
            <a:r>
              <a:rPr lang="en-US" dirty="0" smtClean="0"/>
              <a:t>Possible</a:t>
            </a:r>
            <a:r>
              <a:rPr lang="en-US" baseline="0" dirty="0" smtClean="0"/>
              <a:t> questions from the audience:  What happens when the student demonstrates a problem behavior that violates school or local school board policies or state law?</a:t>
            </a:r>
            <a:endParaRPr lang="en-US" dirty="0" smtClean="0"/>
          </a:p>
          <a:p>
            <a:r>
              <a:rPr lang="en-US" dirty="0" smtClean="0"/>
              <a:t>-Local</a:t>
            </a:r>
            <a:r>
              <a:rPr lang="en-US" baseline="0" dirty="0" smtClean="0"/>
              <a:t> school Board policy and general statutes </a:t>
            </a:r>
            <a:r>
              <a:rPr lang="en-US" baseline="0" dirty="0" smtClean="0"/>
              <a:t>supersede </a:t>
            </a:r>
            <a:r>
              <a:rPr lang="en-US" baseline="0" dirty="0" smtClean="0"/>
              <a:t>behavior contracts.</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95</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C16C67-1F62-43D2-986F-878649B612DC}" type="slidenum">
              <a:rPr lang="en-US"/>
              <a:pPr/>
              <a:t>96</a:t>
            </a:fld>
            <a:endParaRPr lang="en-US" dirty="0"/>
          </a:p>
        </p:txBody>
      </p:sp>
      <p:sp>
        <p:nvSpPr>
          <p:cNvPr id="1539074" name="Rectangle 2"/>
          <p:cNvSpPr>
            <a:spLocks noGrp="1" noRot="1" noChangeAspect="1" noChangeArrowheads="1" noTextEdit="1"/>
          </p:cNvSpPr>
          <p:nvPr>
            <p:ph type="sldImg"/>
          </p:nvPr>
        </p:nvSpPr>
        <p:spPr>
          <a:ln/>
        </p:spPr>
      </p:sp>
      <p:sp>
        <p:nvSpPr>
          <p:cNvPr id="1539075" name="Rectangle 3"/>
          <p:cNvSpPr>
            <a:spLocks noGrp="1" noChangeArrowheads="1"/>
          </p:cNvSpPr>
          <p:nvPr>
            <p:ph type="body" idx="1"/>
          </p:nvPr>
        </p:nvSpPr>
        <p:spPr>
          <a:xfrm>
            <a:off x="695484" y="4389399"/>
            <a:ext cx="5563870" cy="4158377"/>
          </a:xfrm>
        </p:spPr>
        <p:txBody>
          <a:bodyPr/>
          <a:lstStyle/>
          <a:p>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talked</a:t>
            </a:r>
            <a:r>
              <a:rPr lang="en-US" baseline="0" dirty="0" smtClean="0"/>
              <a:t> earlier about the problem solving process and now we are going to talk about several tertiary practices. How are these practices related to the problem solving steps? Let’s take a look on the next slide.</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97</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Led Support can include a variety of strategies that assists teachers with applying the problem solving process at different levels of intensity. This chart lists the particular components</a:t>
            </a:r>
            <a:r>
              <a:rPr lang="en-US" baseline="0" dirty="0" smtClean="0"/>
              <a:t> of each of the 3 problem solving strategies that you will learn about in PBIS Module 3 training (TIPs Problem Solving Worksheet, Competing Behavior Pathways, and ERASE). What you can see is that each of these processes has all 5 components of the problem solving process. The TIPs problem solving worksheet can be used to assist with problem solve data related to the entire level of tertiary supports in the school or at the individual student level, depending upon the data that is available. The key concept is that you have data that allows you to address each of the 5 steps regardless of the practice that you select. The data should also be used to determine when and if more intensive individualized practices should be utilized.</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98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a:ln/>
        </p:spPr>
      </p:sp>
      <p:sp>
        <p:nvSpPr>
          <p:cNvPr id="64514" name="Notes Placeholder 2"/>
          <p:cNvSpPr>
            <a:spLocks noGrp="1"/>
          </p:cNvSpPr>
          <p:nvPr>
            <p:ph type="body" idx="1"/>
          </p:nvPr>
        </p:nvSpPr>
        <p:spPr>
          <a:noFill/>
          <a:ln/>
        </p:spPr>
        <p:txBody>
          <a:bodyPr/>
          <a:lstStyle/>
          <a:p>
            <a:pPr eaLnBrk="1" hangingPunct="1"/>
            <a:r>
              <a:rPr lang="en-US" dirty="0" smtClean="0"/>
              <a:t>PBIS Module 3 is NOT FBA training. This process is teacher-led in order to provide comprehensive tertiary supports in the whole school for individual students struggling with behavioral challenges.</a:t>
            </a:r>
          </a:p>
        </p:txBody>
      </p:sp>
      <p:sp>
        <p:nvSpPr>
          <p:cNvPr id="64515" name="Slide Number Placeholder 3"/>
          <p:cNvSpPr>
            <a:spLocks noGrp="1"/>
          </p:cNvSpPr>
          <p:nvPr>
            <p:ph type="sldNum" sz="quarter" idx="5"/>
          </p:nvPr>
        </p:nvSpPr>
        <p:spPr>
          <a:noFill/>
        </p:spPr>
        <p:txBody>
          <a:bodyPr/>
          <a:lstStyle/>
          <a:p>
            <a:fld id="{993E9DE9-B946-46A4-8FD5-38226B3D9423}" type="slidenum">
              <a:rPr lang="en-US" smtClean="0"/>
              <a:pPr/>
              <a:t>10</a:t>
            </a:fld>
            <a:endParaRPr lang="en-US" dirty="0"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TIPS Problem Solving Worksheet follows the problem solving steps exactly. It can be particularly helpful to use when examining whole school or tertiary systems level data to determine the effectiveness of your practices. However, it could also be easily adapted to assist with problem solving for individual students, as it has all of the essential components of other function based assessments, providing you have the appropriate data.</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99</a:t>
            </a:fld>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step 3 in the problem solving process. This is where you brainstorm</a:t>
            </a:r>
            <a:r>
              <a:rPr lang="en-US" baseline="0" dirty="0" smtClean="0"/>
              <a:t> and identify which solutions would be most appropriate to address the problem you identified. Be sure that the solutions are connected to the problem statement. Think about why a particular solution is more or less appropriate, given the precision problem statement that you wrote.</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100</a:t>
            </a:fld>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Steps</a:t>
            </a:r>
            <a:r>
              <a:rPr lang="en-US" baseline="0" dirty="0" smtClean="0"/>
              <a:t> 4 and 5 are to document the implementation of the plan, identify a goal so you can determine success, and then reconvene to evaluate the plan after implementation for a specified amount of time.</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101</a:t>
            </a:fld>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Competing</a:t>
            </a:r>
            <a:r>
              <a:rPr lang="en-US" baseline="0" dirty="0" smtClean="0"/>
              <a:t> Behavior Pathways is another approach to teacher-led functional support. </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102</a:t>
            </a:fld>
            <a:endParaRPr lang="en-US" dirty="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1873" name="Rectangle 7"/>
          <p:cNvSpPr>
            <a:spLocks noGrp="1" noChangeArrowheads="1"/>
          </p:cNvSpPr>
          <p:nvPr>
            <p:ph type="sldNum" sz="quarter" idx="5"/>
          </p:nvPr>
        </p:nvSpPr>
        <p:spPr>
          <a:noFill/>
        </p:spPr>
        <p:txBody>
          <a:bodyPr/>
          <a:lstStyle/>
          <a:p>
            <a:fld id="{E2140462-656D-4E0D-A3D0-EF4EB854F4FD}" type="slidenum">
              <a:rPr lang="en-US" smtClean="0"/>
              <a:pPr/>
              <a:t>103</a:t>
            </a:fld>
            <a:endParaRPr lang="en-US" dirty="0" smtClean="0"/>
          </a:p>
        </p:txBody>
      </p:sp>
      <p:sp>
        <p:nvSpPr>
          <p:cNvPr id="1231874" name="Rectangle 2"/>
          <p:cNvSpPr>
            <a:spLocks noGrp="1" noRot="1" noChangeAspect="1" noChangeArrowheads="1" noTextEdit="1"/>
          </p:cNvSpPr>
          <p:nvPr>
            <p:ph type="sldImg"/>
          </p:nvPr>
        </p:nvSpPr>
        <p:spPr>
          <a:xfrm>
            <a:off x="1936750" y="539750"/>
            <a:ext cx="3236913" cy="2427288"/>
          </a:xfrm>
          <a:ln/>
        </p:spPr>
      </p:sp>
      <p:sp>
        <p:nvSpPr>
          <p:cNvPr id="1231875"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r>
              <a:rPr lang="en-US" b="1" dirty="0" smtClean="0"/>
              <a:t>For more complicated behaviors we can determine the function by using this competing pathways </a:t>
            </a:r>
            <a:r>
              <a:rPr lang="en-US" b="1" dirty="0" smtClean="0"/>
              <a:t>diagramming </a:t>
            </a:r>
            <a:r>
              <a:rPr lang="en-US" b="1" dirty="0" smtClean="0"/>
              <a:t>process</a:t>
            </a: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3921" name="Rectangle 7"/>
          <p:cNvSpPr>
            <a:spLocks noGrp="1" noChangeArrowheads="1"/>
          </p:cNvSpPr>
          <p:nvPr>
            <p:ph type="sldNum" sz="quarter" idx="5"/>
          </p:nvPr>
        </p:nvSpPr>
        <p:spPr>
          <a:noFill/>
        </p:spPr>
        <p:txBody>
          <a:bodyPr/>
          <a:lstStyle/>
          <a:p>
            <a:fld id="{45CCFBCE-0339-4278-96DC-A26005729743}" type="slidenum">
              <a:rPr lang="en-US" smtClean="0"/>
              <a:pPr/>
              <a:t>104</a:t>
            </a:fld>
            <a:endParaRPr lang="en-US" dirty="0" smtClean="0"/>
          </a:p>
        </p:txBody>
      </p:sp>
      <p:sp>
        <p:nvSpPr>
          <p:cNvPr id="1233922" name="Rectangle 2"/>
          <p:cNvSpPr>
            <a:spLocks noGrp="1" noRot="1" noChangeAspect="1" noChangeArrowheads="1" noTextEdit="1"/>
          </p:cNvSpPr>
          <p:nvPr>
            <p:ph type="sldImg"/>
          </p:nvPr>
        </p:nvSpPr>
        <p:spPr>
          <a:xfrm>
            <a:off x="1936750" y="539750"/>
            <a:ext cx="3236913" cy="2427288"/>
          </a:xfrm>
          <a:ln/>
        </p:spPr>
      </p:sp>
      <p:sp>
        <p:nvSpPr>
          <p:cNvPr id="1233923"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r>
              <a:rPr lang="en-US" b="1" dirty="0" smtClean="0"/>
              <a:t>Define Alternative or Competing Behavior</a:t>
            </a:r>
          </a:p>
          <a:p>
            <a:pPr eaLnBrk="1" hangingPunct="1"/>
            <a:endParaRPr lang="en-US" b="1" dirty="0" smtClean="0"/>
          </a:p>
          <a:p>
            <a:pPr eaLnBrk="1" hangingPunct="1"/>
            <a:r>
              <a:rPr lang="en-US" dirty="0" smtClean="0"/>
              <a:t>The next step in the process is defining acceptable alternative behavior. This is highlighted in the yellow box on the slide.</a:t>
            </a:r>
          </a:p>
          <a:p>
            <a:pPr eaLnBrk="1" hangingPunct="1"/>
            <a:endParaRPr lang="en-US" dirty="0" smtClean="0"/>
          </a:p>
          <a:p>
            <a:pPr eaLnBrk="1" hangingPunct="1"/>
            <a:r>
              <a:rPr lang="en-US" dirty="0" smtClean="0"/>
              <a:t>What is the difference between the “desired alternative”  and the “acceptable Alternative?”</a:t>
            </a:r>
          </a:p>
          <a:p>
            <a:pPr eaLnBrk="1" hangingPunct="1"/>
            <a:endParaRPr lang="en-US" dirty="0" smtClean="0"/>
          </a:p>
          <a:p>
            <a:pPr eaLnBrk="1" hangingPunct="1"/>
            <a:r>
              <a:rPr lang="en-US" dirty="0" smtClean="0"/>
              <a:t>The desired alternative is the behavior that is your ultimate goal.  It is the behavior you would see if a miracle happened overnight and when the student came back to school the problem no longer existed.  </a:t>
            </a:r>
          </a:p>
          <a:p>
            <a:pPr eaLnBrk="1" hangingPunct="1"/>
            <a:endParaRPr lang="en-US" dirty="0" smtClean="0"/>
          </a:p>
          <a:p>
            <a:pPr eaLnBrk="1" hangingPunct="1"/>
            <a:r>
              <a:rPr lang="en-US" dirty="0" smtClean="0"/>
              <a:t>The acceptable alternative(s) are the behaviors that you are teaching as successive approximations of the desired behavior.  It is the behavior you are willing to live with until the student masters the new behavior he or she is learning.  It may take multiple acceptable alternatives for a student to finally reach the desired alternative.</a:t>
            </a:r>
          </a:p>
          <a:p>
            <a:pPr eaLnBrk="1" hangingPunct="1"/>
            <a:endParaRPr lang="en-US" dirty="0" smtClean="0"/>
          </a:p>
          <a:p>
            <a:pPr eaLnBrk="1" hangingPunct="1"/>
            <a:r>
              <a:rPr lang="en-US" dirty="0" smtClean="0"/>
              <a:t>AN EXAMPLE:  Jody follows you around your classroom and pokes you, saying your name loudly anytime she needs assistance.  If a miracle happened, tomorrow Jody would come in, sit in her seat, raise her hand, and wait for you to recognize her.  However, you know that to get Jody  to that desired behavior, first you will have to teach her pieces of that behavior:  (1) not to poke you as she follows, (2) stay in a masking tape box you tape around her desk while raising her hand and calling your name, (3)sitting in her seat while raising her hand and calling your name, (4) sitting in her seat and raising her hand only….REMEMBER behavior changes in small increments with teaching, practice and coaching.</a:t>
            </a: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969" name="Rectangle 7"/>
          <p:cNvSpPr>
            <a:spLocks noGrp="1" noChangeArrowheads="1"/>
          </p:cNvSpPr>
          <p:nvPr>
            <p:ph type="sldNum" sz="quarter" idx="5"/>
          </p:nvPr>
        </p:nvSpPr>
        <p:spPr>
          <a:noFill/>
        </p:spPr>
        <p:txBody>
          <a:bodyPr/>
          <a:lstStyle/>
          <a:p>
            <a:fld id="{62D28B71-65B7-4964-86A2-1BA1EB0205BE}" type="slidenum">
              <a:rPr lang="en-US" smtClean="0"/>
              <a:pPr/>
              <a:t>105</a:t>
            </a:fld>
            <a:endParaRPr lang="en-US" dirty="0" smtClean="0"/>
          </a:p>
        </p:txBody>
      </p:sp>
      <p:sp>
        <p:nvSpPr>
          <p:cNvPr id="1235970" name="Rectangle 2"/>
          <p:cNvSpPr>
            <a:spLocks noGrp="1" noRot="1" noChangeAspect="1" noChangeArrowheads="1" noTextEdit="1"/>
          </p:cNvSpPr>
          <p:nvPr>
            <p:ph type="sldImg"/>
          </p:nvPr>
        </p:nvSpPr>
        <p:spPr>
          <a:xfrm>
            <a:off x="1936750" y="539750"/>
            <a:ext cx="3236913" cy="2427288"/>
          </a:xfrm>
          <a:ln/>
        </p:spPr>
      </p:sp>
      <p:sp>
        <p:nvSpPr>
          <p:cNvPr id="1235971"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r>
              <a:rPr lang="en-US" b="1" dirty="0" smtClean="0"/>
              <a:t>Designing Functional Interventions</a:t>
            </a:r>
          </a:p>
          <a:p>
            <a:pPr eaLnBrk="1" hangingPunct="1"/>
            <a:endParaRPr lang="en-US" b="1" dirty="0" smtClean="0"/>
          </a:p>
          <a:p>
            <a:pPr eaLnBrk="1" hangingPunct="1"/>
            <a:r>
              <a:rPr lang="en-US" dirty="0" smtClean="0"/>
              <a:t>This form was designed to help with the problem solving process of developing a PBIS plan. </a:t>
            </a:r>
          </a:p>
          <a:p>
            <a:pPr eaLnBrk="1" hangingPunct="1"/>
            <a:r>
              <a:rPr lang="en-US" dirty="0" smtClean="0"/>
              <a:t>The functional assessment and hypothesis tell us the setting events, predictors or triggering antecedents, the problem behavior and the maintaining consequences.</a:t>
            </a:r>
          </a:p>
          <a:p>
            <a:pPr eaLnBrk="1" hangingPunct="1"/>
            <a:r>
              <a:rPr lang="en-US" dirty="0" smtClean="0"/>
              <a:t>To complete the plan, the desired alternative behaviors and maintaining consequences need to be designed. The plan will consist of manipulating the events, the antecedents, teaching the desired behavior and manipulating the consequences.</a:t>
            </a:r>
          </a:p>
          <a:p>
            <a:pPr eaLnBrk="1" hangingPunct="1"/>
            <a:r>
              <a:rPr lang="en-US" dirty="0" smtClean="0"/>
              <a:t>Refer participants to </a:t>
            </a:r>
            <a:r>
              <a:rPr lang="en-US" i="1" dirty="0" smtClean="0"/>
              <a:t>Handout #8, Designing Functional Interventions</a:t>
            </a:r>
            <a:r>
              <a:rPr lang="en-US" dirty="0" smtClean="0"/>
              <a:t>. </a:t>
            </a:r>
          </a:p>
          <a:p>
            <a:pPr eaLnBrk="1" hangingPunct="1"/>
            <a:endParaRPr lang="en-US" dirty="0" smtClean="0"/>
          </a:p>
        </p:txBody>
      </p:sp>
      <p:sp>
        <p:nvSpPr>
          <p:cNvPr id="1235972" name="Rectangle 4"/>
          <p:cNvSpPr>
            <a:spLocks noChangeArrowheads="1"/>
          </p:cNvSpPr>
          <p:nvPr/>
        </p:nvSpPr>
        <p:spPr bwMode="auto">
          <a:xfrm>
            <a:off x="928922" y="6237566"/>
            <a:ext cx="4945663" cy="231021"/>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41" name="Slide Image Placeholder 1"/>
          <p:cNvSpPr>
            <a:spLocks noGrp="1" noRot="1" noChangeAspect="1"/>
          </p:cNvSpPr>
          <p:nvPr>
            <p:ph type="sldImg"/>
          </p:nvPr>
        </p:nvSpPr>
        <p:spPr>
          <a:ln/>
        </p:spPr>
      </p:sp>
      <p:sp>
        <p:nvSpPr>
          <p:cNvPr id="1239042" name="Notes Placeholder 2"/>
          <p:cNvSpPr>
            <a:spLocks noGrp="1"/>
          </p:cNvSpPr>
          <p:nvPr>
            <p:ph type="body" idx="1"/>
          </p:nvPr>
        </p:nvSpPr>
        <p:spPr>
          <a:noFill/>
          <a:ln/>
        </p:spPr>
        <p:txBody>
          <a:bodyPr/>
          <a:lstStyle/>
          <a:p>
            <a:pPr eaLnBrk="1" hangingPunct="1"/>
            <a:r>
              <a:rPr lang="en-US" dirty="0" smtClean="0"/>
              <a:t>Youtube</a:t>
            </a:r>
            <a:r>
              <a:rPr lang="en-US" baseline="0" dirty="0" smtClean="0"/>
              <a:t> video: Eddy Classroom Behavior</a:t>
            </a:r>
          </a:p>
          <a:p>
            <a:pPr eaLnBrk="1" hangingPunct="1"/>
            <a:endParaRPr lang="en-US" dirty="0" smtClean="0"/>
          </a:p>
        </p:txBody>
      </p:sp>
      <p:sp>
        <p:nvSpPr>
          <p:cNvPr id="1239043" name="Slide Number Placeholder 3"/>
          <p:cNvSpPr>
            <a:spLocks noGrp="1"/>
          </p:cNvSpPr>
          <p:nvPr>
            <p:ph type="sldNum" sz="quarter" idx="5"/>
          </p:nvPr>
        </p:nvSpPr>
        <p:spPr>
          <a:noFill/>
        </p:spPr>
        <p:txBody>
          <a:bodyPr/>
          <a:lstStyle/>
          <a:p>
            <a:fld id="{62EB3B23-0425-4E59-95D3-61079547543C}" type="slidenum">
              <a:rPr lang="en-US" smtClean="0"/>
              <a:pPr/>
              <a:t>106</a:t>
            </a:fld>
            <a:endParaRPr lang="en-US" dirty="0"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1089" name="Rectangle 7"/>
          <p:cNvSpPr>
            <a:spLocks noGrp="1" noChangeArrowheads="1"/>
          </p:cNvSpPr>
          <p:nvPr>
            <p:ph type="sldNum" sz="quarter" idx="5"/>
          </p:nvPr>
        </p:nvSpPr>
        <p:spPr>
          <a:noFill/>
        </p:spPr>
        <p:txBody>
          <a:bodyPr/>
          <a:lstStyle/>
          <a:p>
            <a:fld id="{1B8B2167-159B-473E-8533-15EAF1655F6E}" type="slidenum">
              <a:rPr lang="en-US" smtClean="0"/>
              <a:pPr/>
              <a:t>108</a:t>
            </a:fld>
            <a:endParaRPr lang="en-US" dirty="0" smtClean="0"/>
          </a:p>
        </p:txBody>
      </p:sp>
      <p:sp>
        <p:nvSpPr>
          <p:cNvPr id="1241090" name="Rectangle 2"/>
          <p:cNvSpPr>
            <a:spLocks noGrp="1" noRot="1" noChangeAspect="1" noChangeArrowheads="1" noTextEdit="1"/>
          </p:cNvSpPr>
          <p:nvPr>
            <p:ph type="sldImg"/>
          </p:nvPr>
        </p:nvSpPr>
        <p:spPr>
          <a:xfrm>
            <a:off x="1936750" y="539750"/>
            <a:ext cx="3236913" cy="2427288"/>
          </a:xfrm>
          <a:ln/>
        </p:spPr>
      </p:sp>
      <p:sp>
        <p:nvSpPr>
          <p:cNvPr id="1241091" name="Rectangle 3"/>
          <p:cNvSpPr>
            <a:spLocks noGrp="1" noChangeArrowheads="1"/>
          </p:cNvSpPr>
          <p:nvPr>
            <p:ph type="body" idx="1"/>
          </p:nvPr>
        </p:nvSpPr>
        <p:spPr>
          <a:xfrm>
            <a:off x="928923" y="3157286"/>
            <a:ext cx="5096995" cy="5390489"/>
          </a:xfrm>
          <a:noFill/>
          <a:ln/>
        </p:spPr>
        <p:txBody>
          <a:bodyPr lIns="92522" tIns="46261" rIns="92522" bIns="46261"/>
          <a:lstStyle/>
          <a:p>
            <a:pPr eaLnBrk="1" hangingPunct="1"/>
            <a:r>
              <a:rPr lang="en-US" dirty="0" smtClean="0"/>
              <a:t>Use</a:t>
            </a:r>
            <a:r>
              <a:rPr lang="en-US" baseline="0" dirty="0" smtClean="0"/>
              <a:t> the information and data you have gathered to respond to each component of the competing behavior pathways form.</a:t>
            </a:r>
            <a:endParaRPr lang="en-US" dirty="0" smtClean="0"/>
          </a:p>
        </p:txBody>
      </p:sp>
      <p:sp>
        <p:nvSpPr>
          <p:cNvPr id="1241092" name="Rectangle 4"/>
          <p:cNvSpPr>
            <a:spLocks noChangeArrowheads="1"/>
          </p:cNvSpPr>
          <p:nvPr/>
        </p:nvSpPr>
        <p:spPr bwMode="auto">
          <a:xfrm>
            <a:off x="928922" y="4389398"/>
            <a:ext cx="4945663" cy="924084"/>
          </a:xfrm>
          <a:prstGeom prst="rect">
            <a:avLst/>
          </a:prstGeom>
          <a:noFill/>
          <a:ln w="9525">
            <a:solidFill>
              <a:schemeClr val="tx1"/>
            </a:solidFill>
            <a:miter lim="800000"/>
            <a:headEnd/>
            <a:tailEnd/>
          </a:ln>
        </p:spPr>
        <p:txBody>
          <a:bodyPr wrap="none" lIns="92536" tIns="46268" rIns="92536" bIns="46268" anchor="ctr"/>
          <a:lstStyle/>
          <a:p>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a:t>
            </a:r>
            <a:r>
              <a:rPr lang="en-US" baseline="0" dirty="0" smtClean="0"/>
              <a:t> a hypothesis statement about Eddie’s behavior.</a:t>
            </a:r>
            <a:endParaRPr lang="en-US" dirty="0"/>
          </a:p>
        </p:txBody>
      </p:sp>
      <p:sp>
        <p:nvSpPr>
          <p:cNvPr id="4" name="Slide Number Placeholder 3"/>
          <p:cNvSpPr>
            <a:spLocks noGrp="1"/>
          </p:cNvSpPr>
          <p:nvPr>
            <p:ph type="sldNum" sz="quarter" idx="10"/>
          </p:nvPr>
        </p:nvSpPr>
        <p:spPr/>
        <p:txBody>
          <a:bodyPr/>
          <a:lstStyle/>
          <a:p>
            <a:pPr>
              <a:defRPr/>
            </a:pPr>
            <a:fld id="{5C78453C-4D61-40F7-8360-41B022B0D155}" type="slidenum">
              <a:rPr lang="en-US" smtClean="0"/>
              <a:pPr>
                <a:defRPr/>
              </a:pPr>
              <a:t>109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600200"/>
            <a:ext cx="9144000" cy="3657600"/>
          </a:xfrm>
          <a:prstGeom prst="rect">
            <a:avLst/>
          </a:prstGeom>
          <a:gradFill flip="none" rotWithShape="1">
            <a:gsLst>
              <a:gs pos="100000">
                <a:srgbClr val="FF0000"/>
              </a:gs>
              <a:gs pos="3000">
                <a:schemeClr val="bg1"/>
              </a:gs>
            </a:gsLst>
            <a:lin ang="14400000" scaled="0"/>
            <a:tileRect/>
          </a:gradFill>
          <a:ln w="9525">
            <a:noFill/>
            <a:miter lim="800000"/>
            <a:headEnd/>
            <a:tailEnd/>
          </a:ln>
          <a:effectLst/>
        </p:spPr>
        <p:txBody>
          <a:bodyPr wrap="none" anchor="ctr"/>
          <a:lstStyle/>
          <a:p>
            <a:pPr>
              <a:defRPr/>
            </a:pPr>
            <a:endParaRPr lang="en-US" dirty="0">
              <a:latin typeface="Arial" pitchFamily="34" charset="0"/>
            </a:endParaRPr>
          </a:p>
        </p:txBody>
      </p:sp>
      <p:sp>
        <p:nvSpPr>
          <p:cNvPr id="820227" name="Rectangle 3"/>
          <p:cNvSpPr>
            <a:spLocks noGrp="1" noChangeArrowheads="1"/>
          </p:cNvSpPr>
          <p:nvPr>
            <p:ph type="ctrTitle"/>
          </p:nvPr>
        </p:nvSpPr>
        <p:spPr>
          <a:xfrm>
            <a:off x="1295400" y="2133600"/>
            <a:ext cx="6553200" cy="838200"/>
          </a:xfrm>
        </p:spPr>
        <p:txBody>
          <a:bodyPr anchorCtr="0"/>
          <a:lstStyle>
            <a:lvl1pPr>
              <a:defRPr sz="3200"/>
            </a:lvl1pPr>
          </a:lstStyle>
          <a:p>
            <a:r>
              <a:rPr lang="en-US"/>
              <a:t>Click to edit Master title style</a:t>
            </a:r>
          </a:p>
        </p:txBody>
      </p:sp>
      <p:sp>
        <p:nvSpPr>
          <p:cNvPr id="820228" name="Rectangle 4"/>
          <p:cNvSpPr>
            <a:spLocks noGrp="1" noChangeArrowheads="1"/>
          </p:cNvSpPr>
          <p:nvPr>
            <p:ph type="subTitle" idx="1"/>
          </p:nvPr>
        </p:nvSpPr>
        <p:spPr>
          <a:xfrm>
            <a:off x="762000" y="3505200"/>
            <a:ext cx="7848600" cy="1066800"/>
          </a:xfrm>
        </p:spPr>
        <p:txBody>
          <a:bodyPr/>
          <a:lstStyle>
            <a:lvl1pPr marL="0" indent="0" algn="ctr">
              <a:buFont typeface="Wingdings 2" pitchFamily="18" charset="2"/>
              <a:buNone/>
              <a:defRPr sz="3000"/>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p:txBody>
          <a:bodyPr/>
          <a:lstStyle>
            <a:lvl1pPr>
              <a:defRPr/>
            </a:lvl1pPr>
          </a:lstStyle>
          <a:p>
            <a:pPr>
              <a:defRPr/>
            </a:pPr>
            <a:fld id="{31A9B66A-6E99-4328-B59C-B5D7BCEDCA2B}" type="slidenum">
              <a:rPr lang="en-US"/>
              <a:pPr>
                <a:defRPr/>
              </a:pPr>
              <a:t>‹#›</a:t>
            </a:fld>
            <a:endParaRPr lang="en-US" dirty="0"/>
          </a:p>
        </p:txBody>
      </p:sp>
    </p:spTree>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6DFCDC3E-436A-4D93-BD13-C21B9A9D60B5}" type="slidenum">
              <a:rPr lang="en-US"/>
              <a:pPr>
                <a:defRPr/>
              </a:pPr>
              <a:t>‹#›</a:t>
            </a:fld>
            <a:endParaRPr lang="en-US" dirty="0"/>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274638"/>
            <a:ext cx="20955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274638"/>
            <a:ext cx="61341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EC9F3491-10C1-461C-BB90-688B2324D6C2}" type="slidenum">
              <a:rPr lang="en-US"/>
              <a:pPr>
                <a:defRPr/>
              </a:pPr>
              <a:t>‹#›</a:t>
            </a:fld>
            <a:endParaRPr lang="en-US" dirty="0"/>
          </a:p>
        </p:txBody>
      </p:sp>
    </p:spTree>
  </p:cSld>
  <p:clrMapOvr>
    <a:masterClrMapping/>
  </p:clrMapOvr>
  <p:transition spd="med">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2493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828800"/>
            <a:ext cx="4114800" cy="4221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95800" y="1828800"/>
            <a:ext cx="4114800" cy="4221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E005C503-26D1-442E-9BE5-4229E542AFBB}" type="slidenum">
              <a:rPr lang="en-US"/>
              <a:pPr>
                <a:defRPr/>
              </a:pPr>
              <a:t>‹#›</a:t>
            </a:fld>
            <a:endParaRPr lang="en-US" dirty="0"/>
          </a:p>
        </p:txBody>
      </p:sp>
    </p:spTree>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2493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828800"/>
            <a:ext cx="4114800" cy="4221163"/>
          </a:xfrm>
        </p:spPr>
        <p:txBody>
          <a:bodyPr/>
          <a:lstStyle>
            <a:lvl1pPr>
              <a:spcBef>
                <a:spcPts val="0"/>
              </a:spcBef>
              <a:spcAft>
                <a:spcPts val="1200"/>
              </a:spcAft>
              <a:defRPr/>
            </a:lvl1pPr>
            <a:lvl2pPr>
              <a:spcBef>
                <a:spcPts val="0"/>
              </a:spcBef>
              <a:spcAft>
                <a:spcPts val="1200"/>
              </a:spcAft>
              <a:defRPr/>
            </a:lvl2pPr>
            <a:lvl3pPr>
              <a:spcBef>
                <a:spcPts val="0"/>
              </a:spcBef>
              <a:spcAft>
                <a:spcPts val="1200"/>
              </a:spcAft>
              <a:defRPr/>
            </a:lvl3pPr>
            <a:lvl4pPr>
              <a:spcBef>
                <a:spcPts val="0"/>
              </a:spcBef>
              <a:spcAft>
                <a:spcPts val="1200"/>
              </a:spcAft>
              <a:defRPr/>
            </a:lvl4pPr>
            <a:lvl5pPr>
              <a:spcBef>
                <a:spcPts val="0"/>
              </a:spcBef>
              <a:spcAft>
                <a:spcPts val="12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495800" y="1828800"/>
            <a:ext cx="4114800" cy="2033588"/>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4"/>
          <p:cNvSpPr>
            <a:spLocks noGrp="1"/>
          </p:cNvSpPr>
          <p:nvPr>
            <p:ph sz="quarter" idx="3"/>
          </p:nvPr>
        </p:nvSpPr>
        <p:spPr>
          <a:xfrm>
            <a:off x="4495800" y="4014788"/>
            <a:ext cx="4114800" cy="2035175"/>
          </a:xfrm>
        </p:spPr>
        <p:txBody>
          <a:bodyPr/>
          <a:lstStyle>
            <a:lvl1pPr>
              <a:spcBef>
                <a:spcPts val="0"/>
              </a:spcBef>
              <a:spcAft>
                <a:spcPts val="600"/>
              </a:spcAft>
              <a:defRPr/>
            </a:lvl1pPr>
            <a:lvl2pPr>
              <a:spcBef>
                <a:spcPts val="0"/>
              </a:spcBef>
              <a:spcAft>
                <a:spcPts val="600"/>
              </a:spcAft>
              <a:defRPr/>
            </a:lvl2pPr>
            <a:lvl3pPr>
              <a:spcBef>
                <a:spcPts val="0"/>
              </a:spcBef>
              <a:spcAft>
                <a:spcPts val="600"/>
              </a:spcAft>
              <a:defRPr/>
            </a:lvl3pPr>
            <a:lvl4pPr>
              <a:spcBef>
                <a:spcPts val="0"/>
              </a:spcBef>
              <a:spcAft>
                <a:spcPts val="600"/>
              </a:spcAft>
              <a:defRPr/>
            </a:lvl4pPr>
            <a:lvl5pPr>
              <a:spcBef>
                <a:spcPts val="0"/>
              </a:spcBef>
              <a:spcAft>
                <a:spcPts val="6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5"/>
          <p:cNvSpPr>
            <a:spLocks noGrp="1" noChangeArrowheads="1"/>
          </p:cNvSpPr>
          <p:nvPr>
            <p:ph type="dt" sz="half" idx="10"/>
          </p:nvPr>
        </p:nvSpPr>
        <p:spPr>
          <a:ln/>
        </p:spPr>
        <p:txBody>
          <a:bodyPr/>
          <a:lstStyle>
            <a:lvl1pPr>
              <a:defRPr/>
            </a:lvl1pPr>
          </a:lstStyle>
          <a:p>
            <a:pPr>
              <a:defRPr/>
            </a:pPr>
            <a:endParaRPr lang="en-US" dirty="0"/>
          </a:p>
        </p:txBody>
      </p:sp>
      <p:sp>
        <p:nvSpPr>
          <p:cNvPr id="7"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7"/>
          <p:cNvSpPr>
            <a:spLocks noGrp="1" noChangeArrowheads="1"/>
          </p:cNvSpPr>
          <p:nvPr>
            <p:ph type="sldNum" sz="quarter" idx="12"/>
          </p:nvPr>
        </p:nvSpPr>
        <p:spPr>
          <a:ln/>
        </p:spPr>
        <p:txBody>
          <a:bodyPr/>
          <a:lstStyle>
            <a:lvl1pPr>
              <a:defRPr/>
            </a:lvl1pPr>
          </a:lstStyle>
          <a:p>
            <a:pPr>
              <a:defRPr/>
            </a:pPr>
            <a:fld id="{B644DF8C-64E4-4AD9-8769-435793F7D198}" type="slidenum">
              <a:rPr lang="en-US"/>
              <a:pPr>
                <a:defRPr/>
              </a:pPr>
              <a:t>‹#›</a:t>
            </a:fld>
            <a:endParaRPr lang="en-US" dirty="0"/>
          </a:p>
        </p:txBody>
      </p:sp>
    </p:spTree>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a:t>Newton, J.S., Todd, A.W., Algozzine, K, Horner, R.H. &amp; Algozzine, B. (2009). The Team Initiated Problem Solving (TIPS) Training Manual. Educational and Community Supports, University of Oregon unpublished training manual. </a:t>
            </a:r>
          </a:p>
        </p:txBody>
      </p:sp>
      <p:sp>
        <p:nvSpPr>
          <p:cNvPr id="6" name="Slide Number Placeholder 17"/>
          <p:cNvSpPr>
            <a:spLocks noGrp="1"/>
          </p:cNvSpPr>
          <p:nvPr>
            <p:ph type="sldNum" sz="quarter" idx="12"/>
          </p:nvPr>
        </p:nvSpPr>
        <p:spPr/>
        <p:txBody>
          <a:bodyPr/>
          <a:lstStyle>
            <a:lvl1pPr>
              <a:defRPr/>
            </a:lvl1pPr>
          </a:lstStyle>
          <a:p>
            <a:pPr>
              <a:defRPr/>
            </a:pPr>
            <a:fld id="{124D9CCD-20FC-44D2-AB7C-5457F33C8425}"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828800"/>
            <a:ext cx="8229600" cy="4302125"/>
          </a:xfrm>
        </p:spPr>
        <p:txBody>
          <a:bodyPr>
            <a:normAutofit/>
          </a:bodyPr>
          <a:lstStyle/>
          <a:p>
            <a:pPr lvl="0"/>
            <a:endParaRPr lang="en-US" noProof="0" dirty="0"/>
          </a:p>
        </p:txBody>
      </p:sp>
      <p:sp>
        <p:nvSpPr>
          <p:cNvPr id="4" name="Date Placeholder 9"/>
          <p:cNvSpPr>
            <a:spLocks noGrp="1"/>
          </p:cNvSpPr>
          <p:nvPr>
            <p:ph type="dt" sz="half" idx="10"/>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solidFill>
                  <a:srgbClr val="002060"/>
                </a:solidFill>
              </a:defRPr>
            </a:lvl1pPr>
          </a:lstStyle>
          <a:p>
            <a:pPr>
              <a:defRPr/>
            </a:pPr>
            <a:fld id="{38C7BED8-D231-4C16-9A79-3FCADF3A1A66}"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239000" cy="1249362"/>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FD0EBBB7-19FA-4840-8929-F705CC2DDF8D}" type="slidenum">
              <a:rPr lang="en-US"/>
              <a:pPr>
                <a:defRPr/>
              </a:pPr>
              <a:t>‹#›</a:t>
            </a:fld>
            <a:endParaRPr lang="en-US" dirty="0"/>
          </a:p>
        </p:txBody>
      </p:sp>
    </p:spTree>
  </p:cSld>
  <p:clrMapOvr>
    <a:masterClrMapping/>
  </p:clrMapOvr>
  <p:transition spd="med">
    <p:random/>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90EC771A-4C74-4564-B238-0FDF1DE63F8C}" type="slidenum">
              <a:rPr lang="en-US"/>
              <a:pPr>
                <a:defRPr/>
              </a:pPr>
              <a:t>‹#›</a:t>
            </a:fld>
            <a:endParaRPr lang="en-US" dirty="0"/>
          </a:p>
        </p:txBody>
      </p:sp>
    </p:spTree>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05000"/>
            <a:ext cx="41148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905000"/>
            <a:ext cx="41148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E81C523F-6C16-4BBF-91CB-E5D338C9895C}" type="slidenum">
              <a:rPr lang="en-US"/>
              <a:pPr>
                <a:defRPr/>
              </a:pPr>
              <a:t>‹#›</a:t>
            </a:fld>
            <a:endParaRPr lang="en-US" dirty="0"/>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7"/>
          <p:cNvSpPr>
            <a:spLocks noGrp="1" noChangeArrowheads="1"/>
          </p:cNvSpPr>
          <p:nvPr>
            <p:ph type="sldNum" sz="quarter" idx="12"/>
          </p:nvPr>
        </p:nvSpPr>
        <p:spPr>
          <a:ln/>
        </p:spPr>
        <p:txBody>
          <a:bodyPr/>
          <a:lstStyle>
            <a:lvl1pPr>
              <a:defRPr/>
            </a:lvl1pPr>
          </a:lstStyle>
          <a:p>
            <a:pPr>
              <a:defRPr/>
            </a:pPr>
            <a:fld id="{075997C7-712B-4562-BAAA-776CF19F219B}" type="slidenum">
              <a:rPr lang="en-US"/>
              <a:pPr>
                <a:defRPr/>
              </a:pPr>
              <a:t>‹#›</a:t>
            </a:fld>
            <a:endParaRPr lang="en-US" dirty="0"/>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7"/>
          <p:cNvSpPr>
            <a:spLocks noGrp="1" noChangeArrowheads="1"/>
          </p:cNvSpPr>
          <p:nvPr>
            <p:ph type="sldNum" sz="quarter" idx="12"/>
          </p:nvPr>
        </p:nvSpPr>
        <p:spPr>
          <a:ln/>
        </p:spPr>
        <p:txBody>
          <a:bodyPr/>
          <a:lstStyle>
            <a:lvl1pPr>
              <a:defRPr/>
            </a:lvl1pPr>
          </a:lstStyle>
          <a:p>
            <a:pPr>
              <a:defRPr/>
            </a:pPr>
            <a:fld id="{790EAD23-AD56-4924-81E5-5BA748AC2EC8}" type="slidenum">
              <a:rPr lang="en-US"/>
              <a:pPr>
                <a:defRPr/>
              </a:pPr>
              <a:t>‹#›</a:t>
            </a:fld>
            <a:endParaRPr lang="en-US" dirty="0"/>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7"/>
          <p:cNvSpPr>
            <a:spLocks noGrp="1" noChangeArrowheads="1"/>
          </p:cNvSpPr>
          <p:nvPr>
            <p:ph type="sldNum" sz="quarter" idx="12"/>
          </p:nvPr>
        </p:nvSpPr>
        <p:spPr>
          <a:ln/>
        </p:spPr>
        <p:txBody>
          <a:bodyPr/>
          <a:lstStyle>
            <a:lvl1pPr>
              <a:defRPr/>
            </a:lvl1pPr>
          </a:lstStyle>
          <a:p>
            <a:pPr>
              <a:defRPr/>
            </a:pPr>
            <a:fld id="{0C1A2A0E-CAA5-46BF-A5A2-02300CFE1F1A}" type="slidenum">
              <a:rPr lang="en-US"/>
              <a:pPr>
                <a:defRPr/>
              </a:pPr>
              <a:t>‹#›</a:t>
            </a:fld>
            <a:endParaRPr lang="en-US" dirty="0"/>
          </a:p>
        </p:txBody>
      </p:sp>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627EEC63-D8F1-45AD-8EF8-598C03F266B7}" type="slidenum">
              <a:rPr lang="en-US"/>
              <a:pPr>
                <a:defRPr/>
              </a:pPr>
              <a:t>‹#›</a:t>
            </a:fld>
            <a:endParaRPr lang="en-US" dirty="0"/>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E9D2C115-C5A8-44B4-B954-5B549D438C63}" type="slidenum">
              <a:rPr lang="en-US"/>
              <a:pPr>
                <a:defRPr/>
              </a:pPr>
              <a:t>‹#›</a:t>
            </a:fld>
            <a:endParaRPr lang="en-US" dirty="0"/>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202" name="Rectangle 2"/>
          <p:cNvSpPr>
            <a:spLocks noChangeArrowheads="1"/>
          </p:cNvSpPr>
          <p:nvPr/>
        </p:nvSpPr>
        <p:spPr bwMode="auto">
          <a:xfrm>
            <a:off x="1295400" y="228600"/>
            <a:ext cx="7848600" cy="1219200"/>
          </a:xfrm>
          <a:prstGeom prst="rect">
            <a:avLst/>
          </a:prstGeom>
          <a:gradFill>
            <a:gsLst>
              <a:gs pos="100000">
                <a:srgbClr val="FF0000"/>
              </a:gs>
              <a:gs pos="3000">
                <a:schemeClr val="bg1"/>
              </a:gs>
            </a:gsLst>
            <a:lin ang="15600000" scaled="0"/>
          </a:gradFill>
          <a:ln w="9525">
            <a:noFill/>
            <a:miter lim="800000"/>
            <a:headEnd/>
            <a:tailEnd/>
          </a:ln>
          <a:effectLst/>
        </p:spPr>
        <p:txBody>
          <a:bodyPr wrap="none" anchor="ctr"/>
          <a:lstStyle/>
          <a:p>
            <a:pPr>
              <a:defRPr/>
            </a:pPr>
            <a:endParaRPr lang="en-US" dirty="0">
              <a:latin typeface="Arial" pitchFamily="34" charset="0"/>
            </a:endParaRPr>
          </a:p>
        </p:txBody>
      </p:sp>
      <p:sp>
        <p:nvSpPr>
          <p:cNvPr id="30723" name="Rectangle 3"/>
          <p:cNvSpPr>
            <a:spLocks noGrp="1" noChangeArrowheads="1"/>
          </p:cNvSpPr>
          <p:nvPr>
            <p:ph type="title"/>
          </p:nvPr>
        </p:nvSpPr>
        <p:spPr bwMode="auto">
          <a:xfrm>
            <a:off x="1295400" y="228600"/>
            <a:ext cx="7848600" cy="1249362"/>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lvl="0"/>
            <a:r>
              <a:rPr lang="en-US" dirty="0" smtClean="0"/>
              <a:t>Click to edit Master title style</a:t>
            </a:r>
          </a:p>
        </p:txBody>
      </p:sp>
      <p:sp>
        <p:nvSpPr>
          <p:cNvPr id="30724" name="Rectangle 4"/>
          <p:cNvSpPr>
            <a:spLocks noGrp="1" noChangeArrowheads="1"/>
          </p:cNvSpPr>
          <p:nvPr>
            <p:ph type="body" idx="1"/>
          </p:nvPr>
        </p:nvSpPr>
        <p:spPr bwMode="auto">
          <a:xfrm>
            <a:off x="304800" y="1905000"/>
            <a:ext cx="83820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19205"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latin typeface="Arial" pitchFamily="34" charset="0"/>
                <a:cs typeface="Arial" pitchFamily="34" charset="0"/>
              </a:defRPr>
            </a:lvl1pPr>
          </a:lstStyle>
          <a:p>
            <a:pPr>
              <a:defRPr/>
            </a:pPr>
            <a:endParaRPr lang="en-US" dirty="0"/>
          </a:p>
        </p:txBody>
      </p:sp>
      <p:sp>
        <p:nvSpPr>
          <p:cNvPr id="819206"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latin typeface="Arial" pitchFamily="34" charset="0"/>
                <a:cs typeface="Arial" pitchFamily="34" charset="0"/>
              </a:defRPr>
            </a:lvl1pPr>
          </a:lstStyle>
          <a:p>
            <a:pPr>
              <a:defRPr/>
            </a:pPr>
            <a:endParaRPr lang="en-US" dirty="0"/>
          </a:p>
        </p:txBody>
      </p:sp>
      <p:sp>
        <p:nvSpPr>
          <p:cNvPr id="819207"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latin typeface="Arial" pitchFamily="34" charset="0"/>
                <a:cs typeface="Arial" pitchFamily="34" charset="0"/>
              </a:defRPr>
            </a:lvl1pPr>
          </a:lstStyle>
          <a:p>
            <a:pPr>
              <a:defRPr/>
            </a:pPr>
            <a:fld id="{72DE0107-F7E8-42D3-B18F-186CB0915A37}" type="slidenum">
              <a:rPr lang="en-US" smtClean="0"/>
              <a:pPr>
                <a:defRPr/>
              </a:pPr>
              <a:t>‹#›</a:t>
            </a:fld>
            <a:endParaRPr lang="en-US" dirty="0"/>
          </a:p>
        </p:txBody>
      </p:sp>
      <p:sp>
        <p:nvSpPr>
          <p:cNvPr id="819209" name="Rectangle 9"/>
          <p:cNvSpPr>
            <a:spLocks noChangeArrowheads="1"/>
          </p:cNvSpPr>
          <p:nvPr/>
        </p:nvSpPr>
        <p:spPr bwMode="auto">
          <a:xfrm>
            <a:off x="0" y="228600"/>
            <a:ext cx="152400" cy="1219200"/>
          </a:xfrm>
          <a:prstGeom prst="rect">
            <a:avLst/>
          </a:prstGeom>
          <a:solidFill>
            <a:srgbClr val="FF0000"/>
          </a:solidFill>
          <a:ln w="9525">
            <a:noFill/>
            <a:miter lim="800000"/>
            <a:headEnd/>
            <a:tailEnd/>
          </a:ln>
          <a:effectLst/>
        </p:spPr>
        <p:txBody>
          <a:bodyPr wrap="none" anchor="ctr"/>
          <a:lstStyle/>
          <a:p>
            <a:pPr>
              <a:defRPr/>
            </a:pPr>
            <a:endParaRPr lang="en-US" dirty="0">
              <a:latin typeface="Arial" pitchFamily="34" charset="0"/>
            </a:endParaRPr>
          </a:p>
        </p:txBody>
      </p:sp>
      <p:pic>
        <p:nvPicPr>
          <p:cNvPr id="30730" name="Picture 10" descr="triangle"/>
          <p:cNvPicPr>
            <a:picLocks noChangeAspect="1" noChangeArrowheads="1"/>
          </p:cNvPicPr>
          <p:nvPr/>
        </p:nvPicPr>
        <p:blipFill>
          <a:blip r:embed="rId17" cstate="print"/>
          <a:stretch>
            <a:fillRect/>
          </a:stretch>
        </p:blipFill>
        <p:spPr bwMode="auto">
          <a:xfrm>
            <a:off x="228600" y="186961"/>
            <a:ext cx="990600" cy="1291319"/>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7" r:id="rId1"/>
    <p:sldLayoutId id="2147483693" r:id="rId2"/>
    <p:sldLayoutId id="2147483692" r:id="rId3"/>
    <p:sldLayoutId id="2147483691" r:id="rId4"/>
    <p:sldLayoutId id="2147483690" r:id="rId5"/>
    <p:sldLayoutId id="2147483689" r:id="rId6"/>
    <p:sldLayoutId id="2147483688" r:id="rId7"/>
    <p:sldLayoutId id="2147483687" r:id="rId8"/>
    <p:sldLayoutId id="2147483686" r:id="rId9"/>
    <p:sldLayoutId id="2147483685" r:id="rId10"/>
    <p:sldLayoutId id="2147483684" r:id="rId11"/>
    <p:sldLayoutId id="2147483683" r:id="rId12"/>
    <p:sldLayoutId id="2147483698" r:id="rId13"/>
    <p:sldLayoutId id="2147483699" r:id="rId14"/>
    <p:sldLayoutId id="2147483700" r:id="rId15"/>
  </p:sldLayoutIdLst>
  <p:transition spd="med">
    <p:random/>
  </p:transition>
  <p:timing>
    <p:tnLst>
      <p:par>
        <p:cTn id="1" dur="indefinite" restart="never" nodeType="tmRoot"/>
      </p:par>
    </p:tnLst>
  </p:timing>
  <p:txStyles>
    <p:titleStyle>
      <a:lvl1pPr algn="ctr" rtl="0" eaLnBrk="0" fontAlgn="base" hangingPunct="0">
        <a:spcBef>
          <a:spcPct val="0"/>
        </a:spcBef>
        <a:spcAft>
          <a:spcPct val="0"/>
        </a:spcAft>
        <a:defRPr sz="4000">
          <a:solidFill>
            <a:srgbClr val="000066"/>
          </a:solidFill>
          <a:latin typeface="+mj-lt"/>
          <a:ea typeface="+mj-ea"/>
          <a:cs typeface="+mj-cs"/>
        </a:defRPr>
      </a:lvl1pPr>
      <a:lvl2pPr algn="ctr" rtl="0" eaLnBrk="0" fontAlgn="base" hangingPunct="0">
        <a:spcBef>
          <a:spcPct val="0"/>
        </a:spcBef>
        <a:spcAft>
          <a:spcPct val="0"/>
        </a:spcAft>
        <a:defRPr sz="4000">
          <a:solidFill>
            <a:srgbClr val="000066"/>
          </a:solidFill>
          <a:latin typeface="Trebuchet MS" pitchFamily="34" charset="0"/>
        </a:defRPr>
      </a:lvl2pPr>
      <a:lvl3pPr algn="ctr" rtl="0" eaLnBrk="0" fontAlgn="base" hangingPunct="0">
        <a:spcBef>
          <a:spcPct val="0"/>
        </a:spcBef>
        <a:spcAft>
          <a:spcPct val="0"/>
        </a:spcAft>
        <a:defRPr sz="4000">
          <a:solidFill>
            <a:srgbClr val="000066"/>
          </a:solidFill>
          <a:latin typeface="Trebuchet MS" pitchFamily="34" charset="0"/>
        </a:defRPr>
      </a:lvl3pPr>
      <a:lvl4pPr algn="ctr" rtl="0" eaLnBrk="0" fontAlgn="base" hangingPunct="0">
        <a:spcBef>
          <a:spcPct val="0"/>
        </a:spcBef>
        <a:spcAft>
          <a:spcPct val="0"/>
        </a:spcAft>
        <a:defRPr sz="4000">
          <a:solidFill>
            <a:srgbClr val="000066"/>
          </a:solidFill>
          <a:latin typeface="Trebuchet MS" pitchFamily="34" charset="0"/>
        </a:defRPr>
      </a:lvl4pPr>
      <a:lvl5pPr algn="ctr" rtl="0" eaLnBrk="0" fontAlgn="base" hangingPunct="0">
        <a:spcBef>
          <a:spcPct val="0"/>
        </a:spcBef>
        <a:spcAft>
          <a:spcPct val="0"/>
        </a:spcAft>
        <a:defRPr sz="4000">
          <a:solidFill>
            <a:srgbClr val="000066"/>
          </a:solidFill>
          <a:latin typeface="Trebuchet MS" pitchFamily="34" charset="0"/>
        </a:defRPr>
      </a:lvl5pPr>
      <a:lvl6pPr marL="457200" algn="ctr" rtl="0" fontAlgn="base">
        <a:spcBef>
          <a:spcPct val="0"/>
        </a:spcBef>
        <a:spcAft>
          <a:spcPct val="0"/>
        </a:spcAft>
        <a:defRPr sz="4000">
          <a:solidFill>
            <a:srgbClr val="000066"/>
          </a:solidFill>
          <a:latin typeface="Trebuchet MS" pitchFamily="34" charset="0"/>
        </a:defRPr>
      </a:lvl6pPr>
      <a:lvl7pPr marL="914400" algn="ctr" rtl="0" fontAlgn="base">
        <a:spcBef>
          <a:spcPct val="0"/>
        </a:spcBef>
        <a:spcAft>
          <a:spcPct val="0"/>
        </a:spcAft>
        <a:defRPr sz="4000">
          <a:solidFill>
            <a:srgbClr val="000066"/>
          </a:solidFill>
          <a:latin typeface="Trebuchet MS" pitchFamily="34" charset="0"/>
        </a:defRPr>
      </a:lvl7pPr>
      <a:lvl8pPr marL="1371600" algn="ctr" rtl="0" fontAlgn="base">
        <a:spcBef>
          <a:spcPct val="0"/>
        </a:spcBef>
        <a:spcAft>
          <a:spcPct val="0"/>
        </a:spcAft>
        <a:defRPr sz="4000">
          <a:solidFill>
            <a:srgbClr val="000066"/>
          </a:solidFill>
          <a:latin typeface="Trebuchet MS" pitchFamily="34" charset="0"/>
        </a:defRPr>
      </a:lvl8pPr>
      <a:lvl9pPr marL="1828800" algn="ctr" rtl="0" fontAlgn="base">
        <a:spcBef>
          <a:spcPct val="0"/>
        </a:spcBef>
        <a:spcAft>
          <a:spcPct val="0"/>
        </a:spcAft>
        <a:defRPr sz="4000">
          <a:solidFill>
            <a:srgbClr val="000066"/>
          </a:solidFill>
          <a:latin typeface="Trebuchet MS" pitchFamily="34" charset="0"/>
        </a:defRPr>
      </a:lvl9pPr>
    </p:titleStyle>
    <p:bodyStyle>
      <a:lvl1pPr marL="342900" indent="-342900" algn="l" rtl="0" eaLnBrk="0" fontAlgn="base" hangingPunct="0">
        <a:spcBef>
          <a:spcPct val="20000"/>
        </a:spcBef>
        <a:spcAft>
          <a:spcPct val="0"/>
        </a:spcAft>
        <a:buClr>
          <a:srgbClr val="FF0000"/>
        </a:buClr>
        <a:buFont typeface="Wingdings 2" pitchFamily="18" charset="2"/>
        <a:buChar char="æ"/>
        <a:defRPr sz="3200">
          <a:solidFill>
            <a:srgbClr val="000066"/>
          </a:solidFill>
          <a:latin typeface="+mn-lt"/>
          <a:ea typeface="+mn-ea"/>
          <a:cs typeface="+mn-cs"/>
        </a:defRPr>
      </a:lvl1pPr>
      <a:lvl2pPr marL="742950" indent="-285750" algn="l" rtl="0" eaLnBrk="0" fontAlgn="base" hangingPunct="0">
        <a:spcBef>
          <a:spcPct val="20000"/>
        </a:spcBef>
        <a:spcAft>
          <a:spcPct val="0"/>
        </a:spcAft>
        <a:buClr>
          <a:srgbClr val="FF0000"/>
        </a:buClr>
        <a:buFont typeface="Wingdings 2" pitchFamily="18" charset="2"/>
        <a:buChar char="æ"/>
        <a:defRPr sz="2800">
          <a:solidFill>
            <a:srgbClr val="000066"/>
          </a:solidFill>
          <a:latin typeface="+mn-lt"/>
        </a:defRPr>
      </a:lvl2pPr>
      <a:lvl3pPr marL="1143000" indent="-228600" algn="l" rtl="0" eaLnBrk="0" fontAlgn="base" hangingPunct="0">
        <a:spcBef>
          <a:spcPct val="20000"/>
        </a:spcBef>
        <a:spcAft>
          <a:spcPct val="0"/>
        </a:spcAft>
        <a:buClr>
          <a:srgbClr val="FF0000"/>
        </a:buClr>
        <a:buFont typeface="Wingdings 2" pitchFamily="18" charset="2"/>
        <a:buChar char="æ"/>
        <a:defRPr sz="2400">
          <a:solidFill>
            <a:srgbClr val="000066"/>
          </a:solidFill>
          <a:latin typeface="+mn-lt"/>
        </a:defRPr>
      </a:lvl3pPr>
      <a:lvl4pPr marL="1600200" indent="-228600" algn="l" rtl="0" eaLnBrk="0" fontAlgn="base" hangingPunct="0">
        <a:spcBef>
          <a:spcPct val="20000"/>
        </a:spcBef>
        <a:spcAft>
          <a:spcPct val="0"/>
        </a:spcAft>
        <a:buClr>
          <a:srgbClr val="FF0000"/>
        </a:buClr>
        <a:buFont typeface="Wingdings 2" pitchFamily="18" charset="2"/>
        <a:buChar char="æ"/>
        <a:defRPr sz="2000">
          <a:solidFill>
            <a:srgbClr val="000066"/>
          </a:solidFill>
          <a:latin typeface="+mn-lt"/>
        </a:defRPr>
      </a:lvl4pPr>
      <a:lvl5pPr marL="2057400" indent="-228600" algn="l" rtl="0" eaLnBrk="0" fontAlgn="base" hangingPunct="0">
        <a:spcBef>
          <a:spcPct val="20000"/>
        </a:spcBef>
        <a:spcAft>
          <a:spcPct val="0"/>
        </a:spcAft>
        <a:buClr>
          <a:srgbClr val="FF0000"/>
        </a:buClr>
        <a:buFont typeface="Wingdings 2" pitchFamily="18" charset="2"/>
        <a:buChar char="æ"/>
        <a:defRPr sz="2000">
          <a:solidFill>
            <a:srgbClr val="000066"/>
          </a:solidFill>
          <a:latin typeface="+mn-lt"/>
        </a:defRPr>
      </a:lvl5pPr>
      <a:lvl6pPr marL="2514600" indent="-228600" algn="l" rtl="0" fontAlgn="base">
        <a:spcBef>
          <a:spcPct val="20000"/>
        </a:spcBef>
        <a:spcAft>
          <a:spcPct val="0"/>
        </a:spcAft>
        <a:buClr>
          <a:srgbClr val="FF0000"/>
        </a:buClr>
        <a:buFont typeface="Wingdings 2" pitchFamily="18" charset="2"/>
        <a:buChar char="æ"/>
        <a:defRPr sz="2000">
          <a:solidFill>
            <a:srgbClr val="000066"/>
          </a:solidFill>
          <a:latin typeface="+mn-lt"/>
        </a:defRPr>
      </a:lvl6pPr>
      <a:lvl7pPr marL="2971800" indent="-228600" algn="l" rtl="0" fontAlgn="base">
        <a:spcBef>
          <a:spcPct val="20000"/>
        </a:spcBef>
        <a:spcAft>
          <a:spcPct val="0"/>
        </a:spcAft>
        <a:buClr>
          <a:srgbClr val="FF0000"/>
        </a:buClr>
        <a:buFont typeface="Wingdings 2" pitchFamily="18" charset="2"/>
        <a:buChar char="æ"/>
        <a:defRPr sz="2000">
          <a:solidFill>
            <a:srgbClr val="000066"/>
          </a:solidFill>
          <a:latin typeface="+mn-lt"/>
        </a:defRPr>
      </a:lvl7pPr>
      <a:lvl8pPr marL="3429000" indent="-228600" algn="l" rtl="0" fontAlgn="base">
        <a:spcBef>
          <a:spcPct val="20000"/>
        </a:spcBef>
        <a:spcAft>
          <a:spcPct val="0"/>
        </a:spcAft>
        <a:buClr>
          <a:srgbClr val="FF0000"/>
        </a:buClr>
        <a:buFont typeface="Wingdings 2" pitchFamily="18" charset="2"/>
        <a:buChar char="æ"/>
        <a:defRPr sz="2000">
          <a:solidFill>
            <a:srgbClr val="000066"/>
          </a:solidFill>
          <a:latin typeface="+mn-lt"/>
        </a:defRPr>
      </a:lvl8pPr>
      <a:lvl9pPr marL="3886200" indent="-228600" algn="l" rtl="0" fontAlgn="base">
        <a:spcBef>
          <a:spcPct val="20000"/>
        </a:spcBef>
        <a:spcAft>
          <a:spcPct val="0"/>
        </a:spcAft>
        <a:buClr>
          <a:srgbClr val="FF0000"/>
        </a:buClr>
        <a:buFont typeface="Wingdings 2" pitchFamily="18" charset="2"/>
        <a:buChar char="æ"/>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0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hyperlink" Target="http://www.teachertube.com/viewVideo.php?video_id=59586&amp;title=Shane_Classroom_Management&amp;ref=Cmmccami" TargetMode="External"/><Relationship Id="rId2" Type="http://schemas.openxmlformats.org/officeDocument/2006/relationships/notesSlide" Target="../notesSlides/notesSlide10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8.wmf"/></Relationships>
</file>

<file path=ppt/slides/_rels/slide11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0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23.xml"/><Relationship Id="rId1" Type="http://schemas.openxmlformats.org/officeDocument/2006/relationships/slideLayout" Target="../slideLayouts/slideLayout14.xml"/></Relationships>
</file>

<file path=ppt/slides/_rels/slide1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4.xml"/></Relationships>
</file>

<file path=ppt/slides/_rels/slide14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4.xml"/></Relationships>
</file>

<file path=ppt/slides/_rels/slide14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4.xml"/></Relationships>
</file>

<file path=ppt/slides/_rels/slide14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5.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1.xml.rels><?xml version="1.0" encoding="UTF-8" standalone="yes"?>
<Relationships xmlns="http://schemas.openxmlformats.org/package/2006/relationships"><Relationship Id="rId3" Type="http://schemas.openxmlformats.org/officeDocument/2006/relationships/hyperlink" Target="http://www.ncpublicschools.org/positivebehavior/" TargetMode="External"/><Relationship Id="rId2" Type="http://schemas.openxmlformats.org/officeDocument/2006/relationships/notesSlide" Target="../notesSlides/notesSlide13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www.pbis.org/" TargetMode="External"/><Relationship Id="rId4" Type="http://schemas.openxmlformats.org/officeDocument/2006/relationships/hyperlink" Target="http://www.pbisassessment.org/" TargetMode="Externa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6.wmf"/><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www.interventioncentral.org/htmdocs/interventions/behavior/behrptcd.php"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Worksheet1.xls"/></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49.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25.wmf"/></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3.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10.bin"/></Relationships>
</file>

<file path=ppt/slides/_rels/slide8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5" name="Rectangle 2"/>
          <p:cNvSpPr>
            <a:spLocks noGrp="1" noChangeArrowheads="1"/>
          </p:cNvSpPr>
          <p:nvPr>
            <p:ph type="ctrTitle"/>
          </p:nvPr>
        </p:nvSpPr>
        <p:spPr>
          <a:xfrm>
            <a:off x="2247900" y="304800"/>
            <a:ext cx="4648200" cy="1165225"/>
          </a:xfrm>
        </p:spPr>
        <p:txBody>
          <a:bodyPr/>
          <a:lstStyle/>
          <a:p>
            <a:pPr eaLnBrk="1" hangingPunct="1"/>
            <a:r>
              <a:rPr lang="en-GB" sz="4000" i="1" dirty="0"/>
              <a:t>PBIS Team Training</a:t>
            </a:r>
            <a:endParaRPr lang="en-US" sz="4000" i="1" dirty="0"/>
          </a:p>
        </p:txBody>
      </p:sp>
      <p:sp>
        <p:nvSpPr>
          <p:cNvPr id="47106" name="Rectangle 3"/>
          <p:cNvSpPr>
            <a:spLocks noGrp="1" noChangeArrowheads="1"/>
          </p:cNvSpPr>
          <p:nvPr>
            <p:ph type="subTitle" idx="1"/>
          </p:nvPr>
        </p:nvSpPr>
        <p:spPr>
          <a:xfrm>
            <a:off x="342900" y="5562600"/>
            <a:ext cx="8458200" cy="838200"/>
          </a:xfrm>
        </p:spPr>
        <p:txBody>
          <a:bodyPr lIns="92160" tIns="46080" rIns="92160" bIns="46080"/>
          <a:lstStyle/>
          <a:p>
            <a:pPr eaLnBrk="1" hangingPunct="1">
              <a:lnSpc>
                <a:spcPct val="93000"/>
              </a:lnSpc>
              <a:spcBef>
                <a:spcPts val="9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600" i="1" dirty="0"/>
              <a:t>Module 3: Tertiary Implementation</a:t>
            </a:r>
          </a:p>
          <a:p>
            <a:pPr eaLnBrk="1" hangingPunct="1">
              <a:lnSpc>
                <a:spcPct val="90000"/>
              </a:lnSpc>
              <a:spcBef>
                <a:spcPts val="9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2100" i="1" dirty="0"/>
          </a:p>
        </p:txBody>
      </p:sp>
      <p:pic>
        <p:nvPicPr>
          <p:cNvPr id="931841" name="Picture 1" descr="C:\Users\cmccamis\Documents\2009-10&amp;10-11\miscdocuments\Logo Transparent.png"/>
          <p:cNvPicPr>
            <a:picLocks noChangeAspect="1" noChangeArrowheads="1"/>
          </p:cNvPicPr>
          <p:nvPr/>
        </p:nvPicPr>
        <p:blipFill>
          <a:blip r:embed="rId3" cstate="print"/>
          <a:stretch>
            <a:fillRect/>
          </a:stretch>
        </p:blipFill>
        <p:spPr bwMode="auto">
          <a:xfrm>
            <a:off x="2743200" y="1600200"/>
            <a:ext cx="3657600" cy="3657600"/>
          </a:xfrm>
          <a:prstGeom prst="rect">
            <a:avLst/>
          </a:prstGeom>
          <a:noFill/>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pPr eaLnBrk="1" hangingPunct="1"/>
            <a:r>
              <a:rPr lang="en-US" dirty="0"/>
              <a:t>PBIS Tertiary Support is:</a:t>
            </a:r>
          </a:p>
        </p:txBody>
      </p:sp>
      <p:sp>
        <p:nvSpPr>
          <p:cNvPr id="63490" name="Content Placeholder 2"/>
          <p:cNvSpPr>
            <a:spLocks noGrp="1"/>
          </p:cNvSpPr>
          <p:nvPr>
            <p:ph idx="1"/>
          </p:nvPr>
        </p:nvSpPr>
        <p:spPr>
          <a:xfrm>
            <a:off x="304800" y="1905000"/>
            <a:ext cx="8610600" cy="4724400"/>
          </a:xfrm>
        </p:spPr>
        <p:txBody>
          <a:bodyPr/>
          <a:lstStyle/>
          <a:p>
            <a:pPr eaLnBrk="1" hangingPunct="1">
              <a:spcAft>
                <a:spcPts val="1200"/>
              </a:spcAft>
            </a:pPr>
            <a:r>
              <a:rPr lang="en-US" sz="3600" dirty="0"/>
              <a:t>A systems approach to individualized intervention and support development.</a:t>
            </a:r>
          </a:p>
          <a:p>
            <a:pPr eaLnBrk="1" hangingPunct="1">
              <a:spcAft>
                <a:spcPts val="1200"/>
              </a:spcAft>
            </a:pPr>
            <a:r>
              <a:rPr lang="en-US" sz="3600" dirty="0"/>
              <a:t>A process that all staff in your school will use to support individual students.</a:t>
            </a:r>
          </a:p>
          <a:p>
            <a:pPr eaLnBrk="1" hangingPunct="1">
              <a:spcAft>
                <a:spcPts val="1200"/>
              </a:spcAft>
            </a:pPr>
            <a:r>
              <a:rPr lang="en-US" sz="3600" dirty="0"/>
              <a:t>A teacher-led process that utilizes a functional approach to addressing behavior</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10</a:t>
            </a:fld>
            <a:endParaRPr lang="en-US" dirty="0"/>
          </a:p>
        </p:txBody>
      </p:sp>
    </p:spTree>
  </p:cSld>
  <p:clrMapOvr>
    <a:masterClrMapping/>
  </p:clrMapOvr>
  <p:transition spd="med">
    <p:rand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bg2"/>
              </a:solidFill>
            </a:endParaRPr>
          </a:p>
        </p:txBody>
      </p:sp>
      <p:graphicFrame>
        <p:nvGraphicFramePr>
          <p:cNvPr id="5" name="Content Placeholder 4"/>
          <p:cNvGraphicFramePr>
            <a:graphicFrameLocks noGrp="1"/>
          </p:cNvGraphicFramePr>
          <p:nvPr>
            <p:ph idx="1"/>
          </p:nvPr>
        </p:nvGraphicFramePr>
        <p:xfrm>
          <a:off x="381000" y="914402"/>
          <a:ext cx="8534400" cy="5796425"/>
        </p:xfrm>
        <a:graphic>
          <a:graphicData uri="http://schemas.openxmlformats.org/drawingml/2006/table">
            <a:tbl>
              <a:tblPr firstRow="1" bandRow="1">
                <a:tableStyleId>{5C22544A-7EE6-4342-B048-85BDC9FD1C3A}</a:tableStyleId>
              </a:tblPr>
              <a:tblGrid>
                <a:gridCol w="4229100"/>
                <a:gridCol w="4305300"/>
              </a:tblGrid>
              <a:tr h="847505">
                <a:tc>
                  <a:txBody>
                    <a:bodyPr/>
                    <a:lstStyle/>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Prevent </a:t>
                      </a:r>
                    </a:p>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reduce probability of future or continued problem behavior</a:t>
                      </a:r>
                    </a:p>
                  </a:txBody>
                  <a:tcPr marL="68580" marR="68580" marT="0" marB="0">
                    <a:solidFill>
                      <a:schemeClr val="bg1">
                        <a:lumMod val="65000"/>
                      </a:schemeClr>
                    </a:solidFill>
                  </a:tcPr>
                </a:tc>
                <a:tc>
                  <a:txBody>
                    <a:bodyPr/>
                    <a:lstStyle/>
                    <a:p>
                      <a:pPr marL="0" marR="0">
                        <a:lnSpc>
                          <a:spcPct val="115000"/>
                        </a:lnSpc>
                        <a:spcBef>
                          <a:spcPts val="0"/>
                        </a:spcBef>
                        <a:spcAft>
                          <a:spcPts val="1000"/>
                        </a:spcAft>
                      </a:pPr>
                      <a:endParaRPr lang="en-US" sz="1100" dirty="0">
                        <a:latin typeface="Calibri"/>
                        <a:ea typeface="Calibri"/>
                        <a:cs typeface="Times New Roman"/>
                      </a:endParaRPr>
                    </a:p>
                  </a:txBody>
                  <a:tcPr marL="68580" marR="68580" marT="0" marB="0">
                    <a:solidFill>
                      <a:schemeClr val="bg1">
                        <a:lumMod val="65000"/>
                      </a:schemeClr>
                    </a:solidFill>
                  </a:tcPr>
                </a:tc>
              </a:tr>
              <a:tr h="802135">
                <a:tc>
                  <a:txBody>
                    <a:bodyPr/>
                    <a:lstStyle/>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Teach</a:t>
                      </a:r>
                    </a:p>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increase probability of positive behavior change</a:t>
                      </a:r>
                    </a:p>
                  </a:txBody>
                  <a:tcPr marL="68580" marR="68580" marT="0" marB="0">
                    <a:solidFill>
                      <a:schemeClr val="bg1">
                        <a:lumMod val="65000"/>
                      </a:schemeClr>
                    </a:solidFill>
                  </a:tcPr>
                </a:tc>
                <a:tc>
                  <a:txBody>
                    <a:bodyPr/>
                    <a:lstStyle/>
                    <a:p>
                      <a:pPr marL="0" marR="0">
                        <a:lnSpc>
                          <a:spcPct val="115000"/>
                        </a:lnSpc>
                        <a:spcBef>
                          <a:spcPts val="0"/>
                        </a:spcBef>
                        <a:spcAft>
                          <a:spcPts val="1000"/>
                        </a:spcAft>
                      </a:pPr>
                      <a:endParaRPr lang="en-US" sz="1100" dirty="0">
                        <a:latin typeface="Calibri"/>
                        <a:ea typeface="Calibri"/>
                        <a:cs typeface="Times New Roman"/>
                      </a:endParaRPr>
                    </a:p>
                  </a:txBody>
                  <a:tcPr marL="68580" marR="68580" marT="0" marB="0">
                    <a:solidFill>
                      <a:schemeClr val="bg1">
                        <a:lumMod val="65000"/>
                      </a:schemeClr>
                    </a:solidFill>
                  </a:tcPr>
                </a:tc>
              </a:tr>
              <a:tr h="847505">
                <a:tc>
                  <a:txBody>
                    <a:bodyPr/>
                    <a:lstStyle/>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Acknowledge</a:t>
                      </a:r>
                    </a:p>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Provide positive feedback when expected behavior occurs</a:t>
                      </a:r>
                    </a:p>
                  </a:txBody>
                  <a:tcPr marL="68580" marR="68580" marT="0" marB="0">
                    <a:solidFill>
                      <a:schemeClr val="bg1">
                        <a:lumMod val="65000"/>
                      </a:schemeClr>
                    </a:solidFill>
                  </a:tcPr>
                </a:tc>
                <a:tc>
                  <a:txBody>
                    <a:bodyPr/>
                    <a:lstStyle/>
                    <a:p>
                      <a:pPr marL="0" marR="0">
                        <a:lnSpc>
                          <a:spcPct val="115000"/>
                        </a:lnSpc>
                        <a:spcBef>
                          <a:spcPts val="0"/>
                        </a:spcBef>
                        <a:spcAft>
                          <a:spcPts val="1000"/>
                        </a:spcAft>
                      </a:pPr>
                      <a:endParaRPr lang="en-US" sz="1100" dirty="0">
                        <a:latin typeface="Calibri"/>
                        <a:ea typeface="Calibri"/>
                        <a:cs typeface="Times New Roman"/>
                      </a:endParaRPr>
                    </a:p>
                  </a:txBody>
                  <a:tcPr marL="68580" marR="68580" marT="0" marB="0">
                    <a:solidFill>
                      <a:schemeClr val="bg1">
                        <a:lumMod val="65000"/>
                      </a:schemeClr>
                    </a:solidFill>
                  </a:tcPr>
                </a:tc>
              </a:tr>
              <a:tr h="847505">
                <a:tc>
                  <a:txBody>
                    <a:bodyPr/>
                    <a:lstStyle/>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Correct</a:t>
                      </a:r>
                    </a:p>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Specific feedback to increase probability of improved behavior after error </a:t>
                      </a:r>
                    </a:p>
                  </a:txBody>
                  <a:tcPr marL="68580" marR="68580" marT="0" marB="0">
                    <a:solidFill>
                      <a:schemeClr val="bg1">
                        <a:lumMod val="65000"/>
                      </a:schemeClr>
                    </a:solidFill>
                  </a:tcPr>
                </a:tc>
                <a:tc>
                  <a:txBody>
                    <a:bodyPr/>
                    <a:lstStyle/>
                    <a:p>
                      <a:pPr marL="0" marR="0">
                        <a:lnSpc>
                          <a:spcPct val="115000"/>
                        </a:lnSpc>
                        <a:spcBef>
                          <a:spcPts val="0"/>
                        </a:spcBef>
                        <a:spcAft>
                          <a:spcPts val="1000"/>
                        </a:spcAft>
                      </a:pPr>
                      <a:endParaRPr lang="en-US" sz="1100" dirty="0">
                        <a:latin typeface="Calibri"/>
                        <a:ea typeface="Calibri"/>
                        <a:cs typeface="Times New Roman"/>
                      </a:endParaRPr>
                    </a:p>
                  </a:txBody>
                  <a:tcPr marL="68580" marR="68580" marT="0" marB="0">
                    <a:solidFill>
                      <a:schemeClr val="bg1">
                        <a:lumMod val="65000"/>
                      </a:schemeClr>
                    </a:solidFill>
                  </a:tcPr>
                </a:tc>
              </a:tr>
              <a:tr h="802135">
                <a:tc>
                  <a:txBody>
                    <a:bodyPr/>
                    <a:lstStyle/>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Extinction   </a:t>
                      </a:r>
                    </a:p>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reduce reward for problem behavior</a:t>
                      </a:r>
                    </a:p>
                  </a:txBody>
                  <a:tcPr marL="68580" marR="68580" marT="0" marB="0">
                    <a:solidFill>
                      <a:schemeClr val="bg1">
                        <a:lumMod val="65000"/>
                      </a:schemeClr>
                    </a:solidFill>
                  </a:tcPr>
                </a:tc>
                <a:tc>
                  <a:txBody>
                    <a:bodyPr/>
                    <a:lstStyle/>
                    <a:p>
                      <a:pPr marL="0" marR="0">
                        <a:lnSpc>
                          <a:spcPct val="115000"/>
                        </a:lnSpc>
                        <a:spcBef>
                          <a:spcPts val="0"/>
                        </a:spcBef>
                        <a:spcAft>
                          <a:spcPts val="1000"/>
                        </a:spcAft>
                      </a:pPr>
                      <a:endParaRPr lang="en-US" sz="1100" dirty="0">
                        <a:latin typeface="Calibri"/>
                        <a:ea typeface="Calibri"/>
                        <a:cs typeface="Times New Roman"/>
                      </a:endParaRPr>
                    </a:p>
                  </a:txBody>
                  <a:tcPr marL="68580" marR="68580" marT="0" marB="0">
                    <a:solidFill>
                      <a:schemeClr val="bg1">
                        <a:lumMod val="65000"/>
                      </a:schemeClr>
                    </a:solidFill>
                  </a:tcPr>
                </a:tc>
              </a:tr>
              <a:tr h="802135">
                <a:tc>
                  <a:txBody>
                    <a:bodyPr/>
                    <a:lstStyle/>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Safety </a:t>
                      </a:r>
                    </a:p>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remove occurrence or possibility of injury or harm)</a:t>
                      </a:r>
                    </a:p>
                  </a:txBody>
                  <a:tcPr marL="68580" marR="68580" marT="0" marB="0">
                    <a:solidFill>
                      <a:schemeClr val="bg1">
                        <a:lumMod val="65000"/>
                      </a:schemeClr>
                    </a:solidFill>
                  </a:tcPr>
                </a:tc>
                <a:tc>
                  <a:txBody>
                    <a:bodyPr/>
                    <a:lstStyle/>
                    <a:p>
                      <a:pPr marL="0" marR="0">
                        <a:lnSpc>
                          <a:spcPct val="115000"/>
                        </a:lnSpc>
                        <a:spcBef>
                          <a:spcPts val="0"/>
                        </a:spcBef>
                        <a:spcAft>
                          <a:spcPts val="1000"/>
                        </a:spcAft>
                      </a:pPr>
                      <a:endParaRPr lang="en-US" sz="1100" dirty="0">
                        <a:latin typeface="Calibri"/>
                        <a:ea typeface="Calibri"/>
                        <a:cs typeface="Times New Roman"/>
                      </a:endParaRPr>
                    </a:p>
                  </a:txBody>
                  <a:tcPr marL="68580" marR="68580" marT="0" marB="0">
                    <a:solidFill>
                      <a:schemeClr val="bg1">
                        <a:lumMod val="65000"/>
                      </a:schemeClr>
                    </a:solidFill>
                  </a:tcPr>
                </a:tc>
              </a:tr>
              <a:tr h="847505">
                <a:tc>
                  <a:txBody>
                    <a:bodyPr/>
                    <a:lstStyle/>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Prevent </a:t>
                      </a:r>
                    </a:p>
                    <a:p>
                      <a:pPr marL="0" marR="0">
                        <a:lnSpc>
                          <a:spcPct val="115000"/>
                        </a:lnSpc>
                        <a:spcBef>
                          <a:spcPts val="0"/>
                        </a:spcBef>
                        <a:spcAft>
                          <a:spcPts val="0"/>
                        </a:spcAft>
                      </a:pPr>
                      <a:r>
                        <a:rPr lang="en-US" sz="1400" dirty="0">
                          <a:solidFill>
                            <a:schemeClr val="bg2">
                              <a:lumMod val="10000"/>
                            </a:schemeClr>
                          </a:solidFill>
                          <a:latin typeface="Calibri"/>
                          <a:ea typeface="Calibri"/>
                          <a:cs typeface="Times New Roman"/>
                        </a:rPr>
                        <a:t>reduce probability of future or continued problem behavior</a:t>
                      </a:r>
                    </a:p>
                  </a:txBody>
                  <a:tcPr marL="68580" marR="68580" marT="0" marB="0">
                    <a:solidFill>
                      <a:schemeClr val="bg1">
                        <a:lumMod val="65000"/>
                      </a:schemeClr>
                    </a:solidFill>
                  </a:tcPr>
                </a:tc>
                <a:tc>
                  <a:txBody>
                    <a:bodyPr/>
                    <a:lstStyle/>
                    <a:p>
                      <a:pPr marL="0" marR="0">
                        <a:lnSpc>
                          <a:spcPct val="115000"/>
                        </a:lnSpc>
                        <a:spcBef>
                          <a:spcPts val="0"/>
                        </a:spcBef>
                        <a:spcAft>
                          <a:spcPts val="1000"/>
                        </a:spcAft>
                      </a:pPr>
                      <a:endParaRPr lang="en-US" sz="1100" dirty="0">
                        <a:latin typeface="Calibri"/>
                        <a:ea typeface="Calibri"/>
                        <a:cs typeface="Times New Roman"/>
                      </a:endParaRPr>
                    </a:p>
                  </a:txBody>
                  <a:tcPr marL="68580" marR="68580" marT="0" marB="0">
                    <a:solidFill>
                      <a:schemeClr val="bg1">
                        <a:lumMod val="65000"/>
                      </a:schemeClr>
                    </a:solidFill>
                  </a:tcPr>
                </a:tc>
              </a:tr>
            </a:tbl>
          </a:graphicData>
        </a:graphic>
      </p:graphicFrame>
      <p:sp>
        <p:nvSpPr>
          <p:cNvPr id="4" name="Slide Number Placeholder 3"/>
          <p:cNvSpPr>
            <a:spLocks noGrp="1"/>
          </p:cNvSpPr>
          <p:nvPr>
            <p:ph type="sldNum" sz="quarter" idx="12"/>
          </p:nvPr>
        </p:nvSpPr>
        <p:spPr>
          <a:xfrm>
            <a:off x="6705600" y="6172200"/>
            <a:ext cx="2133600" cy="476250"/>
          </a:xfrm>
        </p:spPr>
        <p:txBody>
          <a:bodyPr/>
          <a:lstStyle/>
          <a:p>
            <a:pPr>
              <a:defRPr/>
            </a:pPr>
            <a:fld id="{FD0EBBB7-19FA-4840-8929-F705CC2DDF8D}" type="slidenum">
              <a:rPr lang="en-US">
                <a:solidFill>
                  <a:schemeClr val="bg2"/>
                </a:solidFill>
              </a:rPr>
              <a:pPr>
                <a:defRPr/>
              </a:pPr>
              <a:t>100</a:t>
            </a:fld>
            <a:endParaRPr lang="en-US" dirty="0">
              <a:solidFill>
                <a:schemeClr val="bg2"/>
              </a:solidFill>
            </a:endParaRPr>
          </a:p>
        </p:txBody>
      </p:sp>
      <p:sp>
        <p:nvSpPr>
          <p:cNvPr id="6" name="TextBox 5"/>
          <p:cNvSpPr txBox="1"/>
          <p:nvPr/>
        </p:nvSpPr>
        <p:spPr>
          <a:xfrm>
            <a:off x="304800" y="304800"/>
            <a:ext cx="2438400" cy="584775"/>
          </a:xfrm>
          <a:prstGeom prst="rect">
            <a:avLst/>
          </a:prstGeom>
          <a:noFill/>
        </p:spPr>
        <p:txBody>
          <a:bodyPr wrap="square" rtlCol="0">
            <a:spAutoFit/>
          </a:bodyPr>
          <a:lstStyle/>
          <a:p>
            <a:r>
              <a:rPr lang="en-US" sz="3200" dirty="0">
                <a:solidFill>
                  <a:schemeClr val="bg2"/>
                </a:solidFill>
              </a:rPr>
              <a:t>3. Solutions</a:t>
            </a:r>
            <a:endParaRPr lang="en-US" sz="2000" dirty="0">
              <a:solidFill>
                <a:schemeClr val="bg2"/>
              </a:solidFill>
            </a:endParaRPr>
          </a:p>
        </p:txBody>
      </p:sp>
    </p:spTree>
  </p:cSld>
  <p:clrMapOvr>
    <a:masterClrMapping/>
  </p:clrMapOvr>
  <p:transition spd="med">
    <p:rand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5620"/>
            <a:ext cx="7239000" cy="1452342"/>
          </a:xfrm>
        </p:spPr>
        <p:txBody>
          <a:bodyPr/>
          <a:lstStyle/>
          <a:p>
            <a:endParaRPr lang="en-US" dirty="0">
              <a:solidFill>
                <a:schemeClr val="bg2"/>
              </a:solidFill>
            </a:endParaRPr>
          </a:p>
        </p:txBody>
      </p:sp>
      <p:sp>
        <p:nvSpPr>
          <p:cNvPr id="3" name="Content Placeholder 2"/>
          <p:cNvSpPr>
            <a:spLocks noGrp="1"/>
          </p:cNvSpPr>
          <p:nvPr>
            <p:ph idx="1"/>
          </p:nvPr>
        </p:nvSpPr>
        <p:spPr>
          <a:xfrm>
            <a:off x="304800" y="1219200"/>
            <a:ext cx="8382000" cy="4906963"/>
          </a:xfrm>
        </p:spPr>
        <p:txBody>
          <a:bodyPr/>
          <a:lstStyle/>
          <a:p>
            <a:pPr lvl="0">
              <a:buNone/>
            </a:pPr>
            <a:r>
              <a:rPr lang="en-US" dirty="0">
                <a:solidFill>
                  <a:schemeClr val="bg2"/>
                </a:solidFill>
              </a:rPr>
              <a:t>4. Action Planning </a:t>
            </a:r>
          </a:p>
          <a:p>
            <a:pPr lvl="1"/>
            <a:r>
              <a:rPr lang="en-US" dirty="0">
                <a:solidFill>
                  <a:schemeClr val="bg2"/>
                </a:solidFill>
              </a:rPr>
              <a:t>For solutions to be implemented, who will do what by when?</a:t>
            </a:r>
          </a:p>
          <a:p>
            <a:pPr lvl="0">
              <a:buNone/>
            </a:pPr>
            <a:r>
              <a:rPr lang="en-US" dirty="0">
                <a:solidFill>
                  <a:schemeClr val="bg2"/>
                </a:solidFill>
              </a:rPr>
              <a:t>5. Evaluation Planning</a:t>
            </a:r>
          </a:p>
          <a:p>
            <a:pPr lvl="2"/>
            <a:r>
              <a:rPr lang="en-US" dirty="0">
                <a:solidFill>
                  <a:schemeClr val="bg2"/>
                </a:solidFill>
              </a:rPr>
              <a:t>Goal Setting (what will it look like when you can say there is no longer a problem?)</a:t>
            </a:r>
          </a:p>
          <a:p>
            <a:pPr lvl="2"/>
            <a:r>
              <a:rPr lang="en-US" dirty="0">
                <a:solidFill>
                  <a:schemeClr val="bg2"/>
                </a:solidFill>
              </a:rPr>
              <a:t>Data Collection (gather additional information)</a:t>
            </a:r>
          </a:p>
          <a:p>
            <a:pPr lvl="3"/>
            <a:r>
              <a:rPr lang="en-US" dirty="0">
                <a:solidFill>
                  <a:schemeClr val="bg2"/>
                </a:solidFill>
              </a:rPr>
              <a:t>To measure outcomes</a:t>
            </a:r>
          </a:p>
          <a:p>
            <a:pPr lvl="3"/>
            <a:r>
              <a:rPr lang="en-US" dirty="0">
                <a:solidFill>
                  <a:schemeClr val="bg2"/>
                </a:solidFill>
              </a:rPr>
              <a:t>To measure fidelity of implementation</a:t>
            </a:r>
          </a:p>
          <a:p>
            <a:endParaRPr lang="en-US" dirty="0">
              <a:solidFill>
                <a:schemeClr val="bg2"/>
              </a:solidFill>
            </a:endParaRPr>
          </a:p>
        </p:txBody>
      </p:sp>
      <p:sp>
        <p:nvSpPr>
          <p:cNvPr id="4" name="Slide Number Placeholder 3"/>
          <p:cNvSpPr>
            <a:spLocks noGrp="1"/>
          </p:cNvSpPr>
          <p:nvPr>
            <p:ph type="sldNum" sz="quarter" idx="12"/>
          </p:nvPr>
        </p:nvSpPr>
        <p:spPr>
          <a:xfrm>
            <a:off x="6553200" y="6167850"/>
            <a:ext cx="2133600" cy="553625"/>
          </a:xfrm>
        </p:spPr>
        <p:txBody>
          <a:bodyPr/>
          <a:lstStyle/>
          <a:p>
            <a:pPr>
              <a:defRPr/>
            </a:pPr>
            <a:fld id="{FD0EBBB7-19FA-4840-8929-F705CC2DDF8D}" type="slidenum">
              <a:rPr lang="en-US">
                <a:solidFill>
                  <a:schemeClr val="bg2"/>
                </a:solidFill>
              </a:rPr>
              <a:pPr>
                <a:defRPr/>
              </a:pPr>
              <a:t>101</a:t>
            </a:fld>
            <a:endParaRPr lang="en-US" dirty="0">
              <a:solidFill>
                <a:schemeClr val="bg2"/>
              </a:solidFill>
            </a:endParaRPr>
          </a:p>
        </p:txBody>
      </p:sp>
    </p:spTree>
  </p:cSld>
  <p:clrMapOvr>
    <a:masterClrMapping/>
  </p:clrMapOvr>
  <p:transition spd="med">
    <p:rand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a:t>Teacher-Led Functional Support:  Competing Pathways</a:t>
            </a:r>
          </a:p>
        </p:txBody>
      </p:sp>
      <p:sp>
        <p:nvSpPr>
          <p:cNvPr id="1224706" name="Text Placeholder 2"/>
          <p:cNvSpPr>
            <a:spLocks noGrp="1"/>
          </p:cNvSpPr>
          <p:nvPr>
            <p:ph idx="1"/>
          </p:nvPr>
        </p:nvSpPr>
        <p:spPr/>
        <p:txBody>
          <a:bodyPr/>
          <a:lstStyle/>
          <a:p>
            <a:pPr eaLnBrk="1" hangingPunct="1">
              <a:buFont typeface="Wingdings 2" pitchFamily="18" charset="2"/>
              <a:buNone/>
            </a:pPr>
            <a:endParaRPr lang="en-US" dirty="0"/>
          </a:p>
        </p:txBody>
      </p:sp>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102</a:t>
            </a:fld>
            <a:endParaRPr lang="en-US" dirty="0"/>
          </a:p>
        </p:txBody>
      </p:sp>
      <p:pic>
        <p:nvPicPr>
          <p:cNvPr id="1224707" name="Picture 4" descr="j0402340"/>
          <p:cNvPicPr>
            <a:picLocks noChangeAspect="1" noChangeArrowheads="1"/>
          </p:cNvPicPr>
          <p:nvPr/>
        </p:nvPicPr>
        <p:blipFill>
          <a:blip r:embed="rId3" cstate="print"/>
          <a:srcRect/>
          <a:stretch>
            <a:fillRect/>
          </a:stretch>
        </p:blipFill>
        <p:spPr bwMode="auto">
          <a:xfrm>
            <a:off x="1600200" y="2438400"/>
            <a:ext cx="6096000" cy="321786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849" name="Rectangle 3"/>
          <p:cNvSpPr>
            <a:spLocks noGrp="1" noChangeArrowheads="1"/>
          </p:cNvSpPr>
          <p:nvPr>
            <p:ph type="title"/>
          </p:nvPr>
        </p:nvSpPr>
        <p:spPr/>
        <p:txBody>
          <a:bodyPr/>
          <a:lstStyle/>
          <a:p>
            <a:pPr eaLnBrk="1" hangingPunct="1"/>
            <a:r>
              <a:rPr lang="en-US" altLang="en-US" dirty="0"/>
              <a:t>Competing Pathways: </a:t>
            </a:r>
            <a:br>
              <a:rPr lang="en-US" altLang="en-US" dirty="0"/>
            </a:br>
            <a:r>
              <a:rPr lang="en-US" altLang="en-US" dirty="0"/>
              <a:t>Chart Behavior &amp; Hypothesize</a:t>
            </a:r>
          </a:p>
        </p:txBody>
      </p:sp>
      <p:sp>
        <p:nvSpPr>
          <p:cNvPr id="11" name="Slide Number Placeholder 10"/>
          <p:cNvSpPr>
            <a:spLocks noGrp="1"/>
          </p:cNvSpPr>
          <p:nvPr>
            <p:ph type="sldNum" sz="quarter" idx="12"/>
          </p:nvPr>
        </p:nvSpPr>
        <p:spPr/>
        <p:txBody>
          <a:bodyPr/>
          <a:lstStyle/>
          <a:p>
            <a:pPr>
              <a:defRPr/>
            </a:pPr>
            <a:fld id="{B644DF8C-64E4-4AD9-8769-435793F7D198}" type="slidenum">
              <a:rPr lang="en-US"/>
              <a:pPr>
                <a:defRPr/>
              </a:pPr>
              <a:t>103</a:t>
            </a:fld>
            <a:endParaRPr lang="en-US" dirty="0"/>
          </a:p>
        </p:txBody>
      </p:sp>
      <p:grpSp>
        <p:nvGrpSpPr>
          <p:cNvPr id="2" name="Group 18"/>
          <p:cNvGrpSpPr>
            <a:grpSpLocks/>
          </p:cNvGrpSpPr>
          <p:nvPr/>
        </p:nvGrpSpPr>
        <p:grpSpPr bwMode="auto">
          <a:xfrm>
            <a:off x="457200" y="2971800"/>
            <a:ext cx="8229600" cy="1600200"/>
            <a:chOff x="240" y="2160"/>
            <a:chExt cx="5136" cy="720"/>
          </a:xfrm>
        </p:grpSpPr>
        <p:sp>
          <p:nvSpPr>
            <p:cNvPr id="1230851" name="Rectangle 4"/>
            <p:cNvSpPr>
              <a:spLocks noChangeArrowheads="1"/>
            </p:cNvSpPr>
            <p:nvPr/>
          </p:nvSpPr>
          <p:spPr bwMode="auto">
            <a:xfrm>
              <a:off x="24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Setting </a:t>
              </a:r>
            </a:p>
            <a:p>
              <a:pPr algn="ctr" eaLnBrk="0" hangingPunct="0"/>
              <a:r>
                <a:rPr lang="en-US" altLang="en-US" sz="2400" dirty="0">
                  <a:solidFill>
                    <a:schemeClr val="bg1"/>
                  </a:solidFill>
                  <a:latin typeface="Times New Roman" pitchFamily="18" charset="0"/>
                </a:rPr>
                <a:t>Events</a:t>
              </a:r>
            </a:p>
          </p:txBody>
        </p:sp>
        <p:sp>
          <p:nvSpPr>
            <p:cNvPr id="1230852" name="Rectangle 5"/>
            <p:cNvSpPr>
              <a:spLocks noChangeArrowheads="1"/>
            </p:cNvSpPr>
            <p:nvPr/>
          </p:nvSpPr>
          <p:spPr bwMode="auto">
            <a:xfrm>
              <a:off x="1536" y="2160"/>
              <a:ext cx="1008"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Antecedents</a:t>
              </a:r>
            </a:p>
          </p:txBody>
        </p:sp>
        <p:sp>
          <p:nvSpPr>
            <p:cNvPr id="1230853" name="Rectangle 7"/>
            <p:cNvSpPr>
              <a:spLocks noChangeArrowheads="1"/>
            </p:cNvSpPr>
            <p:nvPr/>
          </p:nvSpPr>
          <p:spPr bwMode="auto">
            <a:xfrm>
              <a:off x="288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Problem</a:t>
              </a:r>
            </a:p>
            <a:p>
              <a:pPr algn="ctr" eaLnBrk="0" hangingPunct="0"/>
              <a:r>
                <a:rPr lang="en-US" altLang="en-US" sz="2400" dirty="0">
                  <a:solidFill>
                    <a:schemeClr val="bg1"/>
                  </a:solidFill>
                  <a:latin typeface="Times New Roman" pitchFamily="18" charset="0"/>
                </a:rPr>
                <a:t>Behavior</a:t>
              </a:r>
            </a:p>
          </p:txBody>
        </p:sp>
        <p:sp>
          <p:nvSpPr>
            <p:cNvPr id="1230854" name="Rectangle 10"/>
            <p:cNvSpPr>
              <a:spLocks noChangeArrowheads="1"/>
            </p:cNvSpPr>
            <p:nvPr/>
          </p:nvSpPr>
          <p:spPr bwMode="auto">
            <a:xfrm>
              <a:off x="4272" y="2160"/>
              <a:ext cx="1104"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Maintaining</a:t>
              </a:r>
            </a:p>
            <a:p>
              <a:pPr algn="ctr" eaLnBrk="0" hangingPunct="0"/>
              <a:r>
                <a:rPr lang="en-US" altLang="en-US" sz="2400" dirty="0">
                  <a:solidFill>
                    <a:schemeClr val="bg1"/>
                  </a:solidFill>
                  <a:latin typeface="Times New Roman" pitchFamily="18" charset="0"/>
                </a:rPr>
                <a:t>Consequences</a:t>
              </a:r>
            </a:p>
          </p:txBody>
        </p:sp>
        <p:sp>
          <p:nvSpPr>
            <p:cNvPr id="1230855" name="Line 11"/>
            <p:cNvSpPr>
              <a:spLocks noChangeShapeType="1"/>
            </p:cNvSpPr>
            <p:nvPr/>
          </p:nvSpPr>
          <p:spPr bwMode="auto">
            <a:xfrm>
              <a:off x="1248"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30856" name="Line 12"/>
            <p:cNvSpPr>
              <a:spLocks noChangeShapeType="1"/>
            </p:cNvSpPr>
            <p:nvPr/>
          </p:nvSpPr>
          <p:spPr bwMode="auto">
            <a:xfrm>
              <a:off x="2592"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30857" name="Line 16"/>
            <p:cNvSpPr>
              <a:spLocks noChangeShapeType="1"/>
            </p:cNvSpPr>
            <p:nvPr/>
          </p:nvSpPr>
          <p:spPr bwMode="auto">
            <a:xfrm>
              <a:off x="3908" y="2496"/>
              <a:ext cx="288"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grpSp>
    </p:spTree>
  </p:cSld>
  <p:clrMapOvr>
    <a:masterClrMapping/>
  </p:clrMapOvr>
  <p:transition spd="med">
    <p:cover dir="lu"/>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897" name="Rectangle 2"/>
          <p:cNvSpPr>
            <a:spLocks noGrp="1" noChangeArrowheads="1"/>
          </p:cNvSpPr>
          <p:nvPr>
            <p:ph type="title"/>
          </p:nvPr>
        </p:nvSpPr>
        <p:spPr>
          <a:xfrm>
            <a:off x="1219200" y="381000"/>
            <a:ext cx="7924800" cy="944563"/>
          </a:xfrm>
        </p:spPr>
        <p:txBody>
          <a:bodyPr/>
          <a:lstStyle/>
          <a:p>
            <a:pPr eaLnBrk="1" hangingPunct="1"/>
            <a:r>
              <a:rPr lang="en-US" altLang="en-US" dirty="0"/>
              <a:t>Competing Pathways: </a:t>
            </a:r>
            <a:br>
              <a:rPr lang="en-US" altLang="en-US" dirty="0"/>
            </a:br>
            <a:r>
              <a:rPr lang="en-US" altLang="en-US" dirty="0"/>
              <a:t>Identify Replacement Behavior(s)</a:t>
            </a:r>
          </a:p>
        </p:txBody>
      </p:sp>
      <p:sp>
        <p:nvSpPr>
          <p:cNvPr id="19" name="Slide Number Placeholder 18"/>
          <p:cNvSpPr>
            <a:spLocks noGrp="1"/>
          </p:cNvSpPr>
          <p:nvPr>
            <p:ph type="sldNum" sz="quarter" idx="12"/>
          </p:nvPr>
        </p:nvSpPr>
        <p:spPr/>
        <p:txBody>
          <a:bodyPr/>
          <a:lstStyle/>
          <a:p>
            <a:pPr>
              <a:defRPr/>
            </a:pPr>
            <a:fld id="{FD0EBBB7-19FA-4840-8929-F705CC2DDF8D}" type="slidenum">
              <a:rPr lang="en-US"/>
              <a:pPr>
                <a:defRPr/>
              </a:pPr>
              <a:t>104</a:t>
            </a:fld>
            <a:endParaRPr lang="en-US" dirty="0"/>
          </a:p>
        </p:txBody>
      </p:sp>
      <p:sp>
        <p:nvSpPr>
          <p:cNvPr id="1232899" name="Rectangle 5"/>
          <p:cNvSpPr>
            <a:spLocks noChangeArrowheads="1"/>
          </p:cNvSpPr>
          <p:nvPr/>
        </p:nvSpPr>
        <p:spPr bwMode="auto">
          <a:xfrm>
            <a:off x="4572000" y="5562600"/>
            <a:ext cx="1600200" cy="990600"/>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Desired</a:t>
            </a:r>
          </a:p>
          <a:p>
            <a:pPr algn="ctr" eaLnBrk="0" hangingPunct="0"/>
            <a:r>
              <a:rPr lang="en-US" altLang="en-US" sz="2400" dirty="0">
                <a:solidFill>
                  <a:schemeClr val="bg1"/>
                </a:solidFill>
                <a:latin typeface="Times New Roman" pitchFamily="18" charset="0"/>
              </a:rPr>
              <a:t>Alternative</a:t>
            </a:r>
          </a:p>
        </p:txBody>
      </p:sp>
      <p:sp>
        <p:nvSpPr>
          <p:cNvPr id="1232900" name="Rectangle 7"/>
          <p:cNvSpPr>
            <a:spLocks noChangeArrowheads="1"/>
          </p:cNvSpPr>
          <p:nvPr/>
        </p:nvSpPr>
        <p:spPr bwMode="auto">
          <a:xfrm>
            <a:off x="4572000" y="3810000"/>
            <a:ext cx="1600200" cy="990600"/>
          </a:xfrm>
          <a:prstGeom prst="rect">
            <a:avLst/>
          </a:prstGeom>
          <a:solidFill>
            <a:schemeClr val="accent5">
              <a:lumMod val="20000"/>
              <a:lumOff val="80000"/>
            </a:schemeClr>
          </a:solidFill>
          <a:ln w="28575" cap="sq">
            <a:solidFill>
              <a:schemeClr val="tx2"/>
            </a:solidFill>
            <a:miter lim="800000"/>
            <a:headEnd type="none" w="sm" len="sm"/>
            <a:tailEnd type="none" w="sm" len="sm"/>
          </a:ln>
        </p:spPr>
        <p:txBody>
          <a:bodyPr wrap="none" anchor="ctr"/>
          <a:lstStyle/>
          <a:p>
            <a:pPr algn="ctr" eaLnBrk="0" hangingPunct="0"/>
            <a:r>
              <a:rPr lang="en-US" altLang="en-US" sz="2400" dirty="0">
                <a:solidFill>
                  <a:srgbClr val="000000"/>
                </a:solidFill>
                <a:latin typeface="Times New Roman" pitchFamily="18" charset="0"/>
              </a:rPr>
              <a:t>Acceptable</a:t>
            </a:r>
          </a:p>
          <a:p>
            <a:pPr algn="ctr" eaLnBrk="0" hangingPunct="0"/>
            <a:r>
              <a:rPr lang="en-US" altLang="en-US" sz="2400" dirty="0">
                <a:solidFill>
                  <a:srgbClr val="000000"/>
                </a:solidFill>
                <a:latin typeface="Times New Roman" pitchFamily="18" charset="0"/>
              </a:rPr>
              <a:t>Alternative</a:t>
            </a:r>
          </a:p>
        </p:txBody>
      </p:sp>
      <p:sp>
        <p:nvSpPr>
          <p:cNvPr id="1232901" name="Rectangle 8"/>
          <p:cNvSpPr>
            <a:spLocks noChangeArrowheads="1"/>
          </p:cNvSpPr>
          <p:nvPr/>
        </p:nvSpPr>
        <p:spPr bwMode="auto">
          <a:xfrm>
            <a:off x="6781800" y="4953000"/>
            <a:ext cx="1752600" cy="990600"/>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Maintaining</a:t>
            </a:r>
          </a:p>
          <a:p>
            <a:pPr algn="ctr" eaLnBrk="0" hangingPunct="0"/>
            <a:r>
              <a:rPr lang="en-US" altLang="en-US" sz="2400" dirty="0">
                <a:solidFill>
                  <a:schemeClr val="bg1"/>
                </a:solidFill>
                <a:latin typeface="Times New Roman" pitchFamily="18" charset="0"/>
              </a:rPr>
              <a:t>Consequences</a:t>
            </a:r>
          </a:p>
        </p:txBody>
      </p:sp>
      <p:sp>
        <p:nvSpPr>
          <p:cNvPr id="1232902" name="Line 12"/>
          <p:cNvSpPr>
            <a:spLocks noChangeShapeType="1"/>
          </p:cNvSpPr>
          <p:nvPr/>
        </p:nvSpPr>
        <p:spPr bwMode="auto">
          <a:xfrm flipV="1">
            <a:off x="3657600" y="2286000"/>
            <a:ext cx="609600" cy="381000"/>
          </a:xfrm>
          <a:prstGeom prst="line">
            <a:avLst/>
          </a:prstGeom>
          <a:noFill/>
          <a:ln w="28575" cap="sq">
            <a:solidFill>
              <a:schemeClr val="tx2"/>
            </a:solidFill>
            <a:round/>
            <a:headEnd type="none" w="sm" len="sm"/>
            <a:tailEnd type="triangle" w="med" len="med"/>
          </a:ln>
        </p:spPr>
        <p:txBody>
          <a:bodyPr wrap="none" anchor="ctr"/>
          <a:lstStyle/>
          <a:p>
            <a:endParaRPr lang="en-US" dirty="0"/>
          </a:p>
        </p:txBody>
      </p:sp>
      <p:sp>
        <p:nvSpPr>
          <p:cNvPr id="1232903" name="Line 13"/>
          <p:cNvSpPr>
            <a:spLocks noChangeShapeType="1"/>
          </p:cNvSpPr>
          <p:nvPr/>
        </p:nvSpPr>
        <p:spPr bwMode="auto">
          <a:xfrm>
            <a:off x="3657600" y="4876800"/>
            <a:ext cx="685800" cy="68580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32904" name="Line 14"/>
          <p:cNvSpPr>
            <a:spLocks noChangeShapeType="1"/>
          </p:cNvSpPr>
          <p:nvPr/>
        </p:nvSpPr>
        <p:spPr bwMode="auto">
          <a:xfrm>
            <a:off x="6280150" y="2133600"/>
            <a:ext cx="457200" cy="0"/>
          </a:xfrm>
          <a:prstGeom prst="line">
            <a:avLst/>
          </a:prstGeom>
          <a:noFill/>
          <a:ln w="28575" cap="sq">
            <a:solidFill>
              <a:schemeClr val="tx2"/>
            </a:solidFill>
            <a:round/>
            <a:headEnd type="none" w="sm" len="sm"/>
            <a:tailEnd type="triangle" w="med" len="med"/>
          </a:ln>
        </p:spPr>
        <p:txBody>
          <a:bodyPr wrap="none" anchor="ctr"/>
          <a:lstStyle/>
          <a:p>
            <a:endParaRPr lang="en-US" dirty="0"/>
          </a:p>
        </p:txBody>
      </p:sp>
      <p:grpSp>
        <p:nvGrpSpPr>
          <p:cNvPr id="2" name="Group 17"/>
          <p:cNvGrpSpPr>
            <a:grpSpLocks/>
          </p:cNvGrpSpPr>
          <p:nvPr/>
        </p:nvGrpSpPr>
        <p:grpSpPr bwMode="auto">
          <a:xfrm>
            <a:off x="381000" y="2057400"/>
            <a:ext cx="8229600" cy="1600200"/>
            <a:chOff x="240" y="2160"/>
            <a:chExt cx="5136" cy="720"/>
          </a:xfrm>
        </p:grpSpPr>
        <p:sp>
          <p:nvSpPr>
            <p:cNvPr id="1232907" name="Rectangle 18"/>
            <p:cNvSpPr>
              <a:spLocks noChangeArrowheads="1"/>
            </p:cNvSpPr>
            <p:nvPr/>
          </p:nvSpPr>
          <p:spPr bwMode="auto">
            <a:xfrm>
              <a:off x="24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Setting</a:t>
              </a:r>
            </a:p>
            <a:p>
              <a:pPr algn="ctr" eaLnBrk="0" hangingPunct="0"/>
              <a:r>
                <a:rPr lang="en-US" altLang="en-US" sz="2400" dirty="0">
                  <a:solidFill>
                    <a:schemeClr val="bg1"/>
                  </a:solidFill>
                  <a:latin typeface="Times New Roman" pitchFamily="18" charset="0"/>
                </a:rPr>
                <a:t>Events</a:t>
              </a:r>
            </a:p>
          </p:txBody>
        </p:sp>
        <p:sp>
          <p:nvSpPr>
            <p:cNvPr id="1232908" name="Rectangle 19"/>
            <p:cNvSpPr>
              <a:spLocks noChangeArrowheads="1"/>
            </p:cNvSpPr>
            <p:nvPr/>
          </p:nvSpPr>
          <p:spPr bwMode="auto">
            <a:xfrm>
              <a:off x="1536" y="2160"/>
              <a:ext cx="1008"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Antecedents</a:t>
              </a:r>
            </a:p>
          </p:txBody>
        </p:sp>
        <p:sp>
          <p:nvSpPr>
            <p:cNvPr id="1232909" name="Rectangle 20"/>
            <p:cNvSpPr>
              <a:spLocks noChangeArrowheads="1"/>
            </p:cNvSpPr>
            <p:nvPr/>
          </p:nvSpPr>
          <p:spPr bwMode="auto">
            <a:xfrm>
              <a:off x="288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Problem</a:t>
              </a:r>
            </a:p>
            <a:p>
              <a:pPr algn="ctr" eaLnBrk="0" hangingPunct="0"/>
              <a:r>
                <a:rPr lang="en-US" altLang="en-US" sz="2400" dirty="0">
                  <a:solidFill>
                    <a:schemeClr val="bg1"/>
                  </a:solidFill>
                  <a:latin typeface="Times New Roman" pitchFamily="18" charset="0"/>
                </a:rPr>
                <a:t>Behavior</a:t>
              </a:r>
            </a:p>
          </p:txBody>
        </p:sp>
        <p:sp>
          <p:nvSpPr>
            <p:cNvPr id="1232910" name="Rectangle 21"/>
            <p:cNvSpPr>
              <a:spLocks noChangeArrowheads="1"/>
            </p:cNvSpPr>
            <p:nvPr/>
          </p:nvSpPr>
          <p:spPr bwMode="auto">
            <a:xfrm>
              <a:off x="4272" y="2160"/>
              <a:ext cx="1104"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Maintaining</a:t>
              </a:r>
            </a:p>
            <a:p>
              <a:pPr algn="ctr" eaLnBrk="0" hangingPunct="0"/>
              <a:r>
                <a:rPr lang="en-US" altLang="en-US" sz="2400" dirty="0">
                  <a:solidFill>
                    <a:schemeClr val="bg1"/>
                  </a:solidFill>
                  <a:latin typeface="Times New Roman" pitchFamily="18" charset="0"/>
                </a:rPr>
                <a:t>Consequences</a:t>
              </a:r>
            </a:p>
          </p:txBody>
        </p:sp>
        <p:sp>
          <p:nvSpPr>
            <p:cNvPr id="1232911" name="Line 22"/>
            <p:cNvSpPr>
              <a:spLocks noChangeShapeType="1"/>
            </p:cNvSpPr>
            <p:nvPr/>
          </p:nvSpPr>
          <p:spPr bwMode="auto">
            <a:xfrm>
              <a:off x="1248"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32912" name="Line 23"/>
            <p:cNvSpPr>
              <a:spLocks noChangeShapeType="1"/>
            </p:cNvSpPr>
            <p:nvPr/>
          </p:nvSpPr>
          <p:spPr bwMode="auto">
            <a:xfrm>
              <a:off x="2592"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32913" name="Line 24"/>
            <p:cNvSpPr>
              <a:spLocks noChangeShapeType="1"/>
            </p:cNvSpPr>
            <p:nvPr/>
          </p:nvSpPr>
          <p:spPr bwMode="auto">
            <a:xfrm>
              <a:off x="3908" y="2496"/>
              <a:ext cx="288"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grpSp>
      <p:sp>
        <p:nvSpPr>
          <p:cNvPr id="21" name="Rectangle 7"/>
          <p:cNvSpPr>
            <a:spLocks noChangeArrowheads="1"/>
          </p:cNvSpPr>
          <p:nvPr/>
        </p:nvSpPr>
        <p:spPr bwMode="auto">
          <a:xfrm>
            <a:off x="4572000" y="4038600"/>
            <a:ext cx="1600200" cy="990600"/>
          </a:xfrm>
          <a:prstGeom prst="rect">
            <a:avLst/>
          </a:prstGeom>
          <a:solidFill>
            <a:schemeClr val="accent3">
              <a:lumMod val="60000"/>
              <a:lumOff val="40000"/>
            </a:schemeClr>
          </a:solidFill>
          <a:ln w="28575" cap="sq">
            <a:solidFill>
              <a:schemeClr val="tx2"/>
            </a:solidFill>
            <a:miter lim="800000"/>
            <a:headEnd type="none" w="sm" len="sm"/>
            <a:tailEnd type="none" w="sm" len="sm"/>
          </a:ln>
        </p:spPr>
        <p:txBody>
          <a:bodyPr wrap="none" anchor="ctr"/>
          <a:lstStyle/>
          <a:p>
            <a:pPr algn="ctr" eaLnBrk="0" hangingPunct="0"/>
            <a:r>
              <a:rPr lang="en-US" altLang="en-US" sz="2400" dirty="0">
                <a:solidFill>
                  <a:srgbClr val="000000"/>
                </a:solidFill>
                <a:latin typeface="Times New Roman" pitchFamily="18" charset="0"/>
              </a:rPr>
              <a:t>Acceptable</a:t>
            </a:r>
          </a:p>
          <a:p>
            <a:pPr algn="ctr" eaLnBrk="0" hangingPunct="0"/>
            <a:r>
              <a:rPr lang="en-US" altLang="en-US" sz="2400" dirty="0">
                <a:solidFill>
                  <a:srgbClr val="000000"/>
                </a:solidFill>
                <a:latin typeface="Times New Roman" pitchFamily="18" charset="0"/>
              </a:rPr>
              <a:t>Alternative</a:t>
            </a:r>
          </a:p>
        </p:txBody>
      </p:sp>
      <p:sp>
        <p:nvSpPr>
          <p:cNvPr id="20" name="Rectangle 7"/>
          <p:cNvSpPr>
            <a:spLocks noChangeArrowheads="1"/>
          </p:cNvSpPr>
          <p:nvPr/>
        </p:nvSpPr>
        <p:spPr bwMode="auto">
          <a:xfrm>
            <a:off x="4572000" y="4267200"/>
            <a:ext cx="1600200" cy="990600"/>
          </a:xfrm>
          <a:prstGeom prst="rect">
            <a:avLst/>
          </a:prstGeom>
          <a:solidFill>
            <a:schemeClr val="accent4">
              <a:lumMod val="40000"/>
              <a:lumOff val="60000"/>
            </a:schemeClr>
          </a:solidFill>
          <a:ln w="28575" cap="sq">
            <a:solidFill>
              <a:schemeClr val="tx2"/>
            </a:solidFill>
            <a:miter lim="800000"/>
            <a:headEnd type="none" w="sm" len="sm"/>
            <a:tailEnd type="none" w="sm" len="sm"/>
          </a:ln>
        </p:spPr>
        <p:txBody>
          <a:bodyPr wrap="none" anchor="ctr"/>
          <a:lstStyle/>
          <a:p>
            <a:pPr algn="ctr" eaLnBrk="0" hangingPunct="0"/>
            <a:r>
              <a:rPr lang="en-US" altLang="en-US" sz="2400" dirty="0">
                <a:solidFill>
                  <a:srgbClr val="000000"/>
                </a:solidFill>
                <a:latin typeface="Times New Roman" pitchFamily="18" charset="0"/>
              </a:rPr>
              <a:t>Acceptable</a:t>
            </a:r>
          </a:p>
          <a:p>
            <a:pPr algn="ctr" eaLnBrk="0" hangingPunct="0"/>
            <a:r>
              <a:rPr lang="en-US" altLang="en-US" sz="2400" dirty="0">
                <a:solidFill>
                  <a:srgbClr val="000000"/>
                </a:solidFill>
                <a:latin typeface="Times New Roman" pitchFamily="18" charset="0"/>
              </a:rPr>
              <a:t>Alternative</a:t>
            </a:r>
          </a:p>
        </p:txBody>
      </p:sp>
      <p:sp>
        <p:nvSpPr>
          <p:cNvPr id="22" name="Rectangle 7"/>
          <p:cNvSpPr>
            <a:spLocks noChangeArrowheads="1"/>
          </p:cNvSpPr>
          <p:nvPr/>
        </p:nvSpPr>
        <p:spPr bwMode="auto">
          <a:xfrm>
            <a:off x="4572000" y="4419600"/>
            <a:ext cx="1600200" cy="990600"/>
          </a:xfrm>
          <a:prstGeom prst="rect">
            <a:avLst/>
          </a:prstGeom>
          <a:solidFill>
            <a:schemeClr val="accent1">
              <a:lumMod val="60000"/>
              <a:lumOff val="40000"/>
            </a:schemeClr>
          </a:solidFill>
          <a:ln w="28575" cap="sq">
            <a:solidFill>
              <a:schemeClr val="tx2"/>
            </a:solidFill>
            <a:miter lim="800000"/>
            <a:headEnd type="none" w="sm" len="sm"/>
            <a:tailEnd type="none" w="sm" len="sm"/>
          </a:ln>
        </p:spPr>
        <p:txBody>
          <a:bodyPr wrap="none" anchor="ctr"/>
          <a:lstStyle/>
          <a:p>
            <a:pPr algn="ctr" eaLnBrk="0" hangingPunct="0"/>
            <a:r>
              <a:rPr lang="en-US" altLang="en-US" sz="2400" dirty="0">
                <a:solidFill>
                  <a:srgbClr val="000000"/>
                </a:solidFill>
                <a:latin typeface="Times New Roman" pitchFamily="18" charset="0"/>
              </a:rPr>
              <a:t>Acceptable</a:t>
            </a:r>
          </a:p>
          <a:p>
            <a:pPr algn="ctr" eaLnBrk="0" hangingPunct="0"/>
            <a:r>
              <a:rPr lang="en-US" altLang="en-US" sz="2400" dirty="0">
                <a:solidFill>
                  <a:srgbClr val="000000"/>
                </a:solidFill>
                <a:latin typeface="Times New Roman" pitchFamily="18" charset="0"/>
              </a:rPr>
              <a:t>Alternative</a:t>
            </a:r>
          </a:p>
        </p:txBody>
      </p:sp>
    </p:spTree>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2000"/>
                                        <p:tgtEl>
                                          <p:spTgt spid="20"/>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0" grpId="0" animBg="1"/>
      <p:bldP spid="22"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a:grpSpLocks/>
          </p:cNvGrpSpPr>
          <p:nvPr/>
        </p:nvGrpSpPr>
        <p:grpSpPr bwMode="auto">
          <a:xfrm>
            <a:off x="533400" y="4724400"/>
            <a:ext cx="8077200" cy="1981200"/>
            <a:chOff x="336" y="2784"/>
            <a:chExt cx="5088" cy="1344"/>
          </a:xfrm>
        </p:grpSpPr>
        <p:sp>
          <p:nvSpPr>
            <p:cNvPr id="1234965" name="Rectangle 9"/>
            <p:cNvSpPr>
              <a:spLocks noChangeArrowheads="1"/>
            </p:cNvSpPr>
            <p:nvPr/>
          </p:nvSpPr>
          <p:spPr bwMode="auto">
            <a:xfrm>
              <a:off x="336" y="2784"/>
              <a:ext cx="960" cy="1344"/>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b="1" dirty="0">
                  <a:solidFill>
                    <a:schemeClr val="bg1"/>
                  </a:solidFill>
                  <a:latin typeface="Times New Roman" pitchFamily="18" charset="0"/>
                </a:rPr>
                <a:t>Setting </a:t>
              </a:r>
            </a:p>
            <a:p>
              <a:pPr algn="ctr" eaLnBrk="0" hangingPunct="0"/>
              <a:r>
                <a:rPr lang="en-US" altLang="en-US" b="1" dirty="0">
                  <a:solidFill>
                    <a:schemeClr val="bg1"/>
                  </a:solidFill>
                  <a:latin typeface="Times New Roman" pitchFamily="18" charset="0"/>
                </a:rPr>
                <a:t>Event </a:t>
              </a:r>
            </a:p>
            <a:p>
              <a:pPr algn="ctr" eaLnBrk="0" hangingPunct="0"/>
              <a:r>
                <a:rPr lang="en-US" altLang="en-US" b="1" dirty="0">
                  <a:solidFill>
                    <a:schemeClr val="bg1"/>
                  </a:solidFill>
                  <a:latin typeface="Times New Roman" pitchFamily="18" charset="0"/>
                </a:rPr>
                <a:t>Manipulations</a:t>
              </a:r>
              <a:endParaRPr lang="en-US" altLang="en-US" sz="2400" b="1" dirty="0">
                <a:solidFill>
                  <a:schemeClr val="bg1"/>
                </a:solidFill>
                <a:latin typeface="Times New Roman" pitchFamily="18" charset="0"/>
              </a:endParaRPr>
            </a:p>
            <a:p>
              <a:pPr algn="ctr" eaLnBrk="0" hangingPunct="0"/>
              <a:endParaRPr lang="en-US" altLang="en-US" sz="2400" b="1" dirty="0">
                <a:solidFill>
                  <a:schemeClr val="bg1"/>
                </a:solidFill>
                <a:latin typeface="Times New Roman" pitchFamily="18" charset="0"/>
              </a:endParaRPr>
            </a:p>
          </p:txBody>
        </p:sp>
        <p:sp>
          <p:nvSpPr>
            <p:cNvPr id="1234966" name="Rectangle 10"/>
            <p:cNvSpPr>
              <a:spLocks noChangeArrowheads="1"/>
            </p:cNvSpPr>
            <p:nvPr/>
          </p:nvSpPr>
          <p:spPr bwMode="auto">
            <a:xfrm>
              <a:off x="1632" y="2784"/>
              <a:ext cx="960" cy="1344"/>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b="1" dirty="0">
                  <a:solidFill>
                    <a:schemeClr val="bg1"/>
                  </a:solidFill>
                  <a:latin typeface="Times New Roman" pitchFamily="18" charset="0"/>
                </a:rPr>
                <a:t>Antecedent</a:t>
              </a:r>
            </a:p>
            <a:p>
              <a:pPr algn="ctr" eaLnBrk="0" hangingPunct="0"/>
              <a:r>
                <a:rPr lang="en-US" altLang="en-US" b="1" dirty="0">
                  <a:solidFill>
                    <a:schemeClr val="bg1"/>
                  </a:solidFill>
                  <a:latin typeface="Times New Roman" pitchFamily="18" charset="0"/>
                </a:rPr>
                <a:t>Manipulations</a:t>
              </a:r>
            </a:p>
          </p:txBody>
        </p:sp>
        <p:sp>
          <p:nvSpPr>
            <p:cNvPr id="1234967" name="Rectangle 11"/>
            <p:cNvSpPr>
              <a:spLocks noChangeArrowheads="1"/>
            </p:cNvSpPr>
            <p:nvPr/>
          </p:nvSpPr>
          <p:spPr bwMode="auto">
            <a:xfrm>
              <a:off x="2928" y="2784"/>
              <a:ext cx="1056" cy="1344"/>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000" b="1" dirty="0">
                  <a:solidFill>
                    <a:schemeClr val="bg1"/>
                  </a:solidFill>
                  <a:latin typeface="Times New Roman" pitchFamily="18" charset="0"/>
                </a:rPr>
                <a:t>Behavior</a:t>
              </a:r>
            </a:p>
            <a:p>
              <a:pPr algn="ctr" eaLnBrk="0" hangingPunct="0"/>
              <a:r>
                <a:rPr lang="en-US" altLang="en-US" sz="2000" b="1" dirty="0">
                  <a:solidFill>
                    <a:schemeClr val="bg1"/>
                  </a:solidFill>
                  <a:latin typeface="Times New Roman" pitchFamily="18" charset="0"/>
                </a:rPr>
                <a:t>Teaching</a:t>
              </a:r>
              <a:endParaRPr lang="en-US" altLang="en-US" sz="2400" b="1" dirty="0">
                <a:solidFill>
                  <a:schemeClr val="bg1"/>
                </a:solidFill>
                <a:latin typeface="Times New Roman" pitchFamily="18" charset="0"/>
              </a:endParaRPr>
            </a:p>
          </p:txBody>
        </p:sp>
        <p:sp>
          <p:nvSpPr>
            <p:cNvPr id="1234968" name="Rectangle 12"/>
            <p:cNvSpPr>
              <a:spLocks noChangeArrowheads="1"/>
            </p:cNvSpPr>
            <p:nvPr/>
          </p:nvSpPr>
          <p:spPr bwMode="auto">
            <a:xfrm>
              <a:off x="4320" y="2784"/>
              <a:ext cx="1104" cy="1344"/>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000" b="1" dirty="0">
                  <a:solidFill>
                    <a:schemeClr val="bg1"/>
                  </a:solidFill>
                  <a:latin typeface="Times New Roman" pitchFamily="18" charset="0"/>
                </a:rPr>
                <a:t>Consequence</a:t>
              </a:r>
            </a:p>
            <a:p>
              <a:pPr algn="ctr" eaLnBrk="0" hangingPunct="0"/>
              <a:r>
                <a:rPr lang="en-US" altLang="en-US" sz="2000" b="1" dirty="0">
                  <a:solidFill>
                    <a:schemeClr val="bg1"/>
                  </a:solidFill>
                  <a:latin typeface="Times New Roman" pitchFamily="18" charset="0"/>
                </a:rPr>
                <a:t>Manipulations</a:t>
              </a:r>
            </a:p>
          </p:txBody>
        </p:sp>
      </p:grpSp>
      <p:grpSp>
        <p:nvGrpSpPr>
          <p:cNvPr id="3" name="Group 26"/>
          <p:cNvGrpSpPr/>
          <p:nvPr/>
        </p:nvGrpSpPr>
        <p:grpSpPr>
          <a:xfrm>
            <a:off x="533400" y="1676400"/>
            <a:ext cx="8071703" cy="2819400"/>
            <a:chOff x="533400" y="762000"/>
            <a:chExt cx="8071703" cy="3003006"/>
          </a:xfrm>
        </p:grpSpPr>
        <p:sp>
          <p:nvSpPr>
            <p:cNvPr id="1234950" name="Rectangle 25"/>
            <p:cNvSpPr>
              <a:spLocks noChangeArrowheads="1"/>
            </p:cNvSpPr>
            <p:nvPr/>
          </p:nvSpPr>
          <p:spPr bwMode="auto">
            <a:xfrm>
              <a:off x="4648200" y="3048000"/>
              <a:ext cx="1569498" cy="717006"/>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Desired</a:t>
              </a:r>
            </a:p>
            <a:p>
              <a:pPr algn="ctr" eaLnBrk="0" hangingPunct="0"/>
              <a:r>
                <a:rPr lang="en-US" altLang="en-US" sz="2400" dirty="0">
                  <a:solidFill>
                    <a:schemeClr val="bg1"/>
                  </a:solidFill>
                  <a:latin typeface="Times New Roman" pitchFamily="18" charset="0"/>
                </a:rPr>
                <a:t>Alternative</a:t>
              </a:r>
            </a:p>
          </p:txBody>
        </p:sp>
        <p:sp>
          <p:nvSpPr>
            <p:cNvPr id="1234951" name="Rectangle 26"/>
            <p:cNvSpPr>
              <a:spLocks noChangeArrowheads="1"/>
            </p:cNvSpPr>
            <p:nvPr/>
          </p:nvSpPr>
          <p:spPr bwMode="auto">
            <a:xfrm>
              <a:off x="4648200" y="2133600"/>
              <a:ext cx="1569498" cy="717006"/>
            </a:xfrm>
            <a:prstGeom prst="rect">
              <a:avLst/>
            </a:prstGeom>
            <a:solidFill>
              <a:srgbClr val="000066"/>
            </a:solidFill>
            <a:ln w="28575" cap="sq">
              <a:solidFill>
                <a:schemeClr val="tx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Acceptable</a:t>
              </a:r>
            </a:p>
            <a:p>
              <a:pPr algn="ctr" eaLnBrk="0" hangingPunct="0"/>
              <a:r>
                <a:rPr lang="en-US" altLang="en-US" sz="2400" dirty="0">
                  <a:solidFill>
                    <a:schemeClr val="bg1"/>
                  </a:solidFill>
                  <a:latin typeface="Times New Roman" pitchFamily="18" charset="0"/>
                </a:rPr>
                <a:t>Alternative</a:t>
              </a:r>
            </a:p>
          </p:txBody>
        </p:sp>
        <p:sp>
          <p:nvSpPr>
            <p:cNvPr id="1234952" name="Rectangle 27"/>
            <p:cNvSpPr>
              <a:spLocks noChangeArrowheads="1"/>
            </p:cNvSpPr>
            <p:nvPr/>
          </p:nvSpPr>
          <p:spPr bwMode="auto">
            <a:xfrm>
              <a:off x="6858000" y="2514600"/>
              <a:ext cx="1718974" cy="717006"/>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Maintaining</a:t>
              </a:r>
            </a:p>
            <a:p>
              <a:pPr algn="ctr" eaLnBrk="0" hangingPunct="0"/>
              <a:r>
                <a:rPr lang="en-US" altLang="en-US" sz="2400" dirty="0">
                  <a:solidFill>
                    <a:schemeClr val="bg1"/>
                  </a:solidFill>
                  <a:latin typeface="Times New Roman" pitchFamily="18" charset="0"/>
                </a:rPr>
                <a:t>Consequences</a:t>
              </a:r>
            </a:p>
          </p:txBody>
        </p:sp>
        <p:sp>
          <p:nvSpPr>
            <p:cNvPr id="1234953" name="Line 28"/>
            <p:cNvSpPr>
              <a:spLocks noChangeShapeType="1"/>
            </p:cNvSpPr>
            <p:nvPr/>
          </p:nvSpPr>
          <p:spPr bwMode="auto">
            <a:xfrm flipV="1">
              <a:off x="3790731" y="1258389"/>
              <a:ext cx="597904" cy="275771"/>
            </a:xfrm>
            <a:prstGeom prst="line">
              <a:avLst/>
            </a:prstGeom>
            <a:noFill/>
            <a:ln w="28575" cap="sq">
              <a:solidFill>
                <a:schemeClr val="tx2"/>
              </a:solidFill>
              <a:round/>
              <a:headEnd type="none" w="sm" len="sm"/>
              <a:tailEnd type="triangle" w="med" len="med"/>
            </a:ln>
          </p:spPr>
          <p:txBody>
            <a:bodyPr wrap="none" anchor="ctr"/>
            <a:lstStyle/>
            <a:p>
              <a:endParaRPr lang="en-US" dirty="0"/>
            </a:p>
          </p:txBody>
        </p:sp>
        <p:sp>
          <p:nvSpPr>
            <p:cNvPr id="1234954" name="Line 29"/>
            <p:cNvSpPr>
              <a:spLocks noChangeShapeType="1"/>
            </p:cNvSpPr>
            <p:nvPr/>
          </p:nvSpPr>
          <p:spPr bwMode="auto">
            <a:xfrm>
              <a:off x="3790731" y="3133634"/>
              <a:ext cx="672642" cy="496389"/>
            </a:xfrm>
            <a:prstGeom prst="line">
              <a:avLst/>
            </a:prstGeom>
            <a:noFill/>
            <a:ln w="28575" cap="sq">
              <a:solidFill>
                <a:schemeClr val="tx2"/>
              </a:solidFill>
              <a:round/>
              <a:headEnd type="none" w="sm" len="sm"/>
              <a:tailEnd type="triangle" w="med" len="med"/>
            </a:ln>
          </p:spPr>
          <p:txBody>
            <a:bodyPr wrap="none" anchor="ctr"/>
            <a:lstStyle/>
            <a:p>
              <a:endParaRPr lang="en-US" dirty="0"/>
            </a:p>
          </p:txBody>
        </p:sp>
        <p:sp>
          <p:nvSpPr>
            <p:cNvPr id="1234955" name="Line 30"/>
            <p:cNvSpPr>
              <a:spLocks noChangeShapeType="1"/>
            </p:cNvSpPr>
            <p:nvPr/>
          </p:nvSpPr>
          <p:spPr bwMode="auto">
            <a:xfrm>
              <a:off x="6362963" y="1148080"/>
              <a:ext cx="448428" cy="0"/>
            </a:xfrm>
            <a:prstGeom prst="line">
              <a:avLst/>
            </a:prstGeom>
            <a:noFill/>
            <a:ln w="28575" cap="sq">
              <a:solidFill>
                <a:schemeClr val="tx2"/>
              </a:solidFill>
              <a:round/>
              <a:headEnd type="none" w="sm" len="sm"/>
              <a:tailEnd type="triangle" w="med" len="med"/>
            </a:ln>
          </p:spPr>
          <p:txBody>
            <a:bodyPr wrap="none" anchor="ctr"/>
            <a:lstStyle/>
            <a:p>
              <a:endParaRPr lang="en-US" dirty="0"/>
            </a:p>
          </p:txBody>
        </p:sp>
        <p:sp>
          <p:nvSpPr>
            <p:cNvPr id="1234956" name="Line 31"/>
            <p:cNvSpPr>
              <a:spLocks noChangeShapeType="1"/>
            </p:cNvSpPr>
            <p:nvPr/>
          </p:nvSpPr>
          <p:spPr bwMode="auto">
            <a:xfrm flipV="1">
              <a:off x="6481298" y="3188788"/>
              <a:ext cx="822118" cy="386080"/>
            </a:xfrm>
            <a:prstGeom prst="line">
              <a:avLst/>
            </a:prstGeom>
            <a:noFill/>
            <a:ln w="28575" cap="sq">
              <a:solidFill>
                <a:schemeClr val="tx2"/>
              </a:solidFill>
              <a:round/>
              <a:headEnd type="none" w="sm" len="sm"/>
              <a:tailEnd type="triangle" w="med" len="med"/>
            </a:ln>
          </p:spPr>
          <p:txBody>
            <a:bodyPr wrap="none" anchor="ctr"/>
            <a:lstStyle/>
            <a:p>
              <a:endParaRPr lang="en-US" dirty="0"/>
            </a:p>
          </p:txBody>
        </p:sp>
        <p:grpSp>
          <p:nvGrpSpPr>
            <p:cNvPr id="4" name="Group 32"/>
            <p:cNvGrpSpPr>
              <a:grpSpLocks/>
            </p:cNvGrpSpPr>
            <p:nvPr/>
          </p:nvGrpSpPr>
          <p:grpSpPr bwMode="auto">
            <a:xfrm>
              <a:off x="533400" y="762000"/>
              <a:ext cx="8071703" cy="1158240"/>
              <a:chOff x="240" y="2160"/>
              <a:chExt cx="5136" cy="720"/>
            </a:xfrm>
          </p:grpSpPr>
          <p:sp>
            <p:nvSpPr>
              <p:cNvPr id="1234958" name="Rectangle 33"/>
              <p:cNvSpPr>
                <a:spLocks noChangeArrowheads="1"/>
              </p:cNvSpPr>
              <p:nvPr/>
            </p:nvSpPr>
            <p:spPr bwMode="auto">
              <a:xfrm>
                <a:off x="240" y="2160"/>
                <a:ext cx="960" cy="720"/>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Setting</a:t>
                </a:r>
              </a:p>
              <a:p>
                <a:pPr algn="ctr" eaLnBrk="0" hangingPunct="0"/>
                <a:r>
                  <a:rPr lang="en-US" altLang="en-US" sz="2400" dirty="0">
                    <a:solidFill>
                      <a:schemeClr val="bg1"/>
                    </a:solidFill>
                    <a:latin typeface="Times New Roman" pitchFamily="18" charset="0"/>
                  </a:rPr>
                  <a:t>Events</a:t>
                </a:r>
              </a:p>
            </p:txBody>
          </p:sp>
          <p:sp>
            <p:nvSpPr>
              <p:cNvPr id="1234959" name="Rectangle 34"/>
              <p:cNvSpPr>
                <a:spLocks noChangeArrowheads="1"/>
              </p:cNvSpPr>
              <p:nvPr/>
            </p:nvSpPr>
            <p:spPr bwMode="auto">
              <a:xfrm>
                <a:off x="1536" y="2160"/>
                <a:ext cx="1008" cy="720"/>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Triggering</a:t>
                </a:r>
              </a:p>
              <a:p>
                <a:pPr algn="ctr" eaLnBrk="0" hangingPunct="0"/>
                <a:r>
                  <a:rPr lang="en-US" altLang="en-US" sz="2400" dirty="0">
                    <a:solidFill>
                      <a:schemeClr val="bg1"/>
                    </a:solidFill>
                    <a:latin typeface="Times New Roman" pitchFamily="18" charset="0"/>
                  </a:rPr>
                  <a:t>Antecedents</a:t>
                </a:r>
              </a:p>
            </p:txBody>
          </p:sp>
          <p:sp>
            <p:nvSpPr>
              <p:cNvPr id="1234960" name="Rectangle 35"/>
              <p:cNvSpPr>
                <a:spLocks noChangeArrowheads="1"/>
              </p:cNvSpPr>
              <p:nvPr/>
            </p:nvSpPr>
            <p:spPr bwMode="auto">
              <a:xfrm>
                <a:off x="2880" y="2160"/>
                <a:ext cx="960" cy="720"/>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Problem</a:t>
                </a:r>
              </a:p>
              <a:p>
                <a:pPr algn="ctr" eaLnBrk="0" hangingPunct="0"/>
                <a:r>
                  <a:rPr lang="en-US" altLang="en-US" sz="2400" dirty="0">
                    <a:solidFill>
                      <a:schemeClr val="bg1"/>
                    </a:solidFill>
                    <a:latin typeface="Times New Roman" pitchFamily="18" charset="0"/>
                  </a:rPr>
                  <a:t>Behavior</a:t>
                </a:r>
              </a:p>
            </p:txBody>
          </p:sp>
          <p:sp>
            <p:nvSpPr>
              <p:cNvPr id="1234961" name="Rectangle 36"/>
              <p:cNvSpPr>
                <a:spLocks noChangeArrowheads="1"/>
              </p:cNvSpPr>
              <p:nvPr/>
            </p:nvSpPr>
            <p:spPr bwMode="auto">
              <a:xfrm>
                <a:off x="4272" y="2160"/>
                <a:ext cx="1104" cy="720"/>
              </a:xfrm>
              <a:prstGeom prst="rect">
                <a:avLst/>
              </a:prstGeom>
              <a:solidFill>
                <a:srgbClr val="000066"/>
              </a:solidFill>
              <a:ln w="28575" cap="sq">
                <a:solidFill>
                  <a:schemeClr val="tx1"/>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Maintaining</a:t>
                </a:r>
              </a:p>
              <a:p>
                <a:pPr algn="ctr" eaLnBrk="0" hangingPunct="0"/>
                <a:r>
                  <a:rPr lang="en-US" altLang="en-US" sz="2400" dirty="0">
                    <a:solidFill>
                      <a:schemeClr val="bg1"/>
                    </a:solidFill>
                    <a:latin typeface="Times New Roman" pitchFamily="18" charset="0"/>
                  </a:rPr>
                  <a:t>Consequences</a:t>
                </a:r>
              </a:p>
            </p:txBody>
          </p:sp>
          <p:sp>
            <p:nvSpPr>
              <p:cNvPr id="1234962" name="Line 37"/>
              <p:cNvSpPr>
                <a:spLocks noChangeShapeType="1"/>
              </p:cNvSpPr>
              <p:nvPr/>
            </p:nvSpPr>
            <p:spPr bwMode="auto">
              <a:xfrm>
                <a:off x="1248" y="2496"/>
                <a:ext cx="240" cy="0"/>
              </a:xfrm>
              <a:prstGeom prst="line">
                <a:avLst/>
              </a:prstGeom>
              <a:noFill/>
              <a:ln w="28575" cap="sq">
                <a:solidFill>
                  <a:schemeClr val="tx2"/>
                </a:solidFill>
                <a:round/>
                <a:headEnd type="none" w="sm" len="sm"/>
                <a:tailEnd type="triangle" w="med" len="med"/>
              </a:ln>
            </p:spPr>
            <p:txBody>
              <a:bodyPr wrap="none" anchor="ctr"/>
              <a:lstStyle/>
              <a:p>
                <a:endParaRPr lang="en-US" dirty="0"/>
              </a:p>
            </p:txBody>
          </p:sp>
          <p:sp>
            <p:nvSpPr>
              <p:cNvPr id="1234963" name="Line 38"/>
              <p:cNvSpPr>
                <a:spLocks noChangeShapeType="1"/>
              </p:cNvSpPr>
              <p:nvPr/>
            </p:nvSpPr>
            <p:spPr bwMode="auto">
              <a:xfrm>
                <a:off x="2592" y="2496"/>
                <a:ext cx="240" cy="0"/>
              </a:xfrm>
              <a:prstGeom prst="line">
                <a:avLst/>
              </a:prstGeom>
              <a:noFill/>
              <a:ln w="28575" cap="sq">
                <a:solidFill>
                  <a:schemeClr val="tx2"/>
                </a:solidFill>
                <a:round/>
                <a:headEnd type="none" w="sm" len="sm"/>
                <a:tailEnd type="triangle" w="med" len="med"/>
              </a:ln>
            </p:spPr>
            <p:txBody>
              <a:bodyPr wrap="none" anchor="ctr"/>
              <a:lstStyle/>
              <a:p>
                <a:endParaRPr lang="en-US" dirty="0"/>
              </a:p>
            </p:txBody>
          </p:sp>
          <p:sp>
            <p:nvSpPr>
              <p:cNvPr id="1234964" name="Line 39"/>
              <p:cNvSpPr>
                <a:spLocks noChangeShapeType="1"/>
              </p:cNvSpPr>
              <p:nvPr/>
            </p:nvSpPr>
            <p:spPr bwMode="auto">
              <a:xfrm>
                <a:off x="3908" y="2496"/>
                <a:ext cx="288" cy="0"/>
              </a:xfrm>
              <a:prstGeom prst="line">
                <a:avLst/>
              </a:prstGeom>
              <a:noFill/>
              <a:ln w="28575" cap="sq">
                <a:solidFill>
                  <a:schemeClr val="tx2"/>
                </a:solidFill>
                <a:round/>
                <a:headEnd type="none" w="sm" len="sm"/>
                <a:tailEnd type="triangle" w="med" len="med"/>
              </a:ln>
            </p:spPr>
            <p:txBody>
              <a:bodyPr wrap="none" anchor="ctr"/>
              <a:lstStyle/>
              <a:p>
                <a:endParaRPr lang="en-US" dirty="0"/>
              </a:p>
            </p:txBody>
          </p:sp>
        </p:grpSp>
      </p:grpSp>
      <p:sp>
        <p:nvSpPr>
          <p:cNvPr id="31" name="Title 30"/>
          <p:cNvSpPr>
            <a:spLocks noGrp="1"/>
          </p:cNvSpPr>
          <p:nvPr>
            <p:ph type="title"/>
          </p:nvPr>
        </p:nvSpPr>
        <p:spPr>
          <a:xfrm>
            <a:off x="1447800" y="228600"/>
            <a:ext cx="5410200" cy="1249362"/>
          </a:xfrm>
        </p:spPr>
        <p:txBody>
          <a:bodyPr/>
          <a:lstStyle/>
          <a:p>
            <a:r>
              <a:rPr lang="en-US" dirty="0"/>
              <a:t>Competing Pathways:</a:t>
            </a:r>
            <a:br>
              <a:rPr lang="en-US" dirty="0"/>
            </a:br>
            <a:r>
              <a:rPr lang="en-US" dirty="0"/>
              <a:t>Identify Interventions</a:t>
            </a:r>
          </a:p>
        </p:txBody>
      </p:sp>
      <p:sp>
        <p:nvSpPr>
          <p:cNvPr id="26" name="Slide Number Placeholder 25"/>
          <p:cNvSpPr>
            <a:spLocks noGrp="1"/>
          </p:cNvSpPr>
          <p:nvPr>
            <p:ph type="sldNum" sz="quarter" idx="12"/>
          </p:nvPr>
        </p:nvSpPr>
        <p:spPr/>
        <p:txBody>
          <a:bodyPr/>
          <a:lstStyle/>
          <a:p>
            <a:fld id="{FD0EBBB7-19FA-4840-8929-F705CC2DDF8D}" type="slidenum">
              <a:rPr lang="en-US"/>
              <a:pPr/>
              <a:t>105</a:t>
            </a:fld>
            <a:endParaRPr lang="en-US" dirty="0"/>
          </a:p>
        </p:txBody>
      </p:sp>
      <p:grpSp>
        <p:nvGrpSpPr>
          <p:cNvPr id="27" name="Group 26"/>
          <p:cNvGrpSpPr>
            <a:grpSpLocks/>
          </p:cNvGrpSpPr>
          <p:nvPr/>
        </p:nvGrpSpPr>
        <p:grpSpPr bwMode="auto">
          <a:xfrm>
            <a:off x="6705600" y="-228600"/>
            <a:ext cx="2438400" cy="2438400"/>
            <a:chOff x="6705600" y="3429000"/>
            <a:chExt cx="2743200" cy="2743200"/>
          </a:xfrm>
        </p:grpSpPr>
        <p:pic>
          <p:nvPicPr>
            <p:cNvPr id="29"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30" name="TextBox 9"/>
            <p:cNvSpPr txBox="1">
              <a:spLocks noChangeArrowheads="1"/>
            </p:cNvSpPr>
            <p:nvPr/>
          </p:nvSpPr>
          <p:spPr bwMode="auto">
            <a:xfrm>
              <a:off x="7315200" y="4572000"/>
              <a:ext cx="1752600" cy="657872"/>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cover dir="lu"/>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3747" name="Title 1"/>
          <p:cNvSpPr>
            <a:spLocks noGrp="1"/>
          </p:cNvSpPr>
          <p:nvPr>
            <p:ph type="title"/>
          </p:nvPr>
        </p:nvSpPr>
        <p:spPr>
          <a:ln>
            <a:noFill/>
          </a:ln>
        </p:spPr>
        <p:txBody>
          <a:bodyPr/>
          <a:lstStyle/>
          <a:p>
            <a:pPr eaLnBrk="1" hangingPunct="1"/>
            <a:r>
              <a:rPr lang="en-US" dirty="0">
                <a:solidFill>
                  <a:schemeClr val="bg2"/>
                </a:solidFill>
              </a:rPr>
              <a:t>Case Study:  Eddie</a:t>
            </a:r>
          </a:p>
        </p:txBody>
      </p:sp>
      <p:sp>
        <p:nvSpPr>
          <p:cNvPr id="1183748" name="Content Placeholder 2"/>
          <p:cNvSpPr>
            <a:spLocks noGrp="1"/>
          </p:cNvSpPr>
          <p:nvPr>
            <p:ph idx="1"/>
          </p:nvPr>
        </p:nvSpPr>
        <p:spPr>
          <a:ln>
            <a:noFill/>
          </a:ln>
        </p:spPr>
        <p:txBody>
          <a:bodyPr/>
          <a:lstStyle/>
          <a:p>
            <a:pPr eaLnBrk="1" hangingPunct="1">
              <a:buFont typeface="Wingdings 2" pitchFamily="18" charset="2"/>
              <a:buNone/>
            </a:pPr>
            <a:endParaRPr lang="en-US" dirty="0">
              <a:solidFill>
                <a:schemeClr val="bg2"/>
              </a:solidFill>
            </a:endParaRPr>
          </a:p>
        </p:txBody>
      </p:sp>
      <p:sp>
        <p:nvSpPr>
          <p:cNvPr id="6" name="Slide Number Placeholder 5"/>
          <p:cNvSpPr>
            <a:spLocks noGrp="1"/>
          </p:cNvSpPr>
          <p:nvPr>
            <p:ph type="sldNum" sz="quarter" idx="12"/>
          </p:nvPr>
        </p:nvSpPr>
        <p:spPr>
          <a:ln>
            <a:noFill/>
          </a:ln>
        </p:spPr>
        <p:txBody>
          <a:bodyPr/>
          <a:lstStyle/>
          <a:p>
            <a:pPr>
              <a:defRPr/>
            </a:pPr>
            <a:fld id="{FD0EBBB7-19FA-4840-8929-F705CC2DDF8D}" type="slidenum">
              <a:rPr lang="en-US">
                <a:solidFill>
                  <a:schemeClr val="bg2"/>
                </a:solidFill>
              </a:rPr>
              <a:pPr>
                <a:defRPr/>
              </a:pPr>
              <a:t>106</a:t>
            </a:fld>
            <a:endParaRPr lang="en-US" dirty="0">
              <a:solidFill>
                <a:schemeClr val="bg2"/>
              </a:solidFill>
            </a:endParaRPr>
          </a:p>
        </p:txBody>
      </p:sp>
      <p:sp>
        <p:nvSpPr>
          <p:cNvPr id="5" name="Cloud Callout 4"/>
          <p:cNvSpPr/>
          <p:nvPr/>
        </p:nvSpPr>
        <p:spPr bwMode="auto">
          <a:xfrm>
            <a:off x="4572000" y="3048000"/>
            <a:ext cx="2667000" cy="2133600"/>
          </a:xfrm>
          <a:prstGeom prst="cloudCallout">
            <a:avLst/>
          </a:prstGeom>
          <a:solidFill>
            <a:srgbClr val="99CC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bg2"/>
              </a:solidFill>
              <a:effectLst/>
              <a:latin typeface="Arial" pitchFamily="34" charset="0"/>
            </a:endParaRPr>
          </a:p>
        </p:txBody>
      </p:sp>
    </p:spTree>
  </p:cSld>
  <p:clrMapOvr>
    <a:masterClrMapping/>
  </p:clrMapOvr>
  <p:transition spd="med">
    <p:rand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Eddie</a:t>
            </a:r>
          </a:p>
        </p:txBody>
      </p:sp>
      <p:sp>
        <p:nvSpPr>
          <p:cNvPr id="3" name="Content Placeholder 2"/>
          <p:cNvSpPr>
            <a:spLocks noGrp="1"/>
          </p:cNvSpPr>
          <p:nvPr>
            <p:ph idx="1"/>
          </p:nvPr>
        </p:nvSpPr>
        <p:spPr>
          <a:xfrm>
            <a:off x="304800" y="1905000"/>
            <a:ext cx="4876800" cy="4221163"/>
          </a:xfrm>
        </p:spPr>
        <p:txBody>
          <a:bodyPr/>
          <a:lstStyle/>
          <a:p>
            <a:r>
              <a:rPr lang="en-US" dirty="0"/>
              <a:t>Do we have a problem?</a:t>
            </a:r>
          </a:p>
          <a:p>
            <a:r>
              <a:rPr lang="en-US" dirty="0"/>
              <a:t>What data do you have?</a:t>
            </a:r>
          </a:p>
          <a:p>
            <a:r>
              <a:rPr lang="en-US" dirty="0"/>
              <a:t>What might you still need to collect?</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107</a:t>
            </a:fld>
            <a:endParaRPr lang="en-US" dirty="0"/>
          </a:p>
        </p:txBody>
      </p:sp>
      <p:pic>
        <p:nvPicPr>
          <p:cNvPr id="5" name="Picture 4" descr="TIPS - id prob.png"/>
          <p:cNvPicPr>
            <a:picLocks noChangeAspect="1"/>
          </p:cNvPicPr>
          <p:nvPr/>
        </p:nvPicPr>
        <p:blipFill>
          <a:blip r:embed="rId2" cstate="print"/>
          <a:stretch>
            <a:fillRect/>
          </a:stretch>
        </p:blipFill>
        <p:spPr>
          <a:xfrm>
            <a:off x="6334256" y="4038600"/>
            <a:ext cx="2809744" cy="2819400"/>
          </a:xfrm>
          <a:prstGeom prst="rect">
            <a:avLst/>
          </a:prstGeom>
        </p:spPr>
      </p:pic>
    </p:spTree>
  </p:cSld>
  <p:clrMapOvr>
    <a:masterClrMapping/>
  </p:clrMapOvr>
  <p:transition spd="med">
    <p:rand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0065" name="Rectangle 2"/>
          <p:cNvSpPr>
            <a:spLocks noGrp="1" noChangeArrowheads="1"/>
          </p:cNvSpPr>
          <p:nvPr>
            <p:ph type="title"/>
          </p:nvPr>
        </p:nvSpPr>
        <p:spPr>
          <a:xfrm>
            <a:off x="914400" y="381000"/>
            <a:ext cx="8610600" cy="685800"/>
          </a:xfrm>
        </p:spPr>
        <p:txBody>
          <a:bodyPr/>
          <a:lstStyle/>
          <a:p>
            <a:pPr eaLnBrk="1" hangingPunct="1"/>
            <a:r>
              <a:rPr lang="en-US" altLang="en-US" sz="3600" dirty="0"/>
              <a:t> Designing Functional Interventions</a:t>
            </a:r>
            <a:endParaRPr lang="en-US" sz="3600" dirty="0"/>
          </a:p>
        </p:txBody>
      </p:sp>
      <p:pic>
        <p:nvPicPr>
          <p:cNvPr id="22" name="Content Placeholder 21" descr="TIPS - Data.png"/>
          <p:cNvPicPr>
            <a:picLocks noGrp="1" noChangeAspect="1"/>
          </p:cNvPicPr>
          <p:nvPr>
            <p:ph idx="1"/>
          </p:nvPr>
        </p:nvPicPr>
        <p:blipFill>
          <a:blip r:embed="rId3" cstate="print"/>
          <a:stretch>
            <a:fillRect/>
          </a:stretch>
        </p:blipFill>
        <p:spPr>
          <a:xfrm>
            <a:off x="7290969" y="838200"/>
            <a:ext cx="1853031" cy="1621402"/>
          </a:xfrm>
        </p:spPr>
      </p:pic>
      <p:sp>
        <p:nvSpPr>
          <p:cNvPr id="20" name="Slide Number Placeholder 19"/>
          <p:cNvSpPr>
            <a:spLocks noGrp="1"/>
          </p:cNvSpPr>
          <p:nvPr>
            <p:ph type="sldNum" sz="quarter" idx="12"/>
          </p:nvPr>
        </p:nvSpPr>
        <p:spPr/>
        <p:txBody>
          <a:bodyPr/>
          <a:lstStyle/>
          <a:p>
            <a:pPr>
              <a:defRPr/>
            </a:pPr>
            <a:fld id="{FD0EBBB7-19FA-4840-8929-F705CC2DDF8D}" type="slidenum">
              <a:rPr lang="en-US"/>
              <a:pPr>
                <a:defRPr/>
              </a:pPr>
              <a:t>108</a:t>
            </a:fld>
            <a:endParaRPr lang="en-US" dirty="0"/>
          </a:p>
        </p:txBody>
      </p:sp>
      <p:grpSp>
        <p:nvGrpSpPr>
          <p:cNvPr id="2" name="Group 6"/>
          <p:cNvGrpSpPr>
            <a:grpSpLocks/>
          </p:cNvGrpSpPr>
          <p:nvPr/>
        </p:nvGrpSpPr>
        <p:grpSpPr bwMode="auto">
          <a:xfrm>
            <a:off x="457200" y="2514600"/>
            <a:ext cx="8229600" cy="1600200"/>
            <a:chOff x="240" y="2160"/>
            <a:chExt cx="5136" cy="720"/>
          </a:xfrm>
        </p:grpSpPr>
        <p:sp>
          <p:nvSpPr>
            <p:cNvPr id="1240076" name="Rectangle 7"/>
            <p:cNvSpPr>
              <a:spLocks noChangeArrowheads="1"/>
            </p:cNvSpPr>
            <p:nvPr/>
          </p:nvSpPr>
          <p:spPr bwMode="auto">
            <a:xfrm>
              <a:off x="24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Setting</a:t>
              </a:r>
            </a:p>
            <a:p>
              <a:pPr algn="ctr" eaLnBrk="0" hangingPunct="0"/>
              <a:r>
                <a:rPr lang="en-US" altLang="en-US" sz="2400" dirty="0">
                  <a:solidFill>
                    <a:schemeClr val="bg1"/>
                  </a:solidFill>
                  <a:latin typeface="Times New Roman" pitchFamily="18" charset="0"/>
                </a:rPr>
                <a:t>Events</a:t>
              </a:r>
            </a:p>
          </p:txBody>
        </p:sp>
        <p:sp>
          <p:nvSpPr>
            <p:cNvPr id="1240077" name="Rectangle 8"/>
            <p:cNvSpPr>
              <a:spLocks noChangeArrowheads="1"/>
            </p:cNvSpPr>
            <p:nvPr/>
          </p:nvSpPr>
          <p:spPr bwMode="auto">
            <a:xfrm>
              <a:off x="1536" y="2160"/>
              <a:ext cx="1008"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Triggering</a:t>
              </a:r>
            </a:p>
            <a:p>
              <a:pPr algn="ctr" eaLnBrk="0" hangingPunct="0"/>
              <a:r>
                <a:rPr lang="en-US" altLang="en-US" sz="2400" dirty="0">
                  <a:solidFill>
                    <a:schemeClr val="bg1"/>
                  </a:solidFill>
                  <a:latin typeface="Times New Roman" pitchFamily="18" charset="0"/>
                </a:rPr>
                <a:t>Antecedents</a:t>
              </a:r>
            </a:p>
          </p:txBody>
        </p:sp>
        <p:sp>
          <p:nvSpPr>
            <p:cNvPr id="1240078" name="Rectangle 9"/>
            <p:cNvSpPr>
              <a:spLocks noChangeArrowheads="1"/>
            </p:cNvSpPr>
            <p:nvPr/>
          </p:nvSpPr>
          <p:spPr bwMode="auto">
            <a:xfrm>
              <a:off x="288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Problem</a:t>
              </a:r>
            </a:p>
            <a:p>
              <a:pPr algn="ctr" eaLnBrk="0" hangingPunct="0"/>
              <a:r>
                <a:rPr lang="en-US" altLang="en-US" sz="2400" dirty="0">
                  <a:solidFill>
                    <a:schemeClr val="bg1"/>
                  </a:solidFill>
                  <a:latin typeface="Times New Roman" pitchFamily="18" charset="0"/>
                </a:rPr>
                <a:t>Behavior</a:t>
              </a:r>
            </a:p>
          </p:txBody>
        </p:sp>
        <p:sp>
          <p:nvSpPr>
            <p:cNvPr id="1240079" name="Rectangle 10"/>
            <p:cNvSpPr>
              <a:spLocks noChangeArrowheads="1"/>
            </p:cNvSpPr>
            <p:nvPr/>
          </p:nvSpPr>
          <p:spPr bwMode="auto">
            <a:xfrm>
              <a:off x="4272" y="2160"/>
              <a:ext cx="1104"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Maintaining</a:t>
              </a:r>
            </a:p>
            <a:p>
              <a:pPr algn="ctr" eaLnBrk="0" hangingPunct="0"/>
              <a:r>
                <a:rPr lang="en-US" altLang="en-US" sz="2400" dirty="0">
                  <a:solidFill>
                    <a:schemeClr val="bg1"/>
                  </a:solidFill>
                  <a:latin typeface="Times New Roman" pitchFamily="18" charset="0"/>
                </a:rPr>
                <a:t>Consequences</a:t>
              </a:r>
            </a:p>
          </p:txBody>
        </p:sp>
        <p:sp>
          <p:nvSpPr>
            <p:cNvPr id="1240080" name="Line 11"/>
            <p:cNvSpPr>
              <a:spLocks noChangeShapeType="1"/>
            </p:cNvSpPr>
            <p:nvPr/>
          </p:nvSpPr>
          <p:spPr bwMode="auto">
            <a:xfrm>
              <a:off x="1248"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40081" name="Line 12"/>
            <p:cNvSpPr>
              <a:spLocks noChangeShapeType="1"/>
            </p:cNvSpPr>
            <p:nvPr/>
          </p:nvSpPr>
          <p:spPr bwMode="auto">
            <a:xfrm>
              <a:off x="2592"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40082" name="Line 13"/>
            <p:cNvSpPr>
              <a:spLocks noChangeShapeType="1"/>
            </p:cNvSpPr>
            <p:nvPr/>
          </p:nvSpPr>
          <p:spPr bwMode="auto">
            <a:xfrm>
              <a:off x="3908" y="2496"/>
              <a:ext cx="288"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grpSp>
      <p:grpSp>
        <p:nvGrpSpPr>
          <p:cNvPr id="3" name="Group 14"/>
          <p:cNvGrpSpPr>
            <a:grpSpLocks/>
          </p:cNvGrpSpPr>
          <p:nvPr/>
        </p:nvGrpSpPr>
        <p:grpSpPr bwMode="auto">
          <a:xfrm>
            <a:off x="457200" y="4495800"/>
            <a:ext cx="8229600" cy="1600200"/>
            <a:chOff x="240" y="2160"/>
            <a:chExt cx="5136" cy="720"/>
          </a:xfrm>
        </p:grpSpPr>
        <p:sp>
          <p:nvSpPr>
            <p:cNvPr id="1240069" name="Rectangle 15"/>
            <p:cNvSpPr>
              <a:spLocks noChangeArrowheads="1"/>
            </p:cNvSpPr>
            <p:nvPr/>
          </p:nvSpPr>
          <p:spPr bwMode="auto">
            <a:xfrm>
              <a:off x="240" y="2160"/>
              <a:ext cx="960" cy="720"/>
            </a:xfrm>
            <a:prstGeom prst="rect">
              <a:avLst/>
            </a:prstGeom>
            <a:solidFill>
              <a:srgbClr val="000066"/>
            </a:solidFill>
            <a:ln w="28575" cap="sq">
              <a:solidFill>
                <a:schemeClr val="bg2"/>
              </a:solidFill>
              <a:miter lim="800000"/>
              <a:headEnd type="none" w="sm" len="sm"/>
              <a:tailEnd type="none" w="sm" len="sm"/>
            </a:ln>
          </p:spPr>
          <p:txBody>
            <a:bodyPr anchor="ctr"/>
            <a:lstStyle/>
            <a:p>
              <a:pPr algn="ctr" eaLnBrk="0" hangingPunct="0"/>
              <a:endParaRPr lang="en-US" altLang="en-US" dirty="0">
                <a:solidFill>
                  <a:schemeClr val="bg1"/>
                </a:solidFill>
                <a:latin typeface="Times New Roman" pitchFamily="18" charset="0"/>
              </a:endParaRPr>
            </a:p>
            <a:p>
              <a:pPr algn="ctr" eaLnBrk="0" hangingPunct="0"/>
              <a:r>
                <a:rPr lang="en-US" altLang="en-US" dirty="0">
                  <a:solidFill>
                    <a:schemeClr val="bg1"/>
                  </a:solidFill>
                  <a:latin typeface="Times New Roman" pitchFamily="18" charset="0"/>
                </a:rPr>
                <a:t>Verbal disagreements with peers before class</a:t>
              </a:r>
            </a:p>
            <a:p>
              <a:pPr algn="ctr" eaLnBrk="0" hangingPunct="0"/>
              <a:endParaRPr lang="en-US" altLang="en-US" sz="2400" dirty="0">
                <a:solidFill>
                  <a:schemeClr val="bg1"/>
                </a:solidFill>
                <a:latin typeface="Times New Roman" pitchFamily="18" charset="0"/>
              </a:endParaRPr>
            </a:p>
          </p:txBody>
        </p:sp>
        <p:sp>
          <p:nvSpPr>
            <p:cNvPr id="1240070" name="Rectangle 16"/>
            <p:cNvSpPr>
              <a:spLocks noChangeArrowheads="1"/>
            </p:cNvSpPr>
            <p:nvPr/>
          </p:nvSpPr>
          <p:spPr bwMode="auto">
            <a:xfrm>
              <a:off x="1536" y="2160"/>
              <a:ext cx="1008" cy="720"/>
            </a:xfrm>
            <a:prstGeom prst="rect">
              <a:avLst/>
            </a:prstGeom>
            <a:solidFill>
              <a:srgbClr val="000066"/>
            </a:solidFill>
            <a:ln w="28575" cap="sq">
              <a:solidFill>
                <a:schemeClr val="bg2"/>
              </a:solidFill>
              <a:miter lim="800000"/>
              <a:headEnd type="none" w="sm" len="sm"/>
              <a:tailEnd type="none" w="sm" len="sm"/>
            </a:ln>
          </p:spPr>
          <p:txBody>
            <a:bodyPr anchor="ctr"/>
            <a:lstStyle/>
            <a:p>
              <a:pPr algn="ctr" eaLnBrk="0" hangingPunct="0"/>
              <a:r>
                <a:rPr lang="en-US" altLang="en-US" sz="2400" dirty="0">
                  <a:solidFill>
                    <a:schemeClr val="bg1"/>
                  </a:solidFill>
                  <a:latin typeface="Times New Roman" pitchFamily="18" charset="0"/>
                </a:rPr>
                <a:t>Asked to turn in homework</a:t>
              </a:r>
            </a:p>
          </p:txBody>
        </p:sp>
        <p:sp>
          <p:nvSpPr>
            <p:cNvPr id="1240071" name="Rectangle 17"/>
            <p:cNvSpPr>
              <a:spLocks noChangeArrowheads="1"/>
            </p:cNvSpPr>
            <p:nvPr/>
          </p:nvSpPr>
          <p:spPr bwMode="auto">
            <a:xfrm>
              <a:off x="2808" y="2160"/>
              <a:ext cx="1236"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800" dirty="0">
                  <a:solidFill>
                    <a:schemeClr val="bg1"/>
                  </a:solidFill>
                  <a:latin typeface="Times New Roman" pitchFamily="18" charset="0"/>
                </a:rPr>
                <a:t>Verbal </a:t>
              </a:r>
            </a:p>
            <a:p>
              <a:pPr algn="ctr" eaLnBrk="0" hangingPunct="0"/>
              <a:r>
                <a:rPr lang="en-US" altLang="en-US" sz="2800" dirty="0">
                  <a:solidFill>
                    <a:schemeClr val="bg1"/>
                  </a:solidFill>
                  <a:latin typeface="Times New Roman" pitchFamily="18" charset="0"/>
                </a:rPr>
                <a:t>Disagreement</a:t>
              </a:r>
            </a:p>
            <a:p>
              <a:pPr algn="ctr" eaLnBrk="0" hangingPunct="0"/>
              <a:r>
                <a:rPr lang="en-US" altLang="en-US" sz="2800" dirty="0">
                  <a:solidFill>
                    <a:schemeClr val="bg1"/>
                  </a:solidFill>
                  <a:latin typeface="Times New Roman" pitchFamily="18" charset="0"/>
                </a:rPr>
                <a:t>With teacher</a:t>
              </a:r>
            </a:p>
          </p:txBody>
        </p:sp>
        <p:sp>
          <p:nvSpPr>
            <p:cNvPr id="1240072" name="Rectangle 18"/>
            <p:cNvSpPr>
              <a:spLocks noChangeArrowheads="1"/>
            </p:cNvSpPr>
            <p:nvPr/>
          </p:nvSpPr>
          <p:spPr bwMode="auto">
            <a:xfrm>
              <a:off x="4272" y="2160"/>
              <a:ext cx="1104"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Avoids hand-</a:t>
              </a:r>
            </a:p>
            <a:p>
              <a:pPr algn="ctr" eaLnBrk="0" hangingPunct="0"/>
              <a:r>
                <a:rPr lang="en-US" altLang="en-US" sz="2400" dirty="0">
                  <a:solidFill>
                    <a:schemeClr val="bg1"/>
                  </a:solidFill>
                  <a:latin typeface="Times New Roman" pitchFamily="18" charset="0"/>
                </a:rPr>
                <a:t>ing in home-</a:t>
              </a:r>
            </a:p>
            <a:p>
              <a:pPr algn="ctr" eaLnBrk="0" hangingPunct="0"/>
              <a:r>
                <a:rPr lang="en-US" altLang="en-US" sz="2400" dirty="0">
                  <a:solidFill>
                    <a:schemeClr val="bg1"/>
                  </a:solidFill>
                  <a:latin typeface="Times New Roman" pitchFamily="18" charset="0"/>
                </a:rPr>
                <a:t>work</a:t>
              </a:r>
            </a:p>
          </p:txBody>
        </p:sp>
        <p:sp>
          <p:nvSpPr>
            <p:cNvPr id="1240073" name="Line 19"/>
            <p:cNvSpPr>
              <a:spLocks noChangeShapeType="1"/>
            </p:cNvSpPr>
            <p:nvPr/>
          </p:nvSpPr>
          <p:spPr bwMode="auto">
            <a:xfrm>
              <a:off x="1248"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40074" name="Line 20"/>
            <p:cNvSpPr>
              <a:spLocks noChangeShapeType="1"/>
            </p:cNvSpPr>
            <p:nvPr/>
          </p:nvSpPr>
          <p:spPr bwMode="auto">
            <a:xfrm>
              <a:off x="2592"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40075" name="Line 21"/>
            <p:cNvSpPr>
              <a:spLocks noChangeShapeType="1"/>
            </p:cNvSpPr>
            <p:nvPr/>
          </p:nvSpPr>
          <p:spPr bwMode="auto">
            <a:xfrm>
              <a:off x="3908" y="2496"/>
              <a:ext cx="288"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grpSp>
    </p:spTree>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0305" name="Title 3"/>
          <p:cNvSpPr>
            <a:spLocks noGrp="1"/>
          </p:cNvSpPr>
          <p:nvPr>
            <p:ph type="title"/>
          </p:nvPr>
        </p:nvSpPr>
        <p:spPr/>
        <p:txBody>
          <a:bodyPr/>
          <a:lstStyle/>
          <a:p>
            <a:pPr eaLnBrk="1" hangingPunct="1"/>
            <a:r>
              <a:rPr lang="en-US" dirty="0"/>
              <a:t>Hypothesis</a:t>
            </a:r>
          </a:p>
        </p:txBody>
      </p:sp>
      <p:sp>
        <p:nvSpPr>
          <p:cNvPr id="1250306" name="Subtitle 4"/>
          <p:cNvSpPr>
            <a:spLocks noGrp="1"/>
          </p:cNvSpPr>
          <p:nvPr>
            <p:ph idx="1"/>
          </p:nvPr>
        </p:nvSpPr>
        <p:spPr>
          <a:xfrm>
            <a:off x="304800" y="1905001"/>
            <a:ext cx="5791200" cy="1600200"/>
          </a:xfrm>
        </p:spPr>
        <p:txBody>
          <a:bodyPr/>
          <a:lstStyle/>
          <a:p>
            <a:pPr eaLnBrk="1" hangingPunct="1"/>
            <a:r>
              <a:rPr lang="en-US" dirty="0"/>
              <a:t>What is your hypothesis about the problem behavior?</a:t>
            </a:r>
          </a:p>
        </p:txBody>
      </p:sp>
      <p:sp>
        <p:nvSpPr>
          <p:cNvPr id="4" name="Slide Number Placeholder 3"/>
          <p:cNvSpPr>
            <a:spLocks noGrp="1"/>
          </p:cNvSpPr>
          <p:nvPr>
            <p:ph type="sldNum" sz="quarter" idx="12"/>
          </p:nvPr>
        </p:nvSpPr>
        <p:spPr/>
        <p:txBody>
          <a:bodyPr/>
          <a:lstStyle/>
          <a:p>
            <a:pPr>
              <a:defRPr/>
            </a:pPr>
            <a:fld id="{72DE0107-F7E8-42D3-B18F-186CB0915A37}" type="slidenum">
              <a:rPr lang="en-US"/>
              <a:pPr>
                <a:defRPr/>
              </a:pPr>
              <a:t>109</a:t>
            </a:fld>
            <a:endParaRPr lang="en-US" dirty="0"/>
          </a:p>
        </p:txBody>
      </p:sp>
      <p:pic>
        <p:nvPicPr>
          <p:cNvPr id="5" name="Picture 4" descr="TIPS - Hypothesis.png"/>
          <p:cNvPicPr>
            <a:picLocks noChangeAspect="1"/>
          </p:cNvPicPr>
          <p:nvPr/>
        </p:nvPicPr>
        <p:blipFill>
          <a:blip r:embed="rId3" cstate="print"/>
          <a:stretch>
            <a:fillRect/>
          </a:stretch>
        </p:blipFill>
        <p:spPr>
          <a:xfrm>
            <a:off x="6553200" y="0"/>
            <a:ext cx="2590800" cy="2470081"/>
          </a:xfrm>
          <a:prstGeom prst="rect">
            <a:avLst/>
          </a:prstGeom>
        </p:spPr>
      </p:pic>
      <p:sp>
        <p:nvSpPr>
          <p:cNvPr id="18" name="Rectangle 17"/>
          <p:cNvSpPr/>
          <p:nvPr/>
        </p:nvSpPr>
        <p:spPr>
          <a:xfrm>
            <a:off x="457200" y="4191000"/>
            <a:ext cx="8686800" cy="2031325"/>
          </a:xfrm>
          <a:prstGeom prst="rect">
            <a:avLst/>
          </a:prstGeom>
        </p:spPr>
        <p:txBody>
          <a:bodyPr wrap="square">
            <a:spAutoFit/>
          </a:bodyPr>
          <a:lstStyle/>
          <a:p>
            <a:pPr>
              <a:spcBef>
                <a:spcPct val="50000"/>
              </a:spcBef>
            </a:pPr>
            <a:r>
              <a:rPr lang="en-US" b="1" dirty="0">
                <a:solidFill>
                  <a:srgbClr val="000066"/>
                </a:solidFill>
                <a:latin typeface="Verdana" pitchFamily="34" charset="0"/>
              </a:rPr>
              <a:t>When  Eddie is ___________ and __________ (happens), he</a:t>
            </a:r>
          </a:p>
          <a:p>
            <a:pPr>
              <a:spcBef>
                <a:spcPct val="50000"/>
              </a:spcBef>
            </a:pPr>
            <a:r>
              <a:rPr lang="en-US" b="1" dirty="0">
                <a:latin typeface="Verdana" pitchFamily="34" charset="0"/>
              </a:rPr>
              <a:t>                          </a:t>
            </a:r>
            <a:r>
              <a:rPr lang="en-US" sz="1600" b="1" dirty="0">
                <a:solidFill>
                  <a:srgbClr val="FF0000"/>
                </a:solidFill>
                <a:latin typeface="Verdana" pitchFamily="34" charset="0"/>
              </a:rPr>
              <a:t>where/setting           </a:t>
            </a:r>
            <a:r>
              <a:rPr lang="en-US" sz="1600" b="1" dirty="0">
                <a:solidFill>
                  <a:schemeClr val="accent2"/>
                </a:solidFill>
                <a:latin typeface="Verdana" pitchFamily="34" charset="0"/>
              </a:rPr>
              <a:t>context/antecedent</a:t>
            </a:r>
          </a:p>
          <a:p>
            <a:pPr>
              <a:spcBef>
                <a:spcPct val="50000"/>
              </a:spcBef>
            </a:pPr>
            <a:endParaRPr lang="en-US" b="1" dirty="0">
              <a:solidFill>
                <a:srgbClr val="000066"/>
              </a:solidFill>
              <a:latin typeface="Verdana" pitchFamily="34" charset="0"/>
            </a:endParaRPr>
          </a:p>
          <a:p>
            <a:pPr>
              <a:spcBef>
                <a:spcPct val="50000"/>
              </a:spcBef>
            </a:pPr>
            <a:r>
              <a:rPr lang="en-US" b="1" dirty="0">
                <a:solidFill>
                  <a:srgbClr val="000066"/>
                </a:solidFill>
                <a:latin typeface="Verdana" pitchFamily="34" charset="0"/>
              </a:rPr>
              <a:t>typically responds by _________ to gain/avoid ____________ . </a:t>
            </a:r>
          </a:p>
          <a:p>
            <a:pPr>
              <a:spcBef>
                <a:spcPct val="50000"/>
              </a:spcBef>
            </a:pPr>
            <a:r>
              <a:rPr lang="en-US" b="1" dirty="0">
                <a:latin typeface="Verdana" pitchFamily="34" charset="0"/>
              </a:rPr>
              <a:t>                                        </a:t>
            </a:r>
            <a:r>
              <a:rPr lang="en-US" sz="1600" b="1" dirty="0">
                <a:solidFill>
                  <a:srgbClr val="008000"/>
                </a:solidFill>
                <a:latin typeface="Verdana" pitchFamily="34" charset="0"/>
              </a:rPr>
              <a:t>behavior</a:t>
            </a:r>
            <a:r>
              <a:rPr lang="en-US" sz="1600" b="1" dirty="0">
                <a:solidFill>
                  <a:srgbClr val="FF0000"/>
                </a:solidFill>
                <a:latin typeface="Verdana" pitchFamily="34" charset="0"/>
              </a:rPr>
              <a:t>                          </a:t>
            </a:r>
            <a:r>
              <a:rPr lang="en-US" sz="1600" b="1" dirty="0">
                <a:solidFill>
                  <a:srgbClr val="800080"/>
                </a:solidFill>
                <a:latin typeface="Verdana" pitchFamily="34" charset="0"/>
              </a:rPr>
              <a:t>function</a:t>
            </a:r>
          </a:p>
        </p:txBody>
      </p:sp>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oup 2"/>
          <p:cNvGrpSpPr>
            <a:grpSpLocks/>
          </p:cNvGrpSpPr>
          <p:nvPr/>
        </p:nvGrpSpPr>
        <p:grpSpPr bwMode="auto">
          <a:xfrm>
            <a:off x="152400" y="417513"/>
            <a:ext cx="8839200" cy="6211887"/>
            <a:chOff x="192" y="311"/>
            <a:chExt cx="5568" cy="3913"/>
          </a:xfrm>
        </p:grpSpPr>
        <p:grpSp>
          <p:nvGrpSpPr>
            <p:cNvPr id="6" name="Group 3"/>
            <p:cNvGrpSpPr>
              <a:grpSpLocks/>
            </p:cNvGrpSpPr>
            <p:nvPr/>
          </p:nvGrpSpPr>
          <p:grpSpPr bwMode="auto">
            <a:xfrm>
              <a:off x="192" y="311"/>
              <a:ext cx="5568" cy="3913"/>
              <a:chOff x="192" y="311"/>
              <a:chExt cx="5568" cy="3913"/>
            </a:xfrm>
          </p:grpSpPr>
          <p:sp>
            <p:nvSpPr>
              <p:cNvPr id="905303" name="Oval 4"/>
              <p:cNvSpPr>
                <a:spLocks noChangeArrowheads="1"/>
              </p:cNvSpPr>
              <p:nvPr/>
            </p:nvSpPr>
            <p:spPr bwMode="auto">
              <a:xfrm>
                <a:off x="192" y="336"/>
                <a:ext cx="5568" cy="3888"/>
              </a:xfrm>
              <a:prstGeom prst="ellipse">
                <a:avLst/>
              </a:prstGeom>
              <a:solidFill>
                <a:srgbClr val="FF3333"/>
              </a:solidFill>
              <a:ln w="9525">
                <a:solidFill>
                  <a:schemeClr val="tx1"/>
                </a:solidFill>
                <a:round/>
                <a:headEnd/>
                <a:tailEnd/>
              </a:ln>
            </p:spPr>
            <p:txBody>
              <a:bodyPr wrap="none" anchor="ctr"/>
              <a:lstStyle/>
              <a:p>
                <a:pPr algn="ctr"/>
                <a:endParaRPr lang="en-US" dirty="0">
                  <a:solidFill>
                    <a:schemeClr val="bg1"/>
                  </a:solidFill>
                </a:endParaRPr>
              </a:p>
            </p:txBody>
          </p:sp>
          <p:sp>
            <p:nvSpPr>
              <p:cNvPr id="905304" name="Text Box 5"/>
              <p:cNvSpPr txBox="1">
                <a:spLocks noChangeArrowheads="1"/>
              </p:cNvSpPr>
              <p:nvPr/>
            </p:nvSpPr>
            <p:spPr bwMode="auto">
              <a:xfrm>
                <a:off x="2448" y="311"/>
                <a:ext cx="1186" cy="231"/>
              </a:xfrm>
              <a:prstGeom prst="rect">
                <a:avLst/>
              </a:prstGeom>
              <a:noFill/>
              <a:ln w="9525">
                <a:noFill/>
                <a:miter lim="800000"/>
                <a:headEnd/>
                <a:tailEnd/>
              </a:ln>
            </p:spPr>
            <p:txBody>
              <a:bodyPr>
                <a:spAutoFit/>
              </a:bodyPr>
              <a:lstStyle/>
              <a:p>
                <a:r>
                  <a:rPr lang="en-US" dirty="0">
                    <a:solidFill>
                      <a:schemeClr val="bg1"/>
                    </a:solidFill>
                  </a:rPr>
                  <a:t>Whole School</a:t>
                </a:r>
              </a:p>
            </p:txBody>
          </p:sp>
          <p:sp>
            <p:nvSpPr>
              <p:cNvPr id="905305" name="Text Box 6"/>
              <p:cNvSpPr txBox="1">
                <a:spLocks noChangeArrowheads="1"/>
              </p:cNvSpPr>
              <p:nvPr/>
            </p:nvSpPr>
            <p:spPr bwMode="auto">
              <a:xfrm>
                <a:off x="1152" y="480"/>
                <a:ext cx="1288" cy="577"/>
              </a:xfrm>
              <a:prstGeom prst="rect">
                <a:avLst/>
              </a:prstGeom>
              <a:noFill/>
              <a:ln w="9525">
                <a:noFill/>
                <a:miter lim="800000"/>
                <a:headEnd/>
                <a:tailEnd/>
              </a:ln>
            </p:spPr>
            <p:txBody>
              <a:bodyPr>
                <a:spAutoFit/>
              </a:bodyPr>
              <a:lstStyle/>
              <a:p>
                <a:r>
                  <a:rPr lang="en-US" dirty="0">
                    <a:solidFill>
                      <a:schemeClr val="bg1"/>
                    </a:solidFill>
                  </a:rPr>
                  <a:t>              Effective</a:t>
                </a:r>
              </a:p>
              <a:p>
                <a:r>
                  <a:rPr lang="en-US" dirty="0">
                    <a:solidFill>
                      <a:schemeClr val="bg1"/>
                    </a:solidFill>
                  </a:rPr>
                  <a:t>        School</a:t>
                </a:r>
              </a:p>
              <a:p>
                <a:r>
                  <a:rPr lang="en-US" dirty="0">
                    <a:solidFill>
                      <a:schemeClr val="bg1"/>
                    </a:solidFill>
                  </a:rPr>
                  <a:t>Organization</a:t>
                </a:r>
              </a:p>
            </p:txBody>
          </p:sp>
          <p:sp>
            <p:nvSpPr>
              <p:cNvPr id="905306" name="Text Box 7"/>
              <p:cNvSpPr txBox="1">
                <a:spLocks noChangeArrowheads="1"/>
              </p:cNvSpPr>
              <p:nvPr/>
            </p:nvSpPr>
            <p:spPr bwMode="auto">
              <a:xfrm>
                <a:off x="240" y="1900"/>
                <a:ext cx="1220" cy="404"/>
              </a:xfrm>
              <a:prstGeom prst="rect">
                <a:avLst/>
              </a:prstGeom>
              <a:noFill/>
              <a:ln w="9525">
                <a:noFill/>
                <a:miter lim="800000"/>
                <a:headEnd/>
                <a:tailEnd/>
              </a:ln>
            </p:spPr>
            <p:txBody>
              <a:bodyPr wrap="none">
                <a:spAutoFit/>
              </a:bodyPr>
              <a:lstStyle/>
              <a:p>
                <a:r>
                  <a:rPr lang="en-US" dirty="0">
                    <a:solidFill>
                      <a:schemeClr val="bg1"/>
                    </a:solidFill>
                  </a:rPr>
                  <a:t>   Positive School</a:t>
                </a:r>
              </a:p>
              <a:p>
                <a:r>
                  <a:rPr lang="en-US" dirty="0">
                    <a:solidFill>
                      <a:schemeClr val="bg1"/>
                    </a:solidFill>
                  </a:rPr>
                  <a:t>   Climate</a:t>
                </a:r>
                <a:r>
                  <a:rPr lang="en-US" i="1" dirty="0">
                    <a:solidFill>
                      <a:schemeClr val="bg1"/>
                    </a:solidFill>
                  </a:rPr>
                  <a:t>   </a:t>
                </a:r>
              </a:p>
            </p:txBody>
          </p:sp>
          <p:sp>
            <p:nvSpPr>
              <p:cNvPr id="905307" name="Text Box 8"/>
              <p:cNvSpPr txBox="1">
                <a:spLocks noChangeArrowheads="1"/>
              </p:cNvSpPr>
              <p:nvPr/>
            </p:nvSpPr>
            <p:spPr bwMode="auto">
              <a:xfrm>
                <a:off x="480" y="2476"/>
                <a:ext cx="1004" cy="404"/>
              </a:xfrm>
              <a:prstGeom prst="rect">
                <a:avLst/>
              </a:prstGeom>
              <a:noFill/>
              <a:ln w="9525">
                <a:noFill/>
                <a:miter lim="800000"/>
                <a:headEnd/>
                <a:tailEnd/>
              </a:ln>
            </p:spPr>
            <p:txBody>
              <a:bodyPr wrap="none">
                <a:spAutoFit/>
              </a:bodyPr>
              <a:lstStyle/>
              <a:p>
                <a:r>
                  <a:rPr lang="en-US" dirty="0">
                    <a:solidFill>
                      <a:schemeClr val="bg1"/>
                    </a:solidFill>
                  </a:rPr>
                  <a:t>Effective Staff</a:t>
                </a:r>
              </a:p>
              <a:p>
                <a:r>
                  <a:rPr lang="en-US" dirty="0">
                    <a:solidFill>
                      <a:schemeClr val="bg1"/>
                    </a:solidFill>
                  </a:rPr>
                  <a:t>Development</a:t>
                </a:r>
              </a:p>
            </p:txBody>
          </p:sp>
          <p:sp>
            <p:nvSpPr>
              <p:cNvPr id="905308" name="Text Box 9"/>
              <p:cNvSpPr txBox="1">
                <a:spLocks noChangeArrowheads="1"/>
              </p:cNvSpPr>
              <p:nvPr/>
            </p:nvSpPr>
            <p:spPr bwMode="auto">
              <a:xfrm>
                <a:off x="724" y="3023"/>
                <a:ext cx="908" cy="577"/>
              </a:xfrm>
              <a:prstGeom prst="rect">
                <a:avLst/>
              </a:prstGeom>
              <a:noFill/>
              <a:ln w="9525">
                <a:noFill/>
                <a:miter lim="800000"/>
                <a:headEnd/>
                <a:tailEnd/>
              </a:ln>
            </p:spPr>
            <p:txBody>
              <a:bodyPr wrap="none">
                <a:spAutoFit/>
              </a:bodyPr>
              <a:lstStyle/>
              <a:p>
                <a:r>
                  <a:rPr lang="en-US" dirty="0">
                    <a:solidFill>
                      <a:schemeClr val="bg1"/>
                    </a:solidFill>
                  </a:rPr>
                  <a:t>Data Based </a:t>
                </a:r>
              </a:p>
              <a:p>
                <a:r>
                  <a:rPr lang="en-US" dirty="0">
                    <a:solidFill>
                      <a:schemeClr val="bg1"/>
                    </a:solidFill>
                  </a:rPr>
                  <a:t>  Decision</a:t>
                </a:r>
              </a:p>
              <a:p>
                <a:r>
                  <a:rPr lang="en-US" dirty="0">
                    <a:solidFill>
                      <a:schemeClr val="bg1"/>
                    </a:solidFill>
                  </a:rPr>
                  <a:t>       Making</a:t>
                </a:r>
              </a:p>
            </p:txBody>
          </p:sp>
          <p:sp>
            <p:nvSpPr>
              <p:cNvPr id="905309" name="Text Box 10"/>
              <p:cNvSpPr txBox="1">
                <a:spLocks noChangeArrowheads="1"/>
              </p:cNvSpPr>
              <p:nvPr/>
            </p:nvSpPr>
            <p:spPr bwMode="auto">
              <a:xfrm>
                <a:off x="672" y="1199"/>
                <a:ext cx="1008" cy="577"/>
              </a:xfrm>
              <a:prstGeom prst="rect">
                <a:avLst/>
              </a:prstGeom>
              <a:noFill/>
              <a:ln w="9525">
                <a:noFill/>
                <a:miter lim="800000"/>
                <a:headEnd/>
                <a:tailEnd/>
              </a:ln>
            </p:spPr>
            <p:txBody>
              <a:bodyPr>
                <a:spAutoFit/>
              </a:bodyPr>
              <a:lstStyle/>
              <a:p>
                <a:r>
                  <a:rPr lang="en-US" dirty="0">
                    <a:solidFill>
                      <a:schemeClr val="bg1"/>
                    </a:solidFill>
                  </a:rPr>
                  <a:t>Culturally </a:t>
                </a:r>
              </a:p>
              <a:p>
                <a:r>
                  <a:rPr lang="en-US" dirty="0">
                    <a:solidFill>
                      <a:schemeClr val="bg1"/>
                    </a:solidFill>
                  </a:rPr>
                  <a:t>Responsive</a:t>
                </a:r>
              </a:p>
              <a:p>
                <a:r>
                  <a:rPr lang="en-US" dirty="0">
                    <a:solidFill>
                      <a:schemeClr val="bg1"/>
                    </a:solidFill>
                  </a:rPr>
                  <a:t>Practices</a:t>
                </a:r>
              </a:p>
            </p:txBody>
          </p:sp>
          <p:sp>
            <p:nvSpPr>
              <p:cNvPr id="905310" name="Text Box 11"/>
              <p:cNvSpPr txBox="1">
                <a:spLocks noChangeArrowheads="1"/>
              </p:cNvSpPr>
              <p:nvPr/>
            </p:nvSpPr>
            <p:spPr bwMode="auto">
              <a:xfrm>
                <a:off x="1644" y="3599"/>
                <a:ext cx="1524" cy="577"/>
              </a:xfrm>
              <a:prstGeom prst="rect">
                <a:avLst/>
              </a:prstGeom>
              <a:noFill/>
              <a:ln w="9525">
                <a:noFill/>
                <a:miter lim="800000"/>
                <a:headEnd/>
                <a:tailEnd/>
              </a:ln>
            </p:spPr>
            <p:txBody>
              <a:bodyPr wrap="none">
                <a:spAutoFit/>
              </a:bodyPr>
              <a:lstStyle/>
              <a:p>
                <a:r>
                  <a:rPr lang="en-US" dirty="0">
                    <a:solidFill>
                      <a:schemeClr val="bg1"/>
                    </a:solidFill>
                  </a:rPr>
                  <a:t>Parent and</a:t>
                </a:r>
              </a:p>
              <a:p>
                <a:r>
                  <a:rPr lang="en-US" dirty="0">
                    <a:solidFill>
                      <a:schemeClr val="bg1"/>
                    </a:solidFill>
                  </a:rPr>
                  <a:t>    Community </a:t>
                </a:r>
              </a:p>
              <a:p>
                <a:r>
                  <a:rPr lang="en-US" dirty="0">
                    <a:solidFill>
                      <a:schemeClr val="bg1"/>
                    </a:solidFill>
                  </a:rPr>
                  <a:t>               Partnerships</a:t>
                </a:r>
              </a:p>
            </p:txBody>
          </p:sp>
        </p:grpSp>
        <p:grpSp>
          <p:nvGrpSpPr>
            <p:cNvPr id="7" name="Group 12"/>
            <p:cNvGrpSpPr>
              <a:grpSpLocks/>
            </p:cNvGrpSpPr>
            <p:nvPr/>
          </p:nvGrpSpPr>
          <p:grpSpPr bwMode="auto">
            <a:xfrm>
              <a:off x="1536" y="528"/>
              <a:ext cx="4080" cy="3320"/>
              <a:chOff x="1440" y="520"/>
              <a:chExt cx="4080" cy="3320"/>
            </a:xfrm>
          </p:grpSpPr>
          <p:sp>
            <p:nvSpPr>
              <p:cNvPr id="905295" name="Oval 13"/>
              <p:cNvSpPr>
                <a:spLocks noChangeArrowheads="1"/>
              </p:cNvSpPr>
              <p:nvPr/>
            </p:nvSpPr>
            <p:spPr bwMode="auto">
              <a:xfrm>
                <a:off x="1440" y="528"/>
                <a:ext cx="4080" cy="3312"/>
              </a:xfrm>
              <a:prstGeom prst="ellipse">
                <a:avLst/>
              </a:prstGeom>
              <a:solidFill>
                <a:srgbClr val="FF3333"/>
              </a:solidFill>
              <a:ln w="9525">
                <a:solidFill>
                  <a:schemeClr val="tx1"/>
                </a:solidFill>
                <a:round/>
                <a:headEnd/>
                <a:tailEnd/>
              </a:ln>
            </p:spPr>
            <p:txBody>
              <a:bodyPr wrap="none" anchor="ctr"/>
              <a:lstStyle/>
              <a:p>
                <a:pPr algn="ctr"/>
                <a:r>
                  <a:rPr lang="en-US" dirty="0">
                    <a:solidFill>
                      <a:schemeClr val="bg1"/>
                    </a:solidFill>
                  </a:rPr>
                  <a:t>Effective</a:t>
                </a:r>
              </a:p>
              <a:p>
                <a:pPr algn="ctr"/>
                <a:r>
                  <a:rPr lang="en-US" dirty="0">
                    <a:solidFill>
                      <a:schemeClr val="bg1"/>
                    </a:solidFill>
                  </a:rPr>
                  <a:t>Instructional</a:t>
                </a:r>
              </a:p>
              <a:p>
                <a:pPr algn="ctr"/>
                <a:r>
                  <a:rPr lang="en-US" dirty="0">
                    <a:solidFill>
                      <a:schemeClr val="bg1"/>
                    </a:solidFill>
                  </a:rPr>
                  <a:t>Practices</a:t>
                </a:r>
              </a:p>
            </p:txBody>
          </p:sp>
          <p:sp>
            <p:nvSpPr>
              <p:cNvPr id="905296" name="Text Box 14"/>
              <p:cNvSpPr txBox="1">
                <a:spLocks noChangeArrowheads="1"/>
              </p:cNvSpPr>
              <p:nvPr/>
            </p:nvSpPr>
            <p:spPr bwMode="auto">
              <a:xfrm>
                <a:off x="3216" y="520"/>
                <a:ext cx="804" cy="231"/>
              </a:xfrm>
              <a:prstGeom prst="rect">
                <a:avLst/>
              </a:prstGeom>
              <a:noFill/>
              <a:ln w="9525">
                <a:noFill/>
                <a:miter lim="800000"/>
                <a:headEnd/>
                <a:tailEnd/>
              </a:ln>
            </p:spPr>
            <p:txBody>
              <a:bodyPr wrap="none">
                <a:spAutoFit/>
              </a:bodyPr>
              <a:lstStyle/>
              <a:p>
                <a:r>
                  <a:rPr lang="en-US" dirty="0">
                    <a:solidFill>
                      <a:schemeClr val="bg1"/>
                    </a:solidFill>
                  </a:rPr>
                  <a:t>Classroom</a:t>
                </a:r>
              </a:p>
            </p:txBody>
          </p:sp>
          <p:sp>
            <p:nvSpPr>
              <p:cNvPr id="905297" name="Text Box 15"/>
              <p:cNvSpPr txBox="1">
                <a:spLocks noChangeArrowheads="1"/>
              </p:cNvSpPr>
              <p:nvPr/>
            </p:nvSpPr>
            <p:spPr bwMode="auto">
              <a:xfrm>
                <a:off x="1728" y="1152"/>
                <a:ext cx="892" cy="577"/>
              </a:xfrm>
              <a:prstGeom prst="rect">
                <a:avLst/>
              </a:prstGeom>
              <a:noFill/>
              <a:ln w="9525">
                <a:noFill/>
                <a:miter lim="800000"/>
                <a:headEnd/>
                <a:tailEnd/>
              </a:ln>
            </p:spPr>
            <p:txBody>
              <a:bodyPr wrap="none">
                <a:spAutoFit/>
              </a:bodyPr>
              <a:lstStyle/>
              <a:p>
                <a:r>
                  <a:rPr lang="en-US" dirty="0">
                    <a:solidFill>
                      <a:schemeClr val="bg1"/>
                    </a:solidFill>
                  </a:rPr>
                  <a:t> Effective </a:t>
                </a:r>
              </a:p>
              <a:p>
                <a:r>
                  <a:rPr lang="en-US" dirty="0">
                    <a:solidFill>
                      <a:schemeClr val="bg1"/>
                    </a:solidFill>
                  </a:rPr>
                  <a:t>Instructional</a:t>
                </a:r>
              </a:p>
              <a:p>
                <a:r>
                  <a:rPr lang="en-US" dirty="0">
                    <a:solidFill>
                      <a:schemeClr val="bg1"/>
                    </a:solidFill>
                  </a:rPr>
                  <a:t>Practices</a:t>
                </a:r>
              </a:p>
            </p:txBody>
          </p:sp>
          <p:sp>
            <p:nvSpPr>
              <p:cNvPr id="905298" name="Text Box 16"/>
              <p:cNvSpPr txBox="1">
                <a:spLocks noChangeArrowheads="1"/>
              </p:cNvSpPr>
              <p:nvPr/>
            </p:nvSpPr>
            <p:spPr bwMode="auto">
              <a:xfrm>
                <a:off x="1728" y="2592"/>
                <a:ext cx="956" cy="577"/>
              </a:xfrm>
              <a:prstGeom prst="rect">
                <a:avLst/>
              </a:prstGeom>
              <a:noFill/>
              <a:ln w="9525">
                <a:noFill/>
                <a:miter lim="800000"/>
                <a:headEnd/>
                <a:tailEnd/>
              </a:ln>
            </p:spPr>
            <p:txBody>
              <a:bodyPr wrap="none">
                <a:spAutoFit/>
              </a:bodyPr>
              <a:lstStyle/>
              <a:p>
                <a:r>
                  <a:rPr lang="en-US" dirty="0">
                    <a:solidFill>
                      <a:schemeClr val="bg1"/>
                    </a:solidFill>
                  </a:rPr>
                  <a:t>Positive</a:t>
                </a:r>
              </a:p>
              <a:p>
                <a:r>
                  <a:rPr lang="en-US" dirty="0">
                    <a:solidFill>
                      <a:schemeClr val="bg1"/>
                    </a:solidFill>
                  </a:rPr>
                  <a:t>Classroom</a:t>
                </a:r>
              </a:p>
              <a:p>
                <a:r>
                  <a:rPr lang="en-US" dirty="0">
                    <a:solidFill>
                      <a:schemeClr val="bg1"/>
                    </a:solidFill>
                  </a:rPr>
                  <a:t>Management</a:t>
                </a:r>
              </a:p>
            </p:txBody>
          </p:sp>
          <p:sp>
            <p:nvSpPr>
              <p:cNvPr id="905299" name="Text Box 17"/>
              <p:cNvSpPr txBox="1">
                <a:spLocks noChangeArrowheads="1"/>
              </p:cNvSpPr>
              <p:nvPr/>
            </p:nvSpPr>
            <p:spPr bwMode="auto">
              <a:xfrm>
                <a:off x="2400" y="672"/>
                <a:ext cx="1152" cy="577"/>
              </a:xfrm>
              <a:prstGeom prst="rect">
                <a:avLst/>
              </a:prstGeom>
              <a:noFill/>
              <a:ln w="9525">
                <a:noFill/>
                <a:miter lim="800000"/>
                <a:headEnd/>
                <a:tailEnd/>
              </a:ln>
            </p:spPr>
            <p:txBody>
              <a:bodyPr>
                <a:spAutoFit/>
              </a:bodyPr>
              <a:lstStyle/>
              <a:p>
                <a:r>
                  <a:rPr lang="en-US" dirty="0">
                    <a:solidFill>
                      <a:schemeClr val="bg1"/>
                    </a:solidFill>
                  </a:rPr>
                  <a:t>        Culturally</a:t>
                </a:r>
              </a:p>
              <a:p>
                <a:r>
                  <a:rPr lang="en-US" dirty="0">
                    <a:solidFill>
                      <a:schemeClr val="bg1"/>
                    </a:solidFill>
                  </a:rPr>
                  <a:t> Responsive</a:t>
                </a:r>
              </a:p>
              <a:p>
                <a:r>
                  <a:rPr lang="en-US" dirty="0">
                    <a:solidFill>
                      <a:schemeClr val="bg1"/>
                    </a:solidFill>
                  </a:rPr>
                  <a:t>Instruction</a:t>
                </a:r>
              </a:p>
            </p:txBody>
          </p:sp>
          <p:sp>
            <p:nvSpPr>
              <p:cNvPr id="905300" name="Text Box 18"/>
              <p:cNvSpPr txBox="1">
                <a:spLocks noChangeArrowheads="1"/>
              </p:cNvSpPr>
              <p:nvPr/>
            </p:nvSpPr>
            <p:spPr bwMode="auto">
              <a:xfrm>
                <a:off x="1440" y="1824"/>
                <a:ext cx="972" cy="750"/>
              </a:xfrm>
              <a:prstGeom prst="rect">
                <a:avLst/>
              </a:prstGeom>
              <a:noFill/>
              <a:ln w="9525">
                <a:noFill/>
                <a:miter lim="800000"/>
                <a:headEnd/>
                <a:tailEnd/>
              </a:ln>
            </p:spPr>
            <p:txBody>
              <a:bodyPr wrap="none">
                <a:spAutoFit/>
              </a:bodyPr>
              <a:lstStyle/>
              <a:p>
                <a:r>
                  <a:rPr lang="en-US" dirty="0">
                    <a:solidFill>
                      <a:schemeClr val="bg1"/>
                    </a:solidFill>
                  </a:rPr>
                  <a:t>Universal </a:t>
                </a:r>
              </a:p>
              <a:p>
                <a:r>
                  <a:rPr lang="en-US" dirty="0">
                    <a:solidFill>
                      <a:schemeClr val="bg1"/>
                    </a:solidFill>
                  </a:rPr>
                  <a:t>Design/</a:t>
                </a:r>
              </a:p>
              <a:p>
                <a:r>
                  <a:rPr lang="en-US" dirty="0">
                    <a:solidFill>
                      <a:schemeClr val="bg1"/>
                    </a:solidFill>
                  </a:rPr>
                  <a:t>Differentiated</a:t>
                </a:r>
              </a:p>
              <a:p>
                <a:r>
                  <a:rPr lang="en-US" dirty="0">
                    <a:solidFill>
                      <a:schemeClr val="bg1"/>
                    </a:solidFill>
                  </a:rPr>
                  <a:t> Instruction</a:t>
                </a:r>
              </a:p>
            </p:txBody>
          </p:sp>
          <p:sp>
            <p:nvSpPr>
              <p:cNvPr id="905301" name="Text Box 19"/>
              <p:cNvSpPr txBox="1">
                <a:spLocks noChangeArrowheads="1"/>
              </p:cNvSpPr>
              <p:nvPr/>
            </p:nvSpPr>
            <p:spPr bwMode="auto">
              <a:xfrm>
                <a:off x="2208" y="3120"/>
                <a:ext cx="1100" cy="577"/>
              </a:xfrm>
              <a:prstGeom prst="rect">
                <a:avLst/>
              </a:prstGeom>
              <a:noFill/>
              <a:ln w="9525">
                <a:noFill/>
                <a:miter lim="800000"/>
                <a:headEnd/>
                <a:tailEnd/>
              </a:ln>
            </p:spPr>
            <p:txBody>
              <a:bodyPr wrap="none">
                <a:spAutoFit/>
              </a:bodyPr>
              <a:lstStyle/>
              <a:p>
                <a:r>
                  <a:rPr lang="en-US" dirty="0">
                    <a:solidFill>
                      <a:schemeClr val="bg1"/>
                    </a:solidFill>
                  </a:rPr>
                  <a:t>Ongoing</a:t>
                </a:r>
              </a:p>
              <a:p>
                <a:r>
                  <a:rPr lang="en-US" dirty="0">
                    <a:solidFill>
                      <a:schemeClr val="bg1"/>
                    </a:solidFill>
                  </a:rPr>
                  <a:t>Screening and</a:t>
                </a:r>
              </a:p>
              <a:p>
                <a:r>
                  <a:rPr lang="en-US" dirty="0">
                    <a:solidFill>
                      <a:schemeClr val="bg1"/>
                    </a:solidFill>
                  </a:rPr>
                  <a:t>     Assessment</a:t>
                </a:r>
              </a:p>
            </p:txBody>
          </p:sp>
          <p:sp>
            <p:nvSpPr>
              <p:cNvPr id="905302" name="Text Box 20"/>
              <p:cNvSpPr txBox="1">
                <a:spLocks noChangeArrowheads="1"/>
              </p:cNvSpPr>
              <p:nvPr/>
            </p:nvSpPr>
            <p:spPr bwMode="auto">
              <a:xfrm>
                <a:off x="3312" y="3216"/>
                <a:ext cx="1452" cy="404"/>
              </a:xfrm>
              <a:prstGeom prst="rect">
                <a:avLst/>
              </a:prstGeom>
              <a:noFill/>
              <a:ln w="9525">
                <a:noFill/>
                <a:miter lim="800000"/>
                <a:headEnd/>
                <a:tailEnd/>
              </a:ln>
            </p:spPr>
            <p:txBody>
              <a:bodyPr wrap="none">
                <a:spAutoFit/>
              </a:bodyPr>
              <a:lstStyle/>
              <a:p>
                <a:r>
                  <a:rPr lang="en-US" dirty="0">
                    <a:solidFill>
                      <a:schemeClr val="bg1"/>
                    </a:solidFill>
                  </a:rPr>
                  <a:t>Classroom Coaching</a:t>
                </a:r>
              </a:p>
              <a:p>
                <a:r>
                  <a:rPr lang="en-US" dirty="0">
                    <a:solidFill>
                      <a:schemeClr val="bg1"/>
                    </a:solidFill>
                  </a:rPr>
                  <a:t>and Consultation</a:t>
                </a:r>
              </a:p>
            </p:txBody>
          </p:sp>
        </p:grpSp>
        <p:grpSp>
          <p:nvGrpSpPr>
            <p:cNvPr id="8" name="Group 21"/>
            <p:cNvGrpSpPr>
              <a:grpSpLocks/>
            </p:cNvGrpSpPr>
            <p:nvPr/>
          </p:nvGrpSpPr>
          <p:grpSpPr bwMode="auto">
            <a:xfrm>
              <a:off x="2496" y="1056"/>
              <a:ext cx="3072" cy="2224"/>
              <a:chOff x="2352" y="1104"/>
              <a:chExt cx="3072" cy="2224"/>
            </a:xfrm>
          </p:grpSpPr>
          <p:sp>
            <p:nvSpPr>
              <p:cNvPr id="905289" name="Oval 22"/>
              <p:cNvSpPr>
                <a:spLocks noChangeArrowheads="1"/>
              </p:cNvSpPr>
              <p:nvPr/>
            </p:nvSpPr>
            <p:spPr bwMode="auto">
              <a:xfrm>
                <a:off x="2352" y="1104"/>
                <a:ext cx="3072" cy="2112"/>
              </a:xfrm>
              <a:prstGeom prst="ellipse">
                <a:avLst/>
              </a:prstGeom>
              <a:solidFill>
                <a:srgbClr val="FF3333"/>
              </a:solidFill>
              <a:ln w="9525">
                <a:solidFill>
                  <a:schemeClr val="tx1"/>
                </a:solidFill>
                <a:round/>
                <a:headEnd/>
                <a:tailEnd/>
              </a:ln>
            </p:spPr>
            <p:txBody>
              <a:bodyPr wrap="none" anchor="ctr"/>
              <a:lstStyle/>
              <a:p>
                <a:pPr algn="ctr"/>
                <a:endParaRPr lang="en-US" dirty="0">
                  <a:solidFill>
                    <a:schemeClr val="bg1"/>
                  </a:solidFill>
                </a:endParaRPr>
              </a:p>
            </p:txBody>
          </p:sp>
          <p:sp>
            <p:nvSpPr>
              <p:cNvPr id="905290" name="Text Box 23"/>
              <p:cNvSpPr txBox="1">
                <a:spLocks noChangeArrowheads="1"/>
              </p:cNvSpPr>
              <p:nvPr/>
            </p:nvSpPr>
            <p:spPr bwMode="auto">
              <a:xfrm>
                <a:off x="3168" y="1152"/>
                <a:ext cx="1372" cy="231"/>
              </a:xfrm>
              <a:prstGeom prst="rect">
                <a:avLst/>
              </a:prstGeom>
              <a:noFill/>
              <a:ln w="9525">
                <a:noFill/>
                <a:miter lim="800000"/>
                <a:headEnd/>
                <a:tailEnd/>
              </a:ln>
            </p:spPr>
            <p:txBody>
              <a:bodyPr>
                <a:spAutoFit/>
              </a:bodyPr>
              <a:lstStyle/>
              <a:p>
                <a:r>
                  <a:rPr lang="en-US" dirty="0">
                    <a:solidFill>
                      <a:schemeClr val="bg1"/>
                    </a:solidFill>
                  </a:rPr>
                  <a:t>Struggling Students</a:t>
                </a:r>
              </a:p>
            </p:txBody>
          </p:sp>
          <p:sp>
            <p:nvSpPr>
              <p:cNvPr id="905291" name="Text Box 24"/>
              <p:cNvSpPr txBox="1">
                <a:spLocks noChangeArrowheads="1"/>
              </p:cNvSpPr>
              <p:nvPr/>
            </p:nvSpPr>
            <p:spPr bwMode="auto">
              <a:xfrm>
                <a:off x="2908" y="1392"/>
                <a:ext cx="1028" cy="385"/>
              </a:xfrm>
              <a:prstGeom prst="rect">
                <a:avLst/>
              </a:prstGeom>
              <a:noFill/>
              <a:ln w="9525">
                <a:noFill/>
                <a:miter lim="800000"/>
                <a:headEnd/>
                <a:tailEnd/>
              </a:ln>
            </p:spPr>
            <p:txBody>
              <a:bodyPr>
                <a:spAutoFit/>
              </a:bodyPr>
              <a:lstStyle/>
              <a:p>
                <a:r>
                  <a:rPr lang="en-US" b="1" dirty="0">
                    <a:solidFill>
                      <a:schemeClr val="bg1"/>
                    </a:solidFill>
                  </a:rPr>
                  <a:t>   </a:t>
                </a:r>
                <a:r>
                  <a:rPr lang="en-US" sz="1600" b="1" dirty="0">
                    <a:solidFill>
                      <a:schemeClr val="bg1"/>
                    </a:solidFill>
                  </a:rPr>
                  <a:t>Progress</a:t>
                </a:r>
              </a:p>
              <a:p>
                <a:r>
                  <a:rPr lang="en-US" sz="1600" b="1" dirty="0">
                    <a:solidFill>
                      <a:schemeClr val="bg1"/>
                    </a:solidFill>
                  </a:rPr>
                  <a:t>Monitoring</a:t>
                </a:r>
              </a:p>
            </p:txBody>
          </p:sp>
          <p:sp>
            <p:nvSpPr>
              <p:cNvPr id="905292" name="Text Box 25"/>
              <p:cNvSpPr txBox="1">
                <a:spLocks noChangeArrowheads="1"/>
              </p:cNvSpPr>
              <p:nvPr/>
            </p:nvSpPr>
            <p:spPr bwMode="auto">
              <a:xfrm>
                <a:off x="2352" y="1776"/>
                <a:ext cx="1155" cy="385"/>
              </a:xfrm>
              <a:prstGeom prst="rect">
                <a:avLst/>
              </a:prstGeom>
              <a:noFill/>
              <a:ln w="9525">
                <a:noFill/>
                <a:miter lim="800000"/>
                <a:headEnd/>
                <a:tailEnd/>
              </a:ln>
            </p:spPr>
            <p:txBody>
              <a:bodyPr wrap="none">
                <a:spAutoFit/>
              </a:bodyPr>
              <a:lstStyle/>
              <a:p>
                <a:r>
                  <a:rPr lang="en-US" dirty="0">
                    <a:solidFill>
                      <a:schemeClr val="bg1"/>
                    </a:solidFill>
                  </a:rPr>
                  <a:t> </a:t>
                </a:r>
                <a:r>
                  <a:rPr lang="en-US" sz="1600" b="1" dirty="0">
                    <a:solidFill>
                      <a:schemeClr val="bg1"/>
                    </a:solidFill>
                  </a:rPr>
                  <a:t>Behavioral </a:t>
                </a:r>
              </a:p>
              <a:p>
                <a:r>
                  <a:rPr lang="en-US" sz="1600" b="1" dirty="0">
                    <a:solidFill>
                      <a:schemeClr val="bg1"/>
                    </a:solidFill>
                  </a:rPr>
                  <a:t>Group Strategies</a:t>
                </a:r>
              </a:p>
            </p:txBody>
          </p:sp>
          <p:sp>
            <p:nvSpPr>
              <p:cNvPr id="905293" name="Text Box 26"/>
              <p:cNvSpPr txBox="1">
                <a:spLocks noChangeArrowheads="1"/>
              </p:cNvSpPr>
              <p:nvPr/>
            </p:nvSpPr>
            <p:spPr bwMode="auto">
              <a:xfrm>
                <a:off x="2555" y="2258"/>
                <a:ext cx="949" cy="366"/>
              </a:xfrm>
              <a:prstGeom prst="rect">
                <a:avLst/>
              </a:prstGeom>
              <a:noFill/>
              <a:ln w="9525">
                <a:noFill/>
                <a:miter lim="800000"/>
                <a:headEnd/>
                <a:tailEnd/>
              </a:ln>
            </p:spPr>
            <p:txBody>
              <a:bodyPr wrap="none">
                <a:spAutoFit/>
              </a:bodyPr>
              <a:lstStyle/>
              <a:p>
                <a:r>
                  <a:rPr lang="en-US" sz="1600" b="1" dirty="0">
                    <a:solidFill>
                      <a:schemeClr val="bg1"/>
                    </a:solidFill>
                  </a:rPr>
                  <a:t>Mental Health</a:t>
                </a:r>
              </a:p>
              <a:p>
                <a:r>
                  <a:rPr lang="en-US" sz="1600" b="1" dirty="0">
                    <a:solidFill>
                      <a:schemeClr val="bg1"/>
                    </a:solidFill>
                  </a:rPr>
                  <a:t> Assistance</a:t>
                </a:r>
              </a:p>
            </p:txBody>
          </p:sp>
          <p:sp>
            <p:nvSpPr>
              <p:cNvPr id="905294" name="Text Box 27"/>
              <p:cNvSpPr txBox="1">
                <a:spLocks noChangeArrowheads="1"/>
              </p:cNvSpPr>
              <p:nvPr/>
            </p:nvSpPr>
            <p:spPr bwMode="auto">
              <a:xfrm>
                <a:off x="2906" y="2635"/>
                <a:ext cx="1670" cy="693"/>
              </a:xfrm>
              <a:prstGeom prst="rect">
                <a:avLst/>
              </a:prstGeom>
              <a:noFill/>
              <a:ln w="9525">
                <a:noFill/>
                <a:miter lim="800000"/>
                <a:headEnd/>
                <a:tailEnd/>
              </a:ln>
            </p:spPr>
            <p:txBody>
              <a:bodyPr wrap="none">
                <a:spAutoFit/>
              </a:bodyPr>
              <a:lstStyle/>
              <a:p>
                <a:r>
                  <a:rPr lang="en-US" sz="1600" b="1" dirty="0">
                    <a:solidFill>
                      <a:schemeClr val="bg1"/>
                    </a:solidFill>
                  </a:rPr>
                  <a:t>Focused</a:t>
                </a:r>
              </a:p>
              <a:p>
                <a:r>
                  <a:rPr lang="en-US" sz="1600" b="1" dirty="0">
                    <a:solidFill>
                      <a:schemeClr val="bg1"/>
                    </a:solidFill>
                  </a:rPr>
                  <a:t>  Research-based </a:t>
                </a:r>
              </a:p>
              <a:p>
                <a:r>
                  <a:rPr lang="en-US" sz="1600" b="1" dirty="0">
                    <a:solidFill>
                      <a:schemeClr val="bg1"/>
                    </a:solidFill>
                  </a:rPr>
                  <a:t>       Academic Instruction</a:t>
                </a:r>
              </a:p>
              <a:p>
                <a:endParaRPr lang="en-US" b="1" dirty="0">
                  <a:solidFill>
                    <a:schemeClr val="bg1"/>
                  </a:solidFill>
                </a:endParaRPr>
              </a:p>
            </p:txBody>
          </p:sp>
        </p:grpSp>
        <p:grpSp>
          <p:nvGrpSpPr>
            <p:cNvPr id="9" name="Group 28"/>
            <p:cNvGrpSpPr>
              <a:grpSpLocks/>
            </p:cNvGrpSpPr>
            <p:nvPr/>
          </p:nvGrpSpPr>
          <p:grpSpPr bwMode="auto">
            <a:xfrm>
              <a:off x="3648" y="1344"/>
              <a:ext cx="1824" cy="1584"/>
              <a:chOff x="3552" y="1344"/>
              <a:chExt cx="1824" cy="1584"/>
            </a:xfrm>
          </p:grpSpPr>
          <p:sp>
            <p:nvSpPr>
              <p:cNvPr id="905284" name="Oval 29"/>
              <p:cNvSpPr>
                <a:spLocks noChangeArrowheads="1"/>
              </p:cNvSpPr>
              <p:nvPr/>
            </p:nvSpPr>
            <p:spPr bwMode="auto">
              <a:xfrm>
                <a:off x="3552" y="1344"/>
                <a:ext cx="1824" cy="1584"/>
              </a:xfrm>
              <a:prstGeom prst="ellipse">
                <a:avLst/>
              </a:prstGeom>
              <a:solidFill>
                <a:srgbClr val="FF3333"/>
              </a:solidFill>
              <a:ln w="9525">
                <a:solidFill>
                  <a:schemeClr val="tx1"/>
                </a:solidFill>
                <a:round/>
                <a:headEnd/>
                <a:tailEnd/>
              </a:ln>
            </p:spPr>
            <p:txBody>
              <a:bodyPr wrap="none" anchor="ctr"/>
              <a:lstStyle/>
              <a:p>
                <a:pPr algn="ctr"/>
                <a:endParaRPr lang="en-US" dirty="0">
                  <a:solidFill>
                    <a:schemeClr val="bg1"/>
                  </a:solidFill>
                </a:endParaRPr>
              </a:p>
            </p:txBody>
          </p:sp>
          <p:sp>
            <p:nvSpPr>
              <p:cNvPr id="905285" name="Text Box 30"/>
              <p:cNvSpPr txBox="1">
                <a:spLocks noChangeArrowheads="1"/>
              </p:cNvSpPr>
              <p:nvPr/>
            </p:nvSpPr>
            <p:spPr bwMode="auto">
              <a:xfrm>
                <a:off x="4136" y="1368"/>
                <a:ext cx="796" cy="231"/>
              </a:xfrm>
              <a:prstGeom prst="rect">
                <a:avLst/>
              </a:prstGeom>
              <a:noFill/>
              <a:ln w="9525">
                <a:noFill/>
                <a:miter lim="800000"/>
                <a:headEnd/>
                <a:tailEnd/>
              </a:ln>
            </p:spPr>
            <p:txBody>
              <a:bodyPr wrap="none">
                <a:spAutoFit/>
              </a:bodyPr>
              <a:lstStyle/>
              <a:p>
                <a:r>
                  <a:rPr lang="en-US" dirty="0">
                    <a:solidFill>
                      <a:schemeClr val="bg1"/>
                    </a:solidFill>
                  </a:rPr>
                  <a:t>Individuals</a:t>
                </a:r>
              </a:p>
            </p:txBody>
          </p:sp>
          <p:sp>
            <p:nvSpPr>
              <p:cNvPr id="905286" name="Text Box 31"/>
              <p:cNvSpPr txBox="1">
                <a:spLocks noChangeArrowheads="1"/>
              </p:cNvSpPr>
              <p:nvPr/>
            </p:nvSpPr>
            <p:spPr bwMode="auto">
              <a:xfrm>
                <a:off x="3624" y="2236"/>
                <a:ext cx="668" cy="212"/>
              </a:xfrm>
              <a:prstGeom prst="rect">
                <a:avLst/>
              </a:prstGeom>
              <a:noFill/>
              <a:ln w="9525">
                <a:noFill/>
                <a:miter lim="800000"/>
                <a:headEnd/>
                <a:tailEnd/>
              </a:ln>
            </p:spPr>
            <p:txBody>
              <a:bodyPr>
                <a:spAutoFit/>
              </a:bodyPr>
              <a:lstStyle/>
              <a:p>
                <a:r>
                  <a:rPr lang="en-US" sz="1600" b="1" dirty="0">
                    <a:solidFill>
                      <a:schemeClr val="bg1"/>
                    </a:solidFill>
                  </a:rPr>
                  <a:t>FBA/BIP</a:t>
                </a:r>
              </a:p>
            </p:txBody>
          </p:sp>
          <p:sp>
            <p:nvSpPr>
              <p:cNvPr id="905287" name="Text Box 32"/>
              <p:cNvSpPr txBox="1">
                <a:spLocks noChangeArrowheads="1"/>
              </p:cNvSpPr>
              <p:nvPr/>
            </p:nvSpPr>
            <p:spPr bwMode="auto">
              <a:xfrm>
                <a:off x="3944" y="2488"/>
                <a:ext cx="1292" cy="366"/>
              </a:xfrm>
              <a:prstGeom prst="rect">
                <a:avLst/>
              </a:prstGeom>
              <a:noFill/>
              <a:ln w="9525">
                <a:noFill/>
                <a:miter lim="800000"/>
                <a:headEnd/>
                <a:tailEnd/>
              </a:ln>
            </p:spPr>
            <p:txBody>
              <a:bodyPr>
                <a:spAutoFit/>
              </a:bodyPr>
              <a:lstStyle/>
              <a:p>
                <a:r>
                  <a:rPr lang="en-US" sz="1600" b="1" dirty="0">
                    <a:solidFill>
                      <a:schemeClr val="bg1"/>
                    </a:solidFill>
                  </a:rPr>
                  <a:t>Mental</a:t>
                </a:r>
              </a:p>
              <a:p>
                <a:r>
                  <a:rPr lang="en-US" sz="1600" b="1" dirty="0">
                    <a:solidFill>
                      <a:schemeClr val="bg1"/>
                    </a:solidFill>
                  </a:rPr>
                  <a:t>Health Services</a:t>
                </a:r>
              </a:p>
            </p:txBody>
          </p:sp>
          <p:sp>
            <p:nvSpPr>
              <p:cNvPr id="905288" name="Text Box 33"/>
              <p:cNvSpPr txBox="1">
                <a:spLocks noChangeArrowheads="1"/>
              </p:cNvSpPr>
              <p:nvPr/>
            </p:nvSpPr>
            <p:spPr bwMode="auto">
              <a:xfrm>
                <a:off x="3584" y="1528"/>
                <a:ext cx="1100" cy="539"/>
              </a:xfrm>
              <a:prstGeom prst="rect">
                <a:avLst/>
              </a:prstGeom>
              <a:noFill/>
              <a:ln w="9525">
                <a:noFill/>
                <a:miter lim="800000"/>
                <a:headEnd/>
                <a:tailEnd/>
              </a:ln>
            </p:spPr>
            <p:txBody>
              <a:bodyPr>
                <a:spAutoFit/>
              </a:bodyPr>
              <a:lstStyle/>
              <a:p>
                <a:r>
                  <a:rPr lang="en-US" dirty="0">
                    <a:solidFill>
                      <a:schemeClr val="bg1"/>
                    </a:solidFill>
                  </a:rPr>
                  <a:t>    </a:t>
                </a:r>
                <a:r>
                  <a:rPr lang="en-US" sz="1600" b="1" dirty="0">
                    <a:solidFill>
                      <a:schemeClr val="bg1"/>
                    </a:solidFill>
                  </a:rPr>
                  <a:t>Consider-</a:t>
                </a:r>
              </a:p>
              <a:p>
                <a:r>
                  <a:rPr lang="en-US" sz="1600" b="1" dirty="0">
                    <a:solidFill>
                      <a:schemeClr val="bg1"/>
                    </a:solidFill>
                  </a:rPr>
                  <a:t>  </a:t>
                </a:r>
                <a:r>
                  <a:rPr lang="en-US" sz="1600" b="1" dirty="0">
                    <a:solidFill>
                      <a:schemeClr val="bg1"/>
                    </a:solidFill>
                  </a:rPr>
                  <a:t>action  </a:t>
                </a:r>
                <a:r>
                  <a:rPr lang="en-US" sz="1600" b="1" dirty="0">
                    <a:solidFill>
                      <a:schemeClr val="bg1"/>
                    </a:solidFill>
                  </a:rPr>
                  <a:t>for</a:t>
                </a:r>
              </a:p>
              <a:p>
                <a:r>
                  <a:rPr lang="en-US" sz="1600" b="1" dirty="0">
                    <a:solidFill>
                      <a:schemeClr val="bg1"/>
                    </a:solidFill>
                  </a:rPr>
                  <a:t> Eligibility</a:t>
                </a:r>
              </a:p>
            </p:txBody>
          </p:sp>
        </p:grpSp>
        <p:grpSp>
          <p:nvGrpSpPr>
            <p:cNvPr id="10" name="Group 34"/>
            <p:cNvGrpSpPr>
              <a:grpSpLocks/>
            </p:cNvGrpSpPr>
            <p:nvPr/>
          </p:nvGrpSpPr>
          <p:grpSpPr bwMode="auto">
            <a:xfrm>
              <a:off x="4320" y="1680"/>
              <a:ext cx="1149" cy="936"/>
              <a:chOff x="4224" y="1656"/>
              <a:chExt cx="1149" cy="936"/>
            </a:xfrm>
          </p:grpSpPr>
          <p:sp>
            <p:nvSpPr>
              <p:cNvPr id="905279" name="Oval 35"/>
              <p:cNvSpPr>
                <a:spLocks noChangeArrowheads="1"/>
              </p:cNvSpPr>
              <p:nvPr/>
            </p:nvSpPr>
            <p:spPr bwMode="auto">
              <a:xfrm>
                <a:off x="4224" y="1680"/>
                <a:ext cx="1104" cy="912"/>
              </a:xfrm>
              <a:prstGeom prst="ellipse">
                <a:avLst/>
              </a:prstGeom>
              <a:solidFill>
                <a:srgbClr val="FF3333"/>
              </a:solidFill>
              <a:ln w="9525">
                <a:solidFill>
                  <a:schemeClr val="tx1"/>
                </a:solidFill>
                <a:round/>
                <a:headEnd/>
                <a:tailEnd/>
              </a:ln>
            </p:spPr>
            <p:txBody>
              <a:bodyPr wrap="none" anchor="ctr"/>
              <a:lstStyle/>
              <a:p>
                <a:pPr algn="ctr"/>
                <a:endParaRPr lang="en-US" dirty="0">
                  <a:solidFill>
                    <a:schemeClr val="bg1"/>
                  </a:solidFill>
                </a:endParaRPr>
              </a:p>
            </p:txBody>
          </p:sp>
          <p:sp>
            <p:nvSpPr>
              <p:cNvPr id="905280" name="Text Box 36"/>
              <p:cNvSpPr txBox="1">
                <a:spLocks noChangeArrowheads="1"/>
              </p:cNvSpPr>
              <p:nvPr/>
            </p:nvSpPr>
            <p:spPr bwMode="auto">
              <a:xfrm>
                <a:off x="4696" y="1656"/>
                <a:ext cx="316" cy="231"/>
              </a:xfrm>
              <a:prstGeom prst="rect">
                <a:avLst/>
              </a:prstGeom>
              <a:noFill/>
              <a:ln w="9525">
                <a:noFill/>
                <a:miter lim="800000"/>
                <a:headEnd/>
                <a:tailEnd/>
              </a:ln>
            </p:spPr>
            <p:txBody>
              <a:bodyPr>
                <a:spAutoFit/>
              </a:bodyPr>
              <a:lstStyle/>
              <a:p>
                <a:r>
                  <a:rPr lang="en-US" dirty="0">
                    <a:solidFill>
                      <a:schemeClr val="bg1"/>
                    </a:solidFill>
                  </a:rPr>
                  <a:t>EC</a:t>
                </a:r>
              </a:p>
            </p:txBody>
          </p:sp>
          <p:sp>
            <p:nvSpPr>
              <p:cNvPr id="905281" name="Text Box 37"/>
              <p:cNvSpPr txBox="1">
                <a:spLocks noChangeArrowheads="1"/>
              </p:cNvSpPr>
              <p:nvPr/>
            </p:nvSpPr>
            <p:spPr bwMode="auto">
              <a:xfrm>
                <a:off x="4755" y="1920"/>
                <a:ext cx="618" cy="407"/>
              </a:xfrm>
              <a:prstGeom prst="rect">
                <a:avLst/>
              </a:prstGeom>
              <a:noFill/>
              <a:ln w="9525">
                <a:noFill/>
                <a:miter lim="800000"/>
                <a:headEnd/>
                <a:tailEnd/>
              </a:ln>
            </p:spPr>
            <p:txBody>
              <a:bodyPr wrap="none">
                <a:spAutoFit/>
              </a:bodyPr>
              <a:lstStyle/>
              <a:p>
                <a:r>
                  <a:rPr lang="en-US" sz="1200" b="1" dirty="0">
                    <a:solidFill>
                      <a:schemeClr val="bg1"/>
                    </a:solidFill>
                  </a:rPr>
                  <a:t>Specially </a:t>
                </a:r>
              </a:p>
              <a:p>
                <a:r>
                  <a:rPr lang="en-US" sz="1200" b="1" dirty="0">
                    <a:solidFill>
                      <a:schemeClr val="bg1"/>
                    </a:solidFill>
                  </a:rPr>
                  <a:t>Designed</a:t>
                </a:r>
              </a:p>
              <a:p>
                <a:r>
                  <a:rPr lang="en-US" sz="1200" b="1" dirty="0">
                    <a:solidFill>
                      <a:schemeClr val="bg1"/>
                    </a:solidFill>
                  </a:rPr>
                  <a:t>Instruction</a:t>
                </a:r>
              </a:p>
            </p:txBody>
          </p:sp>
          <p:sp>
            <p:nvSpPr>
              <p:cNvPr id="905282" name="Text Box 38"/>
              <p:cNvSpPr txBox="1">
                <a:spLocks noChangeArrowheads="1"/>
              </p:cNvSpPr>
              <p:nvPr/>
            </p:nvSpPr>
            <p:spPr bwMode="auto">
              <a:xfrm>
                <a:off x="4432" y="2272"/>
                <a:ext cx="719" cy="288"/>
              </a:xfrm>
              <a:prstGeom prst="rect">
                <a:avLst/>
              </a:prstGeom>
              <a:noFill/>
              <a:ln w="9525">
                <a:noFill/>
                <a:miter lim="800000"/>
                <a:headEnd/>
                <a:tailEnd/>
              </a:ln>
            </p:spPr>
            <p:txBody>
              <a:bodyPr wrap="none">
                <a:spAutoFit/>
              </a:bodyPr>
              <a:lstStyle/>
              <a:p>
                <a:r>
                  <a:rPr lang="en-US" sz="1200" b="1" dirty="0">
                    <a:solidFill>
                      <a:schemeClr val="bg1"/>
                    </a:solidFill>
                  </a:rPr>
                  <a:t>Behavior</a:t>
                </a:r>
              </a:p>
              <a:p>
                <a:r>
                  <a:rPr lang="en-US" sz="1200" b="1" dirty="0">
                    <a:solidFill>
                      <a:schemeClr val="bg1"/>
                    </a:solidFill>
                  </a:rPr>
                  <a:t>Interventions</a:t>
                </a:r>
              </a:p>
            </p:txBody>
          </p:sp>
          <p:sp>
            <p:nvSpPr>
              <p:cNvPr id="905283" name="Text Box 39"/>
              <p:cNvSpPr txBox="1">
                <a:spLocks noChangeArrowheads="1"/>
              </p:cNvSpPr>
              <p:nvPr/>
            </p:nvSpPr>
            <p:spPr bwMode="auto">
              <a:xfrm>
                <a:off x="4272" y="1872"/>
                <a:ext cx="509" cy="288"/>
              </a:xfrm>
              <a:prstGeom prst="rect">
                <a:avLst/>
              </a:prstGeom>
              <a:noFill/>
              <a:ln w="9525">
                <a:noFill/>
                <a:miter lim="800000"/>
                <a:headEnd/>
                <a:tailEnd/>
              </a:ln>
            </p:spPr>
            <p:txBody>
              <a:bodyPr wrap="none">
                <a:spAutoFit/>
              </a:bodyPr>
              <a:lstStyle/>
              <a:p>
                <a:r>
                  <a:rPr lang="en-US" sz="1200" b="1" dirty="0">
                    <a:solidFill>
                      <a:schemeClr val="bg1"/>
                    </a:solidFill>
                  </a:rPr>
                  <a:t>Related </a:t>
                </a:r>
              </a:p>
              <a:p>
                <a:r>
                  <a:rPr lang="en-US" sz="1200" b="1" dirty="0">
                    <a:solidFill>
                      <a:schemeClr val="bg1"/>
                    </a:solidFill>
                  </a:rPr>
                  <a:t>Services</a:t>
                </a:r>
              </a:p>
            </p:txBody>
          </p:sp>
        </p:grpSp>
      </p:grpSp>
      <p:grpSp>
        <p:nvGrpSpPr>
          <p:cNvPr id="11" name="Group 40"/>
          <p:cNvGrpSpPr>
            <a:grpSpLocks/>
          </p:cNvGrpSpPr>
          <p:nvPr/>
        </p:nvGrpSpPr>
        <p:grpSpPr bwMode="auto">
          <a:xfrm>
            <a:off x="2857500" y="1905000"/>
            <a:ext cx="3429000" cy="4448175"/>
            <a:chOff x="1800" y="1296"/>
            <a:chExt cx="2160" cy="2802"/>
          </a:xfrm>
        </p:grpSpPr>
        <p:graphicFrame>
          <p:nvGraphicFramePr>
            <p:cNvPr id="905257" name="Object 41"/>
            <p:cNvGraphicFramePr>
              <a:graphicFrameLocks noChangeAspect="1"/>
            </p:cNvGraphicFramePr>
            <p:nvPr/>
          </p:nvGraphicFramePr>
          <p:xfrm>
            <a:off x="1800" y="1296"/>
            <a:ext cx="1128" cy="2802"/>
          </p:xfrm>
          <a:graphic>
            <a:graphicData uri="http://schemas.openxmlformats.org/presentationml/2006/ole">
              <p:oleObj spid="_x0000_s1404930" r:id="rId4" imgW="1790640" imgH="4581360" progId="">
                <p:embed/>
              </p:oleObj>
            </a:graphicData>
          </a:graphic>
        </p:graphicFrame>
        <p:graphicFrame>
          <p:nvGraphicFramePr>
            <p:cNvPr id="905258" name="Object 42"/>
            <p:cNvGraphicFramePr>
              <a:graphicFrameLocks noChangeAspect="1"/>
            </p:cNvGraphicFramePr>
            <p:nvPr/>
          </p:nvGraphicFramePr>
          <p:xfrm>
            <a:off x="2880" y="1296"/>
            <a:ext cx="1080" cy="2802"/>
          </p:xfrm>
          <a:graphic>
            <a:graphicData uri="http://schemas.openxmlformats.org/presentationml/2006/ole">
              <p:oleObj spid="_x0000_s1404931" r:id="rId5" imgW="1714680" imgH="4581360" progId="">
                <p:embed/>
              </p:oleObj>
            </a:graphicData>
          </a:graphic>
        </p:graphicFrame>
      </p:grpSp>
      <p:sp>
        <p:nvSpPr>
          <p:cNvPr id="905259" name="Text Box 43"/>
          <p:cNvSpPr txBox="1">
            <a:spLocks noChangeArrowheads="1"/>
          </p:cNvSpPr>
          <p:nvPr/>
        </p:nvSpPr>
        <p:spPr bwMode="auto">
          <a:xfrm>
            <a:off x="1866900" y="0"/>
            <a:ext cx="5410200" cy="519113"/>
          </a:xfrm>
          <a:prstGeom prst="rect">
            <a:avLst/>
          </a:prstGeom>
          <a:noFill/>
          <a:ln w="9525">
            <a:noFill/>
            <a:miter lim="800000"/>
            <a:headEnd/>
            <a:tailEnd/>
          </a:ln>
        </p:spPr>
        <p:txBody>
          <a:bodyPr lIns="92160" tIns="46080" rIns="92160" bIns="46080">
            <a:spAutoFit/>
          </a:bodyPr>
          <a:lstStyle/>
          <a:p>
            <a:pPr algn="ct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800" b="1" dirty="0">
                <a:solidFill>
                  <a:srgbClr val="000066"/>
                </a:solidFill>
                <a:effectLst>
                  <a:outerShdw blurRad="38100" dist="38100" dir="2700000" algn="tl">
                    <a:srgbClr val="C0C0C0"/>
                  </a:outerShdw>
                </a:effectLst>
                <a:latin typeface="Verdana" pitchFamily="34" charset="0"/>
              </a:rPr>
              <a:t>School Improvement</a:t>
            </a:r>
          </a:p>
        </p:txBody>
      </p:sp>
      <p:grpSp>
        <p:nvGrpSpPr>
          <p:cNvPr id="12" name="Group 44"/>
          <p:cNvGrpSpPr>
            <a:grpSpLocks/>
          </p:cNvGrpSpPr>
          <p:nvPr/>
        </p:nvGrpSpPr>
        <p:grpSpPr bwMode="auto">
          <a:xfrm>
            <a:off x="119062" y="680077"/>
            <a:ext cx="8948738" cy="6025523"/>
            <a:chOff x="48" y="432"/>
            <a:chExt cx="5664" cy="3694"/>
          </a:xfrm>
        </p:grpSpPr>
        <p:sp>
          <p:nvSpPr>
            <p:cNvPr id="905266" name="Text Box 45"/>
            <p:cNvSpPr txBox="1">
              <a:spLocks noChangeArrowheads="1"/>
            </p:cNvSpPr>
            <p:nvPr/>
          </p:nvSpPr>
          <p:spPr bwMode="auto">
            <a:xfrm>
              <a:off x="288" y="1488"/>
              <a:ext cx="2016" cy="585"/>
            </a:xfrm>
            <a:prstGeom prst="rect">
              <a:avLst/>
            </a:prstGeom>
            <a:noFill/>
            <a:ln w="9525">
              <a:noFill/>
              <a:miter lim="800000"/>
              <a:headEnd/>
              <a:tailEnd/>
            </a:ln>
          </p:spPr>
          <p:txBody>
            <a:bodyPr lIns="92160" tIns="46080" rIns="92160" bIns="46080">
              <a:spAutoFit/>
            </a:bodyPr>
            <a:lstStyle/>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u="sng" dirty="0">
                  <a:solidFill>
                    <a:srgbClr val="000066"/>
                  </a:solidFill>
                  <a:latin typeface="Verdana" pitchFamily="34" charset="0"/>
                </a:rPr>
                <a:t>Targeted Group Interventions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Small group instruction</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Focused academic help  </a:t>
              </a:r>
            </a:p>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  sessions</a:t>
              </a:r>
            </a:p>
          </p:txBody>
        </p:sp>
        <p:sp>
          <p:nvSpPr>
            <p:cNvPr id="905267" name="Text Box 46"/>
            <p:cNvSpPr txBox="1">
              <a:spLocks noChangeArrowheads="1"/>
            </p:cNvSpPr>
            <p:nvPr/>
          </p:nvSpPr>
          <p:spPr bwMode="auto">
            <a:xfrm>
              <a:off x="464" y="856"/>
              <a:ext cx="2592" cy="585"/>
            </a:xfrm>
            <a:prstGeom prst="rect">
              <a:avLst/>
            </a:prstGeom>
            <a:noFill/>
            <a:ln w="9525">
              <a:noFill/>
              <a:miter lim="800000"/>
              <a:headEnd/>
              <a:tailEnd/>
            </a:ln>
          </p:spPr>
          <p:txBody>
            <a:bodyPr lIns="92160" tIns="46080" rIns="92160" bIns="46080">
              <a:spAutoFit/>
            </a:bodyPr>
            <a:lstStyle/>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u="sng" dirty="0">
                  <a:solidFill>
                    <a:srgbClr val="000066"/>
                  </a:solidFill>
                  <a:latin typeface="Verdana" pitchFamily="34" charset="0"/>
                </a:rPr>
                <a:t>Intensive, Individual Interventions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Tutoring</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Academic Remediation Plans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Specially Designed Instruction</a:t>
              </a:r>
            </a:p>
          </p:txBody>
        </p:sp>
        <p:sp>
          <p:nvSpPr>
            <p:cNvPr id="905268" name="Text Box 47"/>
            <p:cNvSpPr txBox="1">
              <a:spLocks noChangeArrowheads="1"/>
            </p:cNvSpPr>
            <p:nvPr/>
          </p:nvSpPr>
          <p:spPr bwMode="auto">
            <a:xfrm>
              <a:off x="3024" y="856"/>
              <a:ext cx="2400" cy="453"/>
            </a:xfrm>
            <a:prstGeom prst="rect">
              <a:avLst/>
            </a:prstGeom>
            <a:noFill/>
            <a:ln w="9525">
              <a:noFill/>
              <a:miter lim="800000"/>
              <a:headEnd/>
              <a:tailEnd/>
            </a:ln>
          </p:spPr>
          <p:txBody>
            <a:bodyPr lIns="92160" tIns="46080" rIns="92160" bIns="46080">
              <a:spAutoFit/>
            </a:bodyPr>
            <a:lstStyle/>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u="sng" dirty="0">
                  <a:solidFill>
                    <a:srgbClr val="000066"/>
                  </a:solidFill>
                  <a:latin typeface="Verdana" pitchFamily="34" charset="0"/>
                </a:rPr>
                <a:t>Intensive, Individual Interventions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Functional Behavior Assessment &amp;        	Behavior Intervention Planning</a:t>
              </a:r>
            </a:p>
          </p:txBody>
        </p:sp>
        <p:sp>
          <p:nvSpPr>
            <p:cNvPr id="2" name="Text Box 48"/>
            <p:cNvSpPr txBox="1">
              <a:spLocks noChangeArrowheads="1"/>
            </p:cNvSpPr>
            <p:nvPr/>
          </p:nvSpPr>
          <p:spPr bwMode="auto">
            <a:xfrm>
              <a:off x="3456" y="1488"/>
              <a:ext cx="2160" cy="717"/>
            </a:xfrm>
            <a:prstGeom prst="rect">
              <a:avLst/>
            </a:prstGeom>
            <a:noFill/>
            <a:ln w="9525">
              <a:noFill/>
              <a:miter lim="800000"/>
              <a:headEnd/>
              <a:tailEnd/>
            </a:ln>
          </p:spPr>
          <p:txBody>
            <a:bodyPr lIns="92160" tIns="46080" rIns="92160" bIns="46080">
              <a:spAutoFit/>
            </a:bodyPr>
            <a:lstStyle/>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u="sng" dirty="0">
                  <a:solidFill>
                    <a:srgbClr val="000066"/>
                  </a:solidFill>
                  <a:latin typeface="Verdana" pitchFamily="34" charset="0"/>
                </a:rPr>
                <a:t>Targeted Group Interventions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Social Skills instruction</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Reinforcement of specific skills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Group Behavioral Strategies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Classroom Coaching</a:t>
              </a:r>
            </a:p>
          </p:txBody>
        </p:sp>
        <p:sp>
          <p:nvSpPr>
            <p:cNvPr id="3" name="Text Box 49"/>
            <p:cNvSpPr txBox="1">
              <a:spLocks noChangeArrowheads="1"/>
            </p:cNvSpPr>
            <p:nvPr/>
          </p:nvSpPr>
          <p:spPr bwMode="auto">
            <a:xfrm>
              <a:off x="4032" y="2352"/>
              <a:ext cx="1680" cy="1642"/>
            </a:xfrm>
            <a:prstGeom prst="rect">
              <a:avLst/>
            </a:prstGeom>
            <a:noFill/>
            <a:ln w="9525">
              <a:noFill/>
              <a:miter lim="800000"/>
              <a:headEnd/>
              <a:tailEnd/>
            </a:ln>
          </p:spPr>
          <p:txBody>
            <a:bodyPr lIns="92160" tIns="46080" rIns="92160" bIns="46080">
              <a:spAutoFit/>
            </a:bodyPr>
            <a:lstStyle/>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u="sng" dirty="0">
                  <a:solidFill>
                    <a:srgbClr val="000066"/>
                  </a:solidFill>
                  <a:latin typeface="Verdana" pitchFamily="34" charset="0"/>
                </a:rPr>
                <a:t>Universal Interventions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School-wide rules and </a:t>
              </a:r>
            </a:p>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  procedures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Systematic reinforcement</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Social Skills Instruction</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Culturally responsive practices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Data-based decision-making</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Parent &amp; Community Partnerships</a:t>
              </a:r>
            </a:p>
          </p:txBody>
        </p:sp>
        <p:sp>
          <p:nvSpPr>
            <p:cNvPr id="4" name="Text Box 50"/>
            <p:cNvSpPr txBox="1">
              <a:spLocks noChangeArrowheads="1"/>
            </p:cNvSpPr>
            <p:nvPr/>
          </p:nvSpPr>
          <p:spPr bwMode="auto">
            <a:xfrm>
              <a:off x="48" y="2352"/>
              <a:ext cx="1632" cy="1774"/>
            </a:xfrm>
            <a:prstGeom prst="rect">
              <a:avLst/>
            </a:prstGeom>
            <a:noFill/>
            <a:ln w="9525">
              <a:noFill/>
              <a:miter lim="800000"/>
              <a:headEnd/>
              <a:tailEnd/>
            </a:ln>
          </p:spPr>
          <p:txBody>
            <a:bodyPr lIns="92160" tIns="46080" rIns="92160" bIns="46080">
              <a:spAutoFit/>
            </a:bodyPr>
            <a:lstStyle/>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u="sng" dirty="0">
                  <a:solidFill>
                    <a:srgbClr val="000066"/>
                  </a:solidFill>
                  <a:latin typeface="Verdana" pitchFamily="34" charset="0"/>
                </a:rPr>
                <a:t>Universal Interventions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Effective instructional </a:t>
              </a:r>
            </a:p>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practices </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Recognition of academic </a:t>
              </a:r>
            </a:p>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achievement</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Culturally responsive         practices</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Data-based decision-making</a:t>
              </a:r>
            </a:p>
            <a:p>
              <a:pPr eaLnBrk="0" hangingPunct="0">
                <a:buClr>
                  <a:srgbClr val="000000"/>
                </a:buClr>
                <a:buSzPct val="100000"/>
                <a:buFont typeface="Verdana"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dirty="0">
                  <a:solidFill>
                    <a:srgbClr val="000066"/>
                  </a:solidFill>
                  <a:latin typeface="Verdana" pitchFamily="34" charset="0"/>
                </a:rPr>
                <a:t>Parent &amp; Community Partnerships</a:t>
              </a:r>
            </a:p>
            <a:p>
              <a:pP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400" b="1" dirty="0">
                <a:solidFill>
                  <a:srgbClr val="000066"/>
                </a:solidFill>
                <a:latin typeface="Verdana" pitchFamily="34" charset="0"/>
              </a:endParaRPr>
            </a:p>
          </p:txBody>
        </p:sp>
        <p:sp>
          <p:nvSpPr>
            <p:cNvPr id="905272" name="Text Box 51"/>
            <p:cNvSpPr txBox="1">
              <a:spLocks noChangeArrowheads="1"/>
            </p:cNvSpPr>
            <p:nvPr/>
          </p:nvSpPr>
          <p:spPr bwMode="auto">
            <a:xfrm>
              <a:off x="576" y="432"/>
              <a:ext cx="1488" cy="283"/>
            </a:xfrm>
            <a:prstGeom prst="rect">
              <a:avLst/>
            </a:prstGeom>
            <a:noFill/>
            <a:ln w="9525">
              <a:noFill/>
              <a:miter lim="800000"/>
              <a:headEnd/>
              <a:tailEnd/>
            </a:ln>
          </p:spPr>
          <p:txBody>
            <a:bodyPr lIns="92160" tIns="46080" rIns="92160" bIns="46080">
              <a:spAutoFit/>
            </a:bodyPr>
            <a:lstStyle/>
            <a:p>
              <a:pPr algn="ct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400" dirty="0">
                  <a:solidFill>
                    <a:srgbClr val="000066"/>
                  </a:solidFill>
                  <a:latin typeface="Verdana" pitchFamily="34" charset="0"/>
                </a:rPr>
                <a:t>Academic</a:t>
              </a:r>
            </a:p>
          </p:txBody>
        </p:sp>
        <p:sp>
          <p:nvSpPr>
            <p:cNvPr id="905273" name="Text Box 52"/>
            <p:cNvSpPr txBox="1">
              <a:spLocks noChangeArrowheads="1"/>
            </p:cNvSpPr>
            <p:nvPr/>
          </p:nvSpPr>
          <p:spPr bwMode="auto">
            <a:xfrm>
              <a:off x="3744" y="432"/>
              <a:ext cx="1440" cy="283"/>
            </a:xfrm>
            <a:prstGeom prst="rect">
              <a:avLst/>
            </a:prstGeom>
            <a:noFill/>
            <a:ln w="9525">
              <a:noFill/>
              <a:miter lim="800000"/>
              <a:headEnd/>
              <a:tailEnd/>
            </a:ln>
          </p:spPr>
          <p:txBody>
            <a:bodyPr lIns="92160" tIns="46080" rIns="92160" bIns="46080">
              <a:spAutoFit/>
            </a:bodyPr>
            <a:lstStyle/>
            <a:p>
              <a:pPr algn="ctr" eaLnBrk="0" hangingPunct="0">
                <a:buClr>
                  <a:srgbClr val="000000"/>
                </a:buClr>
                <a:buSzPct val="100000"/>
                <a:buFont typeface="Verdana"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400" dirty="0">
                  <a:solidFill>
                    <a:srgbClr val="000066"/>
                  </a:solidFill>
                  <a:latin typeface="Verdana" pitchFamily="34" charset="0"/>
                </a:rPr>
                <a:t>Behavior</a:t>
              </a:r>
            </a:p>
          </p:txBody>
        </p:sp>
      </p:grpSp>
      <p:sp>
        <p:nvSpPr>
          <p:cNvPr id="905269" name="AutoShape 53"/>
          <p:cNvSpPr>
            <a:spLocks noChangeArrowheads="1"/>
          </p:cNvSpPr>
          <p:nvPr/>
        </p:nvSpPr>
        <p:spPr bwMode="auto">
          <a:xfrm>
            <a:off x="2933700" y="1905000"/>
            <a:ext cx="3276600" cy="4343400"/>
          </a:xfrm>
          <a:prstGeom prst="triangle">
            <a:avLst>
              <a:gd name="adj" fmla="val 50000"/>
            </a:avLst>
          </a:prstGeom>
          <a:gradFill rotWithShape="1">
            <a:gsLst>
              <a:gs pos="0">
                <a:srgbClr val="FF0000"/>
              </a:gs>
              <a:gs pos="100000">
                <a:srgbClr val="008000"/>
              </a:gs>
            </a:gsLst>
            <a:lin ang="5400000" scaled="1"/>
          </a:gradFill>
          <a:ln w="9525">
            <a:solidFill>
              <a:schemeClr val="tx1"/>
            </a:solidFill>
            <a:miter lim="800000"/>
            <a:headEnd/>
            <a:tailEnd/>
          </a:ln>
        </p:spPr>
        <p:txBody>
          <a:bodyPr wrap="none" anchor="ctr"/>
          <a:lstStyle/>
          <a:p>
            <a:endParaRPr lang="en-US" dirty="0"/>
          </a:p>
        </p:txBody>
      </p:sp>
      <p:sp>
        <p:nvSpPr>
          <p:cNvPr id="905270" name="Oval 54"/>
          <p:cNvSpPr>
            <a:spLocks noChangeArrowheads="1"/>
          </p:cNvSpPr>
          <p:nvPr/>
        </p:nvSpPr>
        <p:spPr bwMode="auto">
          <a:xfrm rot="-5400000">
            <a:off x="2400300" y="2514600"/>
            <a:ext cx="4343400" cy="3124200"/>
          </a:xfrm>
          <a:prstGeom prst="ellipse">
            <a:avLst/>
          </a:prstGeom>
          <a:gradFill rotWithShape="1">
            <a:gsLst>
              <a:gs pos="0">
                <a:srgbClr val="008000"/>
              </a:gs>
              <a:gs pos="100000">
                <a:srgbClr val="FF0000">
                  <a:alpha val="87000"/>
                </a:srgbClr>
              </a:gs>
            </a:gsLst>
            <a:lin ang="0" scaled="1"/>
          </a:gradFill>
          <a:ln w="9525">
            <a:solidFill>
              <a:schemeClr val="tx1"/>
            </a:solidFill>
            <a:round/>
            <a:headEnd/>
            <a:tailEnd/>
          </a:ln>
        </p:spPr>
        <p:txBody>
          <a:bodyPr vert="eaVert" wrap="none" anchor="ctr"/>
          <a:lstStyle/>
          <a:p>
            <a:pPr algn="ctr"/>
            <a:endParaRPr lang="en-US" dirty="0"/>
          </a:p>
        </p:txBody>
      </p:sp>
      <p:sp>
        <p:nvSpPr>
          <p:cNvPr id="56" name="Slide Number Placeholder 55"/>
          <p:cNvSpPr>
            <a:spLocks noGrp="1"/>
          </p:cNvSpPr>
          <p:nvPr>
            <p:ph type="sldNum" sz="quarter" idx="12"/>
          </p:nvPr>
        </p:nvSpPr>
        <p:spPr/>
        <p:txBody>
          <a:bodyPr/>
          <a:lstStyle/>
          <a:p>
            <a:pPr>
              <a:defRPr/>
            </a:pPr>
            <a:fld id="{0C1A2A0E-CAA5-46BF-A5A2-02300CFE1F1A}" type="slidenum">
              <a:rPr lang="en-US"/>
              <a:pPr>
                <a:defRPr/>
              </a:pPr>
              <a:t>11</a:t>
            </a:fld>
            <a:endParaRPr lang="en-US" dirty="0"/>
          </a:p>
        </p:txBody>
      </p:sp>
      <p:grpSp>
        <p:nvGrpSpPr>
          <p:cNvPr id="61" name="Group 60"/>
          <p:cNvGrpSpPr>
            <a:grpSpLocks/>
          </p:cNvGrpSpPr>
          <p:nvPr/>
        </p:nvGrpSpPr>
        <p:grpSpPr bwMode="auto">
          <a:xfrm>
            <a:off x="7696200" y="0"/>
            <a:ext cx="1447800" cy="1828800"/>
            <a:chOff x="6705600" y="3429000"/>
            <a:chExt cx="2743200" cy="2743200"/>
          </a:xfrm>
        </p:grpSpPr>
        <p:pic>
          <p:nvPicPr>
            <p:cNvPr id="62" name="Picture 8" descr="C:\Documents and Settings\ycsadmin\Local Settings\Temporary Internet Files\Content.IE5\4WW7QPFQ\MC900441312[1].png"/>
            <p:cNvPicPr>
              <a:picLocks noChangeAspect="1" noChangeArrowheads="1"/>
            </p:cNvPicPr>
            <p:nvPr/>
          </p:nvPicPr>
          <p:blipFill>
            <a:blip r:embed="rId6"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63" name="TextBox 9"/>
            <p:cNvSpPr txBox="1">
              <a:spLocks noChangeArrowheads="1"/>
            </p:cNvSpPr>
            <p:nvPr/>
          </p:nvSpPr>
          <p:spPr bwMode="auto">
            <a:xfrm>
              <a:off x="7315199" y="4572000"/>
              <a:ext cx="1752599" cy="5078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decel="50000" fill="hold" nodeType="clickEffect">
                                  <p:stCondLst>
                                    <p:cond delay="0"/>
                                  </p:stCondLst>
                                  <p:childTnLst>
                                    <p:animRot by="-5400000">
                                      <p:cBhvr>
                                        <p:cTn id="6" dur="1000" fill="hold"/>
                                        <p:tgtEl>
                                          <p:spTgt spid="5"/>
                                        </p:tgtEl>
                                        <p:attrNameLst>
                                          <p:attrName>r</p:attrName>
                                        </p:attrNameLst>
                                      </p:cBhvr>
                                    </p:animRot>
                                  </p:childTnLst>
                                </p:cTn>
                              </p:par>
                              <p:par>
                                <p:cTn id="7" presetID="6" presetClass="emph" presetSubtype="0" accel="50000" decel="50000" fill="hold" nodeType="withEffect">
                                  <p:stCondLst>
                                    <p:cond delay="0"/>
                                  </p:stCondLst>
                                  <p:childTnLst>
                                    <p:animScale>
                                      <p:cBhvr>
                                        <p:cTn id="8" dur="1000" fill="hold"/>
                                        <p:tgtEl>
                                          <p:spTgt spid="5"/>
                                        </p:tgtEl>
                                      </p:cBhvr>
                                      <p:by x="50000" y="50000"/>
                                    </p:animScale>
                                  </p:childTnLst>
                                </p:cTn>
                              </p:par>
                              <p:par>
                                <p:cTn id="9" presetID="42" presetClass="path" presetSubtype="0" accel="50000" decel="50000" fill="hold" nodeType="withEffect">
                                  <p:stCondLst>
                                    <p:cond delay="0"/>
                                  </p:stCondLst>
                                  <p:childTnLst>
                                    <p:animMotion origin="layout" path="M -0.01667 0.00857 L -0.01667 0.0419 " pathEditMode="relative" rAng="0" ptsTypes="AA">
                                      <p:cBhvr>
                                        <p:cTn id="10" dur="1000" fill="hold"/>
                                        <p:tgtEl>
                                          <p:spTgt spid="5"/>
                                        </p:tgtEl>
                                        <p:attrNameLst>
                                          <p:attrName>ppt_x</p:attrName>
                                          <p:attrName>ppt_y</p:attrName>
                                        </p:attrNameLst>
                                      </p:cBhvr>
                                      <p:rCtr x="0" y="17"/>
                                    </p:animMotion>
                                  </p:childTnLst>
                                </p:cTn>
                              </p:par>
                              <p:par>
                                <p:cTn id="11" presetID="10" presetClass="exit" presetSubtype="0" fill="hold" nodeType="withEffect">
                                  <p:stCondLst>
                                    <p:cond delay="0"/>
                                  </p:stCondLst>
                                  <p:childTnLst>
                                    <p:animEffect transition="out" filter="fade">
                                      <p:cBhvr>
                                        <p:cTn id="12" dur="3000"/>
                                        <p:tgtEl>
                                          <p:spTgt spid="5"/>
                                        </p:tgtEl>
                                      </p:cBhvr>
                                    </p:animEffect>
                                    <p:set>
                                      <p:cBhvr>
                                        <p:cTn id="13" dur="1" fill="hold">
                                          <p:stCondLst>
                                            <p:cond delay="2999"/>
                                          </p:stCondLst>
                                        </p:cTn>
                                        <p:tgtEl>
                                          <p:spTgt spid="5"/>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905270"/>
                                        </p:tgtEl>
                                        <p:attrNameLst>
                                          <p:attrName>style.visibility</p:attrName>
                                        </p:attrNameLst>
                                      </p:cBhvr>
                                      <p:to>
                                        <p:strVal val="visible"/>
                                      </p:to>
                                    </p:set>
                                    <p:animEffect transition="in" filter="fade">
                                      <p:cBhvr>
                                        <p:cTn id="16" dur="2000"/>
                                        <p:tgtEl>
                                          <p:spTgt spid="905270"/>
                                        </p:tgtEl>
                                      </p:cBhvr>
                                    </p:animEffect>
                                  </p:childTnLst>
                                </p:cTn>
                              </p:par>
                            </p:childTnLst>
                          </p:cTn>
                        </p:par>
                        <p:par>
                          <p:cTn id="17" fill="hold">
                            <p:stCondLst>
                              <p:cond delay="3000"/>
                            </p:stCondLst>
                            <p:childTnLst>
                              <p:par>
                                <p:cTn id="18" presetID="6" presetClass="emph" presetSubtype="0" accel="50000" decel="50000" fill="hold" grpId="1" nodeType="afterEffect">
                                  <p:stCondLst>
                                    <p:cond delay="0"/>
                                  </p:stCondLst>
                                  <p:childTnLst>
                                    <p:animScale>
                                      <p:cBhvr>
                                        <p:cTn id="19" dur="1000" fill="hold"/>
                                        <p:tgtEl>
                                          <p:spTgt spid="905270"/>
                                        </p:tgtEl>
                                      </p:cBhvr>
                                      <p:by x="50000" y="100000"/>
                                    </p:animScale>
                                  </p:childTnLst>
                                </p:cTn>
                              </p:par>
                              <p:par>
                                <p:cTn id="20" presetID="10" presetClass="exit" presetSubtype="0" fill="hold" grpId="2" nodeType="withEffect">
                                  <p:stCondLst>
                                    <p:cond delay="0"/>
                                  </p:stCondLst>
                                  <p:childTnLst>
                                    <p:animEffect transition="out" filter="fade">
                                      <p:cBhvr>
                                        <p:cTn id="21" dur="3000"/>
                                        <p:tgtEl>
                                          <p:spTgt spid="905270"/>
                                        </p:tgtEl>
                                      </p:cBhvr>
                                    </p:animEffect>
                                    <p:set>
                                      <p:cBhvr>
                                        <p:cTn id="22" dur="1" fill="hold">
                                          <p:stCondLst>
                                            <p:cond delay="2999"/>
                                          </p:stCondLst>
                                        </p:cTn>
                                        <p:tgtEl>
                                          <p:spTgt spid="905270"/>
                                        </p:tgtEl>
                                        <p:attrNameLst>
                                          <p:attrName>style.visibility</p:attrName>
                                        </p:attrNameLst>
                                      </p:cBhvr>
                                      <p:to>
                                        <p:strVal val="hidden"/>
                                      </p:to>
                                    </p:set>
                                  </p:childTnLst>
                                </p:cTn>
                              </p:par>
                              <p:par>
                                <p:cTn id="23" presetID="10" presetClass="entr" presetSubtype="0" fill="hold" grpId="0" nodeType="withEffect">
                                  <p:stCondLst>
                                    <p:cond delay="0"/>
                                  </p:stCondLst>
                                  <p:childTnLst>
                                    <p:set>
                                      <p:cBhvr>
                                        <p:cTn id="24" dur="1" fill="hold">
                                          <p:stCondLst>
                                            <p:cond delay="0"/>
                                          </p:stCondLst>
                                        </p:cTn>
                                        <p:tgtEl>
                                          <p:spTgt spid="905269"/>
                                        </p:tgtEl>
                                        <p:attrNameLst>
                                          <p:attrName>style.visibility</p:attrName>
                                        </p:attrNameLst>
                                      </p:cBhvr>
                                      <p:to>
                                        <p:strVal val="visible"/>
                                      </p:to>
                                    </p:set>
                                    <p:animEffect transition="in" filter="fade">
                                      <p:cBhvr>
                                        <p:cTn id="25" dur="500"/>
                                        <p:tgtEl>
                                          <p:spTgt spid="905269"/>
                                        </p:tgtEl>
                                      </p:cBhvr>
                                    </p:animEffect>
                                  </p:childTnLst>
                                </p:cTn>
                              </p:par>
                            </p:childTnLst>
                          </p:cTn>
                        </p:par>
                        <p:par>
                          <p:cTn id="26" fill="hold">
                            <p:stCondLst>
                              <p:cond delay="6000"/>
                            </p:stCondLst>
                            <p:childTnLst>
                              <p:par>
                                <p:cTn id="27" presetID="10" presetClass="exit" presetSubtype="0" fill="hold" grpId="1" nodeType="afterEffect">
                                  <p:stCondLst>
                                    <p:cond delay="0"/>
                                  </p:stCondLst>
                                  <p:childTnLst>
                                    <p:animEffect transition="out" filter="fade">
                                      <p:cBhvr>
                                        <p:cTn id="28" dur="3000"/>
                                        <p:tgtEl>
                                          <p:spTgt spid="905269"/>
                                        </p:tgtEl>
                                      </p:cBhvr>
                                    </p:animEffect>
                                    <p:set>
                                      <p:cBhvr>
                                        <p:cTn id="29" dur="1" fill="hold">
                                          <p:stCondLst>
                                            <p:cond delay="2999"/>
                                          </p:stCondLst>
                                        </p:cTn>
                                        <p:tgtEl>
                                          <p:spTgt spid="905269"/>
                                        </p:tgtEl>
                                        <p:attrNameLst>
                                          <p:attrName>style.visibility</p:attrName>
                                        </p:attrNameLst>
                                      </p:cBhvr>
                                      <p:to>
                                        <p:strVal val="hidden"/>
                                      </p:to>
                                    </p:set>
                                  </p:childTnLst>
                                </p:cTn>
                              </p:par>
                              <p:par>
                                <p:cTn id="30" presetID="10"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5269" grpId="0" animBg="1"/>
      <p:bldP spid="905269" grpId="1" animBg="1"/>
      <p:bldP spid="905270" grpId="0" animBg="1"/>
      <p:bldP spid="905270" grpId="1" animBg="1"/>
      <p:bldP spid="905270" grpId="2"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Replacement Behavior</a:t>
            </a:r>
          </a:p>
        </p:txBody>
      </p:sp>
      <p:sp>
        <p:nvSpPr>
          <p:cNvPr id="3" name="Content Placeholder 2"/>
          <p:cNvSpPr>
            <a:spLocks noGrp="1"/>
          </p:cNvSpPr>
          <p:nvPr>
            <p:ph idx="1"/>
          </p:nvPr>
        </p:nvSpPr>
        <p:spPr/>
        <p:txBody>
          <a:bodyPr/>
          <a:lstStyle/>
          <a:p>
            <a:r>
              <a:rPr lang="en-US" dirty="0"/>
              <a:t>What do you want the student to do instead of the problem behavior?</a:t>
            </a:r>
          </a:p>
          <a:p>
            <a:r>
              <a:rPr lang="en-US" dirty="0"/>
              <a:t>Will the behavior require shaping with a series of successive approximations of the desired behavior?</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110</a:t>
            </a:fld>
            <a:endParaRPr lang="en-US" dirty="0"/>
          </a:p>
        </p:txBody>
      </p:sp>
      <p:pic>
        <p:nvPicPr>
          <p:cNvPr id="5" name="Picture 4" descr="TIPS - solutions.png"/>
          <p:cNvPicPr>
            <a:picLocks noChangeAspect="1"/>
          </p:cNvPicPr>
          <p:nvPr/>
        </p:nvPicPr>
        <p:blipFill>
          <a:blip r:embed="rId3" cstate="print"/>
          <a:stretch>
            <a:fillRect/>
          </a:stretch>
        </p:blipFill>
        <p:spPr>
          <a:xfrm>
            <a:off x="6994133" y="4800600"/>
            <a:ext cx="2149867" cy="2057400"/>
          </a:xfrm>
          <a:prstGeom prst="rect">
            <a:avLst/>
          </a:prstGeom>
        </p:spPr>
      </p:pic>
    </p:spTree>
  </p:cSld>
  <p:clrMapOvr>
    <a:masterClrMapping/>
  </p:clrMapOvr>
  <p:transition spd="med">
    <p:rand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67"/>
          <p:cNvGrpSpPr>
            <a:grpSpLocks/>
          </p:cNvGrpSpPr>
          <p:nvPr/>
        </p:nvGrpSpPr>
        <p:grpSpPr bwMode="auto">
          <a:xfrm>
            <a:off x="457200" y="152400"/>
            <a:ext cx="8229600" cy="1600200"/>
            <a:chOff x="240" y="2160"/>
            <a:chExt cx="5136" cy="720"/>
          </a:xfrm>
        </p:grpSpPr>
        <p:sp>
          <p:nvSpPr>
            <p:cNvPr id="1242134" name="Rectangle 68"/>
            <p:cNvSpPr>
              <a:spLocks noChangeArrowheads="1"/>
            </p:cNvSpPr>
            <p:nvPr/>
          </p:nvSpPr>
          <p:spPr bwMode="auto">
            <a:xfrm>
              <a:off x="24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Setting</a:t>
              </a:r>
            </a:p>
            <a:p>
              <a:pPr algn="ctr" eaLnBrk="0" hangingPunct="0"/>
              <a:r>
                <a:rPr lang="en-US" altLang="en-US" sz="2400" dirty="0">
                  <a:solidFill>
                    <a:schemeClr val="bg1"/>
                  </a:solidFill>
                  <a:latin typeface="Times New Roman" pitchFamily="18" charset="0"/>
                </a:rPr>
                <a:t>Events</a:t>
              </a:r>
            </a:p>
          </p:txBody>
        </p:sp>
        <p:sp>
          <p:nvSpPr>
            <p:cNvPr id="1242135" name="Rectangle 69"/>
            <p:cNvSpPr>
              <a:spLocks noChangeArrowheads="1"/>
            </p:cNvSpPr>
            <p:nvPr/>
          </p:nvSpPr>
          <p:spPr bwMode="auto">
            <a:xfrm>
              <a:off x="1536" y="2160"/>
              <a:ext cx="1008"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Triggering</a:t>
              </a:r>
            </a:p>
            <a:p>
              <a:pPr algn="ctr" eaLnBrk="0" hangingPunct="0"/>
              <a:r>
                <a:rPr lang="en-US" altLang="en-US" sz="2400" dirty="0">
                  <a:solidFill>
                    <a:schemeClr val="bg1"/>
                  </a:solidFill>
                  <a:latin typeface="Times New Roman" pitchFamily="18" charset="0"/>
                </a:rPr>
                <a:t>Antecedents</a:t>
              </a:r>
            </a:p>
          </p:txBody>
        </p:sp>
        <p:sp>
          <p:nvSpPr>
            <p:cNvPr id="1242136" name="Rectangle 70"/>
            <p:cNvSpPr>
              <a:spLocks noChangeArrowheads="1"/>
            </p:cNvSpPr>
            <p:nvPr/>
          </p:nvSpPr>
          <p:spPr bwMode="auto">
            <a:xfrm>
              <a:off x="2880" y="2160"/>
              <a:ext cx="960"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Problem</a:t>
              </a:r>
            </a:p>
            <a:p>
              <a:pPr algn="ctr" eaLnBrk="0" hangingPunct="0"/>
              <a:r>
                <a:rPr lang="en-US" altLang="en-US" sz="2400" dirty="0">
                  <a:solidFill>
                    <a:schemeClr val="bg1"/>
                  </a:solidFill>
                  <a:latin typeface="Times New Roman" pitchFamily="18" charset="0"/>
                </a:rPr>
                <a:t>Behavior</a:t>
              </a:r>
            </a:p>
          </p:txBody>
        </p:sp>
        <p:sp>
          <p:nvSpPr>
            <p:cNvPr id="1242137" name="Rectangle 71"/>
            <p:cNvSpPr>
              <a:spLocks noChangeArrowheads="1"/>
            </p:cNvSpPr>
            <p:nvPr/>
          </p:nvSpPr>
          <p:spPr bwMode="auto">
            <a:xfrm>
              <a:off x="4272" y="2160"/>
              <a:ext cx="1104" cy="720"/>
            </a:xfrm>
            <a:prstGeom prst="rect">
              <a:avLst/>
            </a:prstGeom>
            <a:solidFill>
              <a:srgbClr val="000066"/>
            </a:solidFill>
            <a:ln w="28575" cap="sq">
              <a:solidFill>
                <a:schemeClr val="bg2"/>
              </a:solidFill>
              <a:miter lim="800000"/>
              <a:headEnd type="none" w="sm" len="sm"/>
              <a:tailEnd type="none" w="sm" len="sm"/>
            </a:ln>
          </p:spPr>
          <p:txBody>
            <a:bodyPr wrap="none" anchor="ctr"/>
            <a:lstStyle/>
            <a:p>
              <a:pPr algn="ctr" eaLnBrk="0" hangingPunct="0"/>
              <a:r>
                <a:rPr lang="en-US" altLang="en-US" sz="2400" dirty="0">
                  <a:solidFill>
                    <a:schemeClr val="bg1"/>
                  </a:solidFill>
                  <a:latin typeface="Times New Roman" pitchFamily="18" charset="0"/>
                </a:rPr>
                <a:t>Maintaining</a:t>
              </a:r>
            </a:p>
            <a:p>
              <a:pPr algn="ctr" eaLnBrk="0" hangingPunct="0"/>
              <a:r>
                <a:rPr lang="en-US" altLang="en-US" sz="2400" dirty="0">
                  <a:solidFill>
                    <a:schemeClr val="bg1"/>
                  </a:solidFill>
                  <a:latin typeface="Times New Roman" pitchFamily="18" charset="0"/>
                </a:rPr>
                <a:t>Consequences</a:t>
              </a:r>
            </a:p>
          </p:txBody>
        </p:sp>
        <p:sp>
          <p:nvSpPr>
            <p:cNvPr id="1242138" name="Line 72"/>
            <p:cNvSpPr>
              <a:spLocks noChangeShapeType="1"/>
            </p:cNvSpPr>
            <p:nvPr/>
          </p:nvSpPr>
          <p:spPr bwMode="auto">
            <a:xfrm>
              <a:off x="1248"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42139" name="Line 73"/>
            <p:cNvSpPr>
              <a:spLocks noChangeShapeType="1"/>
            </p:cNvSpPr>
            <p:nvPr/>
          </p:nvSpPr>
          <p:spPr bwMode="auto">
            <a:xfrm>
              <a:off x="2592" y="2496"/>
              <a:ext cx="240"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sp>
          <p:nvSpPr>
            <p:cNvPr id="1242140" name="Line 74"/>
            <p:cNvSpPr>
              <a:spLocks noChangeShapeType="1"/>
            </p:cNvSpPr>
            <p:nvPr/>
          </p:nvSpPr>
          <p:spPr bwMode="auto">
            <a:xfrm>
              <a:off x="3908" y="2496"/>
              <a:ext cx="288" cy="0"/>
            </a:xfrm>
            <a:prstGeom prst="line">
              <a:avLst/>
            </a:prstGeom>
            <a:noFill/>
            <a:ln w="28575" cap="sq">
              <a:solidFill>
                <a:schemeClr val="bg2"/>
              </a:solidFill>
              <a:round/>
              <a:headEnd type="none" w="sm" len="sm"/>
              <a:tailEnd type="triangle" w="med" len="med"/>
            </a:ln>
          </p:spPr>
          <p:txBody>
            <a:bodyPr wrap="none" anchor="ctr"/>
            <a:lstStyle/>
            <a:p>
              <a:endParaRPr lang="en-US" dirty="0"/>
            </a:p>
          </p:txBody>
        </p:sp>
      </p:grpSp>
      <p:sp>
        <p:nvSpPr>
          <p:cNvPr id="1242114" name="Line 2"/>
          <p:cNvSpPr>
            <a:spLocks noChangeShapeType="1"/>
          </p:cNvSpPr>
          <p:nvPr/>
        </p:nvSpPr>
        <p:spPr bwMode="auto">
          <a:xfrm>
            <a:off x="717550" y="1341438"/>
            <a:ext cx="1588" cy="1587"/>
          </a:xfrm>
          <a:prstGeom prst="line">
            <a:avLst/>
          </a:prstGeom>
          <a:noFill/>
          <a:ln w="19050">
            <a:solidFill>
              <a:srgbClr val="FFFFFF"/>
            </a:solidFill>
            <a:round/>
            <a:headEnd/>
            <a:tailEnd/>
          </a:ln>
        </p:spPr>
        <p:txBody>
          <a:bodyPr/>
          <a:lstStyle/>
          <a:p>
            <a:endParaRPr lang="en-US" dirty="0"/>
          </a:p>
        </p:txBody>
      </p:sp>
      <p:grpSp>
        <p:nvGrpSpPr>
          <p:cNvPr id="3" name="Group 31"/>
          <p:cNvGrpSpPr>
            <a:grpSpLocks/>
          </p:cNvGrpSpPr>
          <p:nvPr/>
        </p:nvGrpSpPr>
        <p:grpSpPr bwMode="auto">
          <a:xfrm>
            <a:off x="6254750" y="3373438"/>
            <a:ext cx="508000" cy="101600"/>
            <a:chOff x="3940" y="2125"/>
            <a:chExt cx="320" cy="64"/>
          </a:xfrm>
        </p:grpSpPr>
        <p:sp>
          <p:nvSpPr>
            <p:cNvPr id="1242132" name="Line 32"/>
            <p:cNvSpPr>
              <a:spLocks noChangeShapeType="1"/>
            </p:cNvSpPr>
            <p:nvPr/>
          </p:nvSpPr>
          <p:spPr bwMode="auto">
            <a:xfrm>
              <a:off x="3940" y="2157"/>
              <a:ext cx="320" cy="1"/>
            </a:xfrm>
            <a:prstGeom prst="line">
              <a:avLst/>
            </a:prstGeom>
            <a:noFill/>
            <a:ln w="19050">
              <a:solidFill>
                <a:schemeClr val="bg2"/>
              </a:solidFill>
              <a:round/>
              <a:headEnd/>
              <a:tailEnd/>
            </a:ln>
          </p:spPr>
          <p:txBody>
            <a:bodyPr/>
            <a:lstStyle/>
            <a:p>
              <a:endParaRPr lang="en-US" dirty="0"/>
            </a:p>
          </p:txBody>
        </p:sp>
        <p:sp>
          <p:nvSpPr>
            <p:cNvPr id="1242133" name="Freeform 33"/>
            <p:cNvSpPr>
              <a:spLocks/>
            </p:cNvSpPr>
            <p:nvPr/>
          </p:nvSpPr>
          <p:spPr bwMode="auto">
            <a:xfrm>
              <a:off x="4188" y="2125"/>
              <a:ext cx="72" cy="64"/>
            </a:xfrm>
            <a:custGeom>
              <a:avLst/>
              <a:gdLst>
                <a:gd name="T0" fmla="*/ 72 w 72"/>
                <a:gd name="T1" fmla="*/ 32 h 64"/>
                <a:gd name="T2" fmla="*/ 0 w 72"/>
                <a:gd name="T3" fmla="*/ 0 h 64"/>
                <a:gd name="T4" fmla="*/ 0 w 72"/>
                <a:gd name="T5" fmla="*/ 32 h 64"/>
                <a:gd name="T6" fmla="*/ 0 w 72"/>
                <a:gd name="T7" fmla="*/ 64 h 64"/>
                <a:gd name="T8" fmla="*/ 72 w 72"/>
                <a:gd name="T9" fmla="*/ 32 h 64"/>
                <a:gd name="T10" fmla="*/ 0 60000 65536"/>
                <a:gd name="T11" fmla="*/ 0 60000 65536"/>
                <a:gd name="T12" fmla="*/ 0 60000 65536"/>
                <a:gd name="T13" fmla="*/ 0 60000 65536"/>
                <a:gd name="T14" fmla="*/ 0 60000 65536"/>
                <a:gd name="T15" fmla="*/ 0 w 72"/>
                <a:gd name="T16" fmla="*/ 0 h 64"/>
                <a:gd name="T17" fmla="*/ 72 w 72"/>
                <a:gd name="T18" fmla="*/ 64 h 64"/>
              </a:gdLst>
              <a:ahLst/>
              <a:cxnLst>
                <a:cxn ang="T10">
                  <a:pos x="T0" y="T1"/>
                </a:cxn>
                <a:cxn ang="T11">
                  <a:pos x="T2" y="T3"/>
                </a:cxn>
                <a:cxn ang="T12">
                  <a:pos x="T4" y="T5"/>
                </a:cxn>
                <a:cxn ang="T13">
                  <a:pos x="T6" y="T7"/>
                </a:cxn>
                <a:cxn ang="T14">
                  <a:pos x="T8" y="T9"/>
                </a:cxn>
              </a:cxnLst>
              <a:rect l="T15" t="T16" r="T17" b="T18"/>
              <a:pathLst>
                <a:path w="72" h="64">
                  <a:moveTo>
                    <a:pt x="72" y="32"/>
                  </a:moveTo>
                  <a:lnTo>
                    <a:pt x="0" y="0"/>
                  </a:lnTo>
                  <a:lnTo>
                    <a:pt x="0" y="32"/>
                  </a:lnTo>
                  <a:lnTo>
                    <a:pt x="0" y="64"/>
                  </a:lnTo>
                  <a:lnTo>
                    <a:pt x="72" y="32"/>
                  </a:lnTo>
                  <a:close/>
                </a:path>
              </a:pathLst>
            </a:custGeom>
            <a:solidFill>
              <a:srgbClr val="000000"/>
            </a:solidFill>
            <a:ln w="19050">
              <a:solidFill>
                <a:schemeClr val="bg2"/>
              </a:solidFill>
              <a:round/>
              <a:headEnd/>
              <a:tailEnd/>
            </a:ln>
          </p:spPr>
          <p:txBody>
            <a:bodyPr/>
            <a:lstStyle/>
            <a:p>
              <a:endParaRPr lang="en-US" dirty="0"/>
            </a:p>
          </p:txBody>
        </p:sp>
      </p:grpSp>
      <p:sp>
        <p:nvSpPr>
          <p:cNvPr id="1242117" name="Rectangle 75"/>
          <p:cNvSpPr>
            <a:spLocks noChangeArrowheads="1"/>
          </p:cNvSpPr>
          <p:nvPr/>
        </p:nvSpPr>
        <p:spPr bwMode="auto">
          <a:xfrm>
            <a:off x="4693404" y="5257800"/>
            <a:ext cx="1600200" cy="1600200"/>
          </a:xfrm>
          <a:prstGeom prst="rect">
            <a:avLst/>
          </a:prstGeom>
          <a:solidFill>
            <a:srgbClr val="000066"/>
          </a:solidFill>
          <a:ln w="9525">
            <a:solidFill>
              <a:schemeClr val="tx1"/>
            </a:solidFill>
            <a:miter lim="800000"/>
            <a:headEnd/>
            <a:tailEnd/>
          </a:ln>
        </p:spPr>
        <p:txBody>
          <a:bodyPr wrap="none" anchor="ctr"/>
          <a:lstStyle/>
          <a:p>
            <a:pPr algn="ctr"/>
            <a:r>
              <a:rPr lang="en-US" sz="2000" b="1" dirty="0">
                <a:solidFill>
                  <a:schemeClr val="bg1"/>
                </a:solidFill>
                <a:latin typeface="Times New Roman" pitchFamily="18" charset="0"/>
              </a:rPr>
              <a:t>Desired </a:t>
            </a:r>
          </a:p>
          <a:p>
            <a:pPr algn="ctr"/>
            <a:r>
              <a:rPr lang="en-US" sz="2000" b="1" dirty="0">
                <a:solidFill>
                  <a:schemeClr val="bg1"/>
                </a:solidFill>
                <a:latin typeface="Times New Roman" pitchFamily="18" charset="0"/>
              </a:rPr>
              <a:t>Behavior</a:t>
            </a:r>
          </a:p>
          <a:p>
            <a:pPr algn="ctr"/>
            <a:endParaRPr lang="en-US" sz="2000" b="1" dirty="0">
              <a:solidFill>
                <a:schemeClr val="bg1"/>
              </a:solidFill>
              <a:latin typeface="Times New Roman" pitchFamily="18" charset="0"/>
            </a:endParaRPr>
          </a:p>
          <a:p>
            <a:pPr algn="ctr"/>
            <a:endParaRPr lang="en-US" sz="2000" b="1" dirty="0">
              <a:solidFill>
                <a:schemeClr val="bg1"/>
              </a:solidFill>
              <a:latin typeface="Times New Roman" pitchFamily="18" charset="0"/>
            </a:endParaRPr>
          </a:p>
          <a:p>
            <a:pPr algn="ctr"/>
            <a:endParaRPr lang="en-US" sz="2000" b="1" i="1" dirty="0">
              <a:solidFill>
                <a:schemeClr val="bg1"/>
              </a:solidFill>
              <a:latin typeface="Times New Roman" pitchFamily="18" charset="0"/>
            </a:endParaRPr>
          </a:p>
        </p:txBody>
      </p:sp>
      <p:sp>
        <p:nvSpPr>
          <p:cNvPr id="1242118" name="Rectangle 76"/>
          <p:cNvSpPr>
            <a:spLocks noChangeArrowheads="1"/>
          </p:cNvSpPr>
          <p:nvPr/>
        </p:nvSpPr>
        <p:spPr bwMode="auto">
          <a:xfrm>
            <a:off x="6629400" y="4572000"/>
            <a:ext cx="2133600" cy="1600200"/>
          </a:xfrm>
          <a:prstGeom prst="rect">
            <a:avLst/>
          </a:prstGeom>
          <a:solidFill>
            <a:srgbClr val="000066"/>
          </a:solidFill>
          <a:ln w="9525">
            <a:solidFill>
              <a:schemeClr val="tx1"/>
            </a:solidFill>
            <a:miter lim="800000"/>
            <a:headEnd/>
            <a:tailEnd/>
          </a:ln>
        </p:spPr>
        <p:txBody>
          <a:bodyPr wrap="none" anchor="ctr"/>
          <a:lstStyle/>
          <a:p>
            <a:pPr algn="ctr"/>
            <a:r>
              <a:rPr lang="en-US" sz="2000" b="1" dirty="0">
                <a:solidFill>
                  <a:schemeClr val="bg1"/>
                </a:solidFill>
                <a:latin typeface="Times New Roman" pitchFamily="18" charset="0"/>
              </a:rPr>
              <a:t>Maintaining </a:t>
            </a:r>
          </a:p>
          <a:p>
            <a:pPr algn="ctr"/>
            <a:r>
              <a:rPr lang="en-US" sz="2000" b="1" dirty="0">
                <a:solidFill>
                  <a:schemeClr val="bg1"/>
                </a:solidFill>
                <a:latin typeface="Times New Roman" pitchFamily="18" charset="0"/>
              </a:rPr>
              <a:t>Consequences</a:t>
            </a:r>
          </a:p>
          <a:p>
            <a:pPr algn="ctr"/>
            <a:r>
              <a:rPr lang="en-US" sz="2000" b="1" i="1" dirty="0">
                <a:solidFill>
                  <a:schemeClr val="bg1"/>
                </a:solidFill>
                <a:latin typeface="Times New Roman" pitchFamily="18" charset="0"/>
              </a:rPr>
              <a:t>Adjusted work </a:t>
            </a:r>
          </a:p>
          <a:p>
            <a:pPr algn="ctr"/>
            <a:r>
              <a:rPr lang="en-US" sz="2000" b="1" i="1" dirty="0">
                <a:solidFill>
                  <a:schemeClr val="bg1"/>
                </a:solidFill>
                <a:latin typeface="Times New Roman" pitchFamily="18" charset="0"/>
              </a:rPr>
              <a:t>Completion goals</a:t>
            </a:r>
          </a:p>
        </p:txBody>
      </p:sp>
      <p:sp>
        <p:nvSpPr>
          <p:cNvPr id="1242119" name="Rectangle 77"/>
          <p:cNvSpPr>
            <a:spLocks noChangeArrowheads="1"/>
          </p:cNvSpPr>
          <p:nvPr/>
        </p:nvSpPr>
        <p:spPr bwMode="auto">
          <a:xfrm>
            <a:off x="4679196" y="3581400"/>
            <a:ext cx="1600200" cy="1600200"/>
          </a:xfrm>
          <a:prstGeom prst="rect">
            <a:avLst/>
          </a:prstGeom>
          <a:solidFill>
            <a:srgbClr val="000066"/>
          </a:solidFill>
          <a:ln w="9525">
            <a:solidFill>
              <a:schemeClr val="tx1"/>
            </a:solidFill>
            <a:miter lim="800000"/>
            <a:headEnd/>
            <a:tailEnd/>
          </a:ln>
        </p:spPr>
        <p:txBody>
          <a:bodyPr wrap="none" anchor="ctr"/>
          <a:lstStyle/>
          <a:p>
            <a:pPr algn="ctr"/>
            <a:r>
              <a:rPr lang="en-US" b="1" dirty="0">
                <a:solidFill>
                  <a:schemeClr val="bg1"/>
                </a:solidFill>
                <a:latin typeface="Times New Roman" pitchFamily="18" charset="0"/>
              </a:rPr>
              <a:t>Acceptable </a:t>
            </a:r>
          </a:p>
          <a:p>
            <a:pPr algn="ctr"/>
            <a:r>
              <a:rPr lang="en-US" b="1" dirty="0">
                <a:solidFill>
                  <a:schemeClr val="bg1"/>
                </a:solidFill>
                <a:latin typeface="Times New Roman" pitchFamily="18" charset="0"/>
              </a:rPr>
              <a:t>Alternative</a:t>
            </a:r>
          </a:p>
          <a:p>
            <a:pPr algn="ctr"/>
            <a:r>
              <a:rPr lang="en-US" b="1" dirty="0">
                <a:solidFill>
                  <a:schemeClr val="bg1"/>
                </a:solidFill>
                <a:latin typeface="Times New Roman" pitchFamily="18" charset="0"/>
              </a:rPr>
              <a:t>Request help/</a:t>
            </a:r>
          </a:p>
          <a:p>
            <a:pPr algn="ctr"/>
            <a:r>
              <a:rPr lang="en-US" b="1" dirty="0">
                <a:solidFill>
                  <a:schemeClr val="bg1"/>
                </a:solidFill>
                <a:latin typeface="Times New Roman" pitchFamily="18" charset="0"/>
              </a:rPr>
              <a:t>Write down </a:t>
            </a:r>
          </a:p>
          <a:p>
            <a:pPr algn="ctr"/>
            <a:r>
              <a:rPr lang="en-US" b="1" dirty="0">
                <a:solidFill>
                  <a:schemeClr val="bg1"/>
                </a:solidFill>
                <a:latin typeface="Times New Roman" pitchFamily="18" charset="0"/>
              </a:rPr>
              <a:t>assignments</a:t>
            </a:r>
          </a:p>
        </p:txBody>
      </p:sp>
      <p:grpSp>
        <p:nvGrpSpPr>
          <p:cNvPr id="4" name="Group 30"/>
          <p:cNvGrpSpPr/>
          <p:nvPr/>
        </p:nvGrpSpPr>
        <p:grpSpPr>
          <a:xfrm>
            <a:off x="380288" y="1905003"/>
            <a:ext cx="8306512" cy="2613121"/>
            <a:chOff x="380288" y="2514603"/>
            <a:chExt cx="8306512" cy="2613121"/>
          </a:xfrm>
        </p:grpSpPr>
        <p:grpSp>
          <p:nvGrpSpPr>
            <p:cNvPr id="5" name="Group 59"/>
            <p:cNvGrpSpPr>
              <a:grpSpLocks/>
            </p:cNvGrpSpPr>
            <p:nvPr/>
          </p:nvGrpSpPr>
          <p:grpSpPr bwMode="auto">
            <a:xfrm>
              <a:off x="380288" y="2514603"/>
              <a:ext cx="8306512" cy="2513649"/>
              <a:chOff x="192" y="2160"/>
              <a:chExt cx="5184" cy="1131"/>
            </a:xfrm>
          </p:grpSpPr>
          <p:sp>
            <p:nvSpPr>
              <p:cNvPr id="1242125" name="Rectangle 60"/>
              <p:cNvSpPr>
                <a:spLocks noChangeArrowheads="1"/>
              </p:cNvSpPr>
              <p:nvPr/>
            </p:nvSpPr>
            <p:spPr bwMode="auto">
              <a:xfrm>
                <a:off x="192" y="2160"/>
                <a:ext cx="1141" cy="1131"/>
              </a:xfrm>
              <a:prstGeom prst="rect">
                <a:avLst/>
              </a:prstGeom>
              <a:solidFill>
                <a:srgbClr val="000066"/>
              </a:solidFill>
              <a:ln w="28575" cap="sq">
                <a:noFill/>
                <a:miter lim="800000"/>
                <a:headEnd type="none" w="sm" len="sm"/>
                <a:tailEnd type="none" w="sm" len="sm"/>
              </a:ln>
            </p:spPr>
            <p:txBody>
              <a:bodyPr anchor="ctr"/>
              <a:lstStyle/>
              <a:p>
                <a:pPr algn="ctr" eaLnBrk="0" hangingPunct="0"/>
                <a:endParaRPr lang="en-US" altLang="en-US" sz="2400" i="1" dirty="0">
                  <a:solidFill>
                    <a:schemeClr val="bg1"/>
                  </a:solidFill>
                  <a:latin typeface="Times New Roman" pitchFamily="18" charset="0"/>
                </a:endParaRPr>
              </a:p>
            </p:txBody>
          </p:sp>
          <p:sp>
            <p:nvSpPr>
              <p:cNvPr id="1242126" name="Rectangle 61"/>
              <p:cNvSpPr>
                <a:spLocks noChangeArrowheads="1"/>
              </p:cNvSpPr>
              <p:nvPr/>
            </p:nvSpPr>
            <p:spPr bwMode="auto">
              <a:xfrm>
                <a:off x="1536" y="2160"/>
                <a:ext cx="1008" cy="720"/>
              </a:xfrm>
              <a:prstGeom prst="rect">
                <a:avLst/>
              </a:prstGeom>
              <a:solidFill>
                <a:srgbClr val="000066"/>
              </a:solidFill>
              <a:ln w="28575" cap="sq">
                <a:noFill/>
                <a:miter lim="800000"/>
                <a:headEnd type="none" w="sm" len="sm"/>
                <a:tailEnd type="none" w="sm" len="sm"/>
              </a:ln>
            </p:spPr>
            <p:txBody>
              <a:bodyPr anchor="ctr"/>
              <a:lstStyle/>
              <a:p>
                <a:pPr algn="ctr" eaLnBrk="0" hangingPunct="0"/>
                <a:endParaRPr lang="en-US" altLang="en-US" sz="2400" i="1" dirty="0">
                  <a:solidFill>
                    <a:schemeClr val="bg1"/>
                  </a:solidFill>
                  <a:latin typeface="Times New Roman" pitchFamily="18" charset="0"/>
                </a:endParaRPr>
              </a:p>
            </p:txBody>
          </p:sp>
          <p:sp>
            <p:nvSpPr>
              <p:cNvPr id="1242127" name="Rectangle 62"/>
              <p:cNvSpPr>
                <a:spLocks noChangeArrowheads="1"/>
              </p:cNvSpPr>
              <p:nvPr/>
            </p:nvSpPr>
            <p:spPr bwMode="auto">
              <a:xfrm>
                <a:off x="2760" y="2160"/>
                <a:ext cx="1236" cy="720"/>
              </a:xfrm>
              <a:prstGeom prst="rect">
                <a:avLst/>
              </a:prstGeom>
              <a:solidFill>
                <a:srgbClr val="000066"/>
              </a:solidFill>
              <a:ln w="28575" cap="sq">
                <a:noFill/>
                <a:miter lim="800000"/>
                <a:headEnd type="none" w="sm" len="sm"/>
                <a:tailEnd type="none" w="sm" len="sm"/>
              </a:ln>
            </p:spPr>
            <p:txBody>
              <a:bodyPr wrap="none" anchor="ctr"/>
              <a:lstStyle/>
              <a:p>
                <a:pPr algn="ctr" eaLnBrk="0" hangingPunct="0"/>
                <a:endParaRPr lang="en-US" altLang="en-US" sz="2400" i="1" dirty="0">
                  <a:solidFill>
                    <a:schemeClr val="bg1"/>
                  </a:solidFill>
                  <a:latin typeface="Times New Roman" pitchFamily="18" charset="0"/>
                </a:endParaRPr>
              </a:p>
            </p:txBody>
          </p:sp>
          <p:sp>
            <p:nvSpPr>
              <p:cNvPr id="1242128" name="Rectangle 63"/>
              <p:cNvSpPr>
                <a:spLocks noChangeArrowheads="1"/>
              </p:cNvSpPr>
              <p:nvPr/>
            </p:nvSpPr>
            <p:spPr bwMode="auto">
              <a:xfrm>
                <a:off x="4272" y="2160"/>
                <a:ext cx="1104" cy="720"/>
              </a:xfrm>
              <a:prstGeom prst="rect">
                <a:avLst/>
              </a:prstGeom>
              <a:solidFill>
                <a:srgbClr val="000066"/>
              </a:solidFill>
              <a:ln w="28575" cap="sq">
                <a:noFill/>
                <a:miter lim="800000"/>
                <a:headEnd type="none" w="sm" len="sm"/>
                <a:tailEnd type="none" w="sm" len="sm"/>
              </a:ln>
            </p:spPr>
            <p:txBody>
              <a:bodyPr wrap="none" anchor="ctr"/>
              <a:lstStyle/>
              <a:p>
                <a:pPr algn="ctr" eaLnBrk="0" hangingPunct="0"/>
                <a:endParaRPr lang="en-US" altLang="en-US" sz="2400" i="1" dirty="0">
                  <a:solidFill>
                    <a:schemeClr val="bg1"/>
                  </a:solidFill>
                  <a:latin typeface="Times New Roman" pitchFamily="18" charset="0"/>
                </a:endParaRPr>
              </a:p>
            </p:txBody>
          </p:sp>
          <p:sp>
            <p:nvSpPr>
              <p:cNvPr id="1242129" name="Line 64"/>
              <p:cNvSpPr>
                <a:spLocks noChangeShapeType="1"/>
              </p:cNvSpPr>
              <p:nvPr/>
            </p:nvSpPr>
            <p:spPr bwMode="auto">
              <a:xfrm>
                <a:off x="1248" y="2496"/>
                <a:ext cx="240" cy="0"/>
              </a:xfrm>
              <a:prstGeom prst="line">
                <a:avLst/>
              </a:prstGeom>
              <a:noFill/>
              <a:ln w="28575" cap="sq">
                <a:noFill/>
                <a:round/>
                <a:headEnd type="none" w="sm" len="sm"/>
                <a:tailEnd type="triangle" w="med" len="med"/>
              </a:ln>
            </p:spPr>
            <p:txBody>
              <a:bodyPr wrap="none" anchor="ctr"/>
              <a:lstStyle/>
              <a:p>
                <a:endParaRPr lang="en-US" dirty="0"/>
              </a:p>
            </p:txBody>
          </p:sp>
          <p:sp>
            <p:nvSpPr>
              <p:cNvPr id="1242130" name="Line 65"/>
              <p:cNvSpPr>
                <a:spLocks noChangeShapeType="1"/>
              </p:cNvSpPr>
              <p:nvPr/>
            </p:nvSpPr>
            <p:spPr bwMode="auto">
              <a:xfrm>
                <a:off x="2592" y="2496"/>
                <a:ext cx="240" cy="0"/>
              </a:xfrm>
              <a:prstGeom prst="line">
                <a:avLst/>
              </a:prstGeom>
              <a:noFill/>
              <a:ln w="28575" cap="sq">
                <a:noFill/>
                <a:round/>
                <a:headEnd type="none" w="sm" len="sm"/>
                <a:tailEnd type="triangle" w="med" len="med"/>
              </a:ln>
            </p:spPr>
            <p:txBody>
              <a:bodyPr wrap="none" anchor="ctr"/>
              <a:lstStyle/>
              <a:p>
                <a:endParaRPr lang="en-US" dirty="0"/>
              </a:p>
            </p:txBody>
          </p:sp>
          <p:sp>
            <p:nvSpPr>
              <p:cNvPr id="1242131" name="Line 66"/>
              <p:cNvSpPr>
                <a:spLocks noChangeShapeType="1"/>
              </p:cNvSpPr>
              <p:nvPr/>
            </p:nvSpPr>
            <p:spPr bwMode="auto">
              <a:xfrm>
                <a:off x="3908" y="2496"/>
                <a:ext cx="288" cy="0"/>
              </a:xfrm>
              <a:prstGeom prst="line">
                <a:avLst/>
              </a:prstGeom>
              <a:noFill/>
              <a:ln w="28575" cap="sq">
                <a:noFill/>
                <a:round/>
                <a:headEnd type="none" w="sm" len="sm"/>
                <a:tailEnd type="triangle" w="med" len="med"/>
              </a:ln>
            </p:spPr>
            <p:txBody>
              <a:bodyPr wrap="none" anchor="ctr"/>
              <a:lstStyle/>
              <a:p>
                <a:endParaRPr lang="en-US" dirty="0"/>
              </a:p>
            </p:txBody>
          </p:sp>
        </p:grpSp>
        <p:sp>
          <p:nvSpPr>
            <p:cNvPr id="1242120" name="Rectangle 25"/>
            <p:cNvSpPr>
              <a:spLocks noChangeArrowheads="1"/>
            </p:cNvSpPr>
            <p:nvPr/>
          </p:nvSpPr>
          <p:spPr bwMode="auto">
            <a:xfrm>
              <a:off x="457200" y="2819400"/>
              <a:ext cx="1447800" cy="2308324"/>
            </a:xfrm>
            <a:prstGeom prst="rect">
              <a:avLst/>
            </a:prstGeom>
            <a:noFill/>
            <a:ln w="9525">
              <a:noFill/>
              <a:miter lim="800000"/>
              <a:headEnd/>
              <a:tailEnd/>
            </a:ln>
          </p:spPr>
          <p:txBody>
            <a:bodyPr wrap="square">
              <a:spAutoFit/>
            </a:bodyPr>
            <a:lstStyle/>
            <a:p>
              <a:pPr algn="ctr" eaLnBrk="0" hangingPunct="0"/>
              <a:r>
                <a:rPr lang="en-US" altLang="en-US" sz="2400" dirty="0">
                  <a:solidFill>
                    <a:schemeClr val="bg1"/>
                  </a:solidFill>
                  <a:latin typeface="Times New Roman" pitchFamily="18" charset="0"/>
                </a:rPr>
                <a:t>Verbal </a:t>
              </a:r>
            </a:p>
            <a:p>
              <a:pPr algn="ctr" eaLnBrk="0" hangingPunct="0"/>
              <a:r>
                <a:rPr lang="en-US" altLang="en-US" sz="2400" dirty="0">
                  <a:solidFill>
                    <a:schemeClr val="bg1"/>
                  </a:solidFill>
                  <a:latin typeface="Times New Roman" pitchFamily="18" charset="0"/>
                </a:rPr>
                <a:t>Disagreement with peers before class</a:t>
              </a:r>
            </a:p>
          </p:txBody>
        </p:sp>
        <p:sp>
          <p:nvSpPr>
            <p:cNvPr id="1242121" name="Rectangle 26"/>
            <p:cNvSpPr>
              <a:spLocks noChangeArrowheads="1"/>
            </p:cNvSpPr>
            <p:nvPr/>
          </p:nvSpPr>
          <p:spPr bwMode="auto">
            <a:xfrm>
              <a:off x="2514600" y="2667000"/>
              <a:ext cx="1524000" cy="1200329"/>
            </a:xfrm>
            <a:prstGeom prst="rect">
              <a:avLst/>
            </a:prstGeom>
            <a:noFill/>
            <a:ln w="9525">
              <a:noFill/>
              <a:miter lim="800000"/>
              <a:headEnd/>
              <a:tailEnd/>
            </a:ln>
          </p:spPr>
          <p:txBody>
            <a:bodyPr wrap="square">
              <a:spAutoFit/>
            </a:bodyPr>
            <a:lstStyle/>
            <a:p>
              <a:pPr algn="ctr" eaLnBrk="0" hangingPunct="0"/>
              <a:r>
                <a:rPr lang="en-US" altLang="en-US" sz="2400" dirty="0">
                  <a:solidFill>
                    <a:schemeClr val="bg1"/>
                  </a:solidFill>
                  <a:latin typeface="Times New Roman" pitchFamily="18" charset="0"/>
                </a:rPr>
                <a:t>Asked to turn in homework</a:t>
              </a:r>
            </a:p>
          </p:txBody>
        </p:sp>
        <p:sp>
          <p:nvSpPr>
            <p:cNvPr id="1242122" name="TextBox 27"/>
            <p:cNvSpPr txBox="1">
              <a:spLocks noChangeArrowheads="1"/>
            </p:cNvSpPr>
            <p:nvPr/>
          </p:nvSpPr>
          <p:spPr bwMode="auto">
            <a:xfrm>
              <a:off x="4572000" y="2762071"/>
              <a:ext cx="1905000" cy="1200329"/>
            </a:xfrm>
            <a:prstGeom prst="rect">
              <a:avLst/>
            </a:prstGeom>
            <a:noFill/>
            <a:ln w="9525">
              <a:noFill/>
              <a:miter lim="800000"/>
              <a:headEnd/>
              <a:tailEnd/>
            </a:ln>
          </p:spPr>
          <p:txBody>
            <a:bodyPr wrap="square">
              <a:spAutoFit/>
            </a:bodyPr>
            <a:lstStyle/>
            <a:p>
              <a:pPr algn="ctr" eaLnBrk="0" hangingPunct="0"/>
              <a:r>
                <a:rPr lang="en-US" altLang="en-US" sz="2400" dirty="0">
                  <a:solidFill>
                    <a:schemeClr val="bg1"/>
                  </a:solidFill>
                  <a:latin typeface="Times New Roman" pitchFamily="18" charset="0"/>
                </a:rPr>
                <a:t>Verbal Disagreement with teacher</a:t>
              </a:r>
            </a:p>
          </p:txBody>
        </p:sp>
        <p:sp>
          <p:nvSpPr>
            <p:cNvPr id="1242123" name="TextBox 29"/>
            <p:cNvSpPr txBox="1">
              <a:spLocks noChangeArrowheads="1"/>
            </p:cNvSpPr>
            <p:nvPr/>
          </p:nvSpPr>
          <p:spPr bwMode="auto">
            <a:xfrm>
              <a:off x="6934200" y="2667000"/>
              <a:ext cx="1676400" cy="1569660"/>
            </a:xfrm>
            <a:prstGeom prst="rect">
              <a:avLst/>
            </a:prstGeom>
            <a:noFill/>
            <a:ln w="9525">
              <a:noFill/>
              <a:miter lim="800000"/>
              <a:headEnd/>
              <a:tailEnd/>
            </a:ln>
          </p:spPr>
          <p:txBody>
            <a:bodyPr wrap="square">
              <a:spAutoFit/>
            </a:bodyPr>
            <a:lstStyle/>
            <a:p>
              <a:pPr algn="ctr" eaLnBrk="0" hangingPunct="0"/>
              <a:r>
                <a:rPr lang="en-US" altLang="en-US" sz="2400" dirty="0">
                  <a:solidFill>
                    <a:schemeClr val="bg1"/>
                  </a:solidFill>
                  <a:latin typeface="Times New Roman" pitchFamily="18" charset="0"/>
                </a:rPr>
                <a:t>Avoids handing in homework</a:t>
              </a:r>
            </a:p>
            <a:p>
              <a:endParaRPr lang="en-US" sz="2400" dirty="0"/>
            </a:p>
          </p:txBody>
        </p:sp>
      </p:grpSp>
      <p:sp>
        <p:nvSpPr>
          <p:cNvPr id="1242124" name="TextBox 30"/>
          <p:cNvSpPr txBox="1">
            <a:spLocks noChangeArrowheads="1"/>
          </p:cNvSpPr>
          <p:nvPr/>
        </p:nvSpPr>
        <p:spPr bwMode="auto">
          <a:xfrm>
            <a:off x="4572000" y="5780782"/>
            <a:ext cx="1752600" cy="1077218"/>
          </a:xfrm>
          <a:prstGeom prst="rect">
            <a:avLst/>
          </a:prstGeom>
          <a:noFill/>
          <a:ln w="9525">
            <a:noFill/>
            <a:miter lim="800000"/>
            <a:headEnd/>
            <a:tailEnd/>
          </a:ln>
        </p:spPr>
        <p:txBody>
          <a:bodyPr wrap="square">
            <a:spAutoFit/>
          </a:bodyPr>
          <a:lstStyle/>
          <a:p>
            <a:pPr algn="ctr"/>
            <a:r>
              <a:rPr lang="en-US" sz="1600" b="1" dirty="0">
                <a:solidFill>
                  <a:schemeClr val="bg1"/>
                </a:solidFill>
              </a:rPr>
              <a:t>Eddie will complete assigned homework</a:t>
            </a:r>
          </a:p>
        </p:txBody>
      </p:sp>
      <p:sp>
        <p:nvSpPr>
          <p:cNvPr id="30" name="Slide Number Placeholder 29"/>
          <p:cNvSpPr>
            <a:spLocks noGrp="1"/>
          </p:cNvSpPr>
          <p:nvPr>
            <p:ph type="sldNum" sz="quarter" idx="12"/>
          </p:nvPr>
        </p:nvSpPr>
        <p:spPr/>
        <p:txBody>
          <a:bodyPr/>
          <a:lstStyle/>
          <a:p>
            <a:pPr>
              <a:defRPr/>
            </a:pPr>
            <a:fld id="{FD0EBBB7-19FA-4840-8929-F705CC2DDF8D}" type="slidenum">
              <a:rPr lang="en-US"/>
              <a:pPr>
                <a:defRPr/>
              </a:pPr>
              <a:t>111</a:t>
            </a:fld>
            <a:endParaRPr lang="en-US" dirty="0"/>
          </a:p>
        </p:txBody>
      </p:sp>
    </p:spTree>
  </p:cSld>
  <p:clrMapOvr>
    <a:masterClrMapping/>
  </p:clrMapOvr>
  <p:transition spd="med">
    <p:cover dir="lu"/>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1329" name="Title 1"/>
          <p:cNvSpPr>
            <a:spLocks noGrp="1"/>
          </p:cNvSpPr>
          <p:nvPr>
            <p:ph type="title"/>
          </p:nvPr>
        </p:nvSpPr>
        <p:spPr>
          <a:xfrm>
            <a:off x="1371600" y="228600"/>
            <a:ext cx="7239000" cy="1249362"/>
          </a:xfrm>
        </p:spPr>
        <p:txBody>
          <a:bodyPr/>
          <a:lstStyle/>
          <a:p>
            <a:pPr eaLnBrk="1" hangingPunct="1"/>
            <a:r>
              <a:rPr lang="en-US" sz="3200" dirty="0"/>
              <a:t>Utilizing the Competing Behavior Pathways Strategies Sheet</a:t>
            </a:r>
          </a:p>
        </p:txBody>
      </p:sp>
      <p:sp>
        <p:nvSpPr>
          <p:cNvPr id="1251330" name="Content Placeholder 2"/>
          <p:cNvSpPr>
            <a:spLocks noGrp="1"/>
          </p:cNvSpPr>
          <p:nvPr>
            <p:ph idx="1"/>
          </p:nvPr>
        </p:nvSpPr>
        <p:spPr>
          <a:xfrm>
            <a:off x="457200" y="2057401"/>
            <a:ext cx="8382000" cy="4648200"/>
          </a:xfrm>
        </p:spPr>
        <p:txBody>
          <a:bodyPr/>
          <a:lstStyle/>
          <a:p>
            <a:pPr eaLnBrk="1" hangingPunct="1"/>
            <a:r>
              <a:rPr lang="en-US" dirty="0"/>
              <a:t>How can you impact each area involved with the challenging behavior?</a:t>
            </a:r>
          </a:p>
          <a:p>
            <a:pPr eaLnBrk="1" hangingPunct="1"/>
            <a:r>
              <a:rPr lang="en-US" dirty="0"/>
              <a:t>Consider:</a:t>
            </a:r>
          </a:p>
          <a:p>
            <a:pPr lvl="1" eaLnBrk="1" hangingPunct="1"/>
            <a:r>
              <a:rPr lang="en-US" dirty="0"/>
              <a:t>Instruction </a:t>
            </a:r>
          </a:p>
          <a:p>
            <a:pPr lvl="1" eaLnBrk="1" hangingPunct="1"/>
            <a:r>
              <a:rPr lang="en-US" dirty="0"/>
              <a:t>Interventions</a:t>
            </a:r>
          </a:p>
          <a:p>
            <a:pPr lvl="1" eaLnBrk="1" hangingPunct="1"/>
            <a:r>
              <a:rPr lang="en-US" dirty="0"/>
              <a:t>Environmental modification</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112</a:t>
            </a:fld>
            <a:endParaRPr lang="en-US" dirty="0"/>
          </a:p>
        </p:txBody>
      </p:sp>
      <p:pic>
        <p:nvPicPr>
          <p:cNvPr id="5" name="Picture 4" descr="TIPS - solutions.png"/>
          <p:cNvPicPr>
            <a:picLocks noChangeAspect="1"/>
          </p:cNvPicPr>
          <p:nvPr/>
        </p:nvPicPr>
        <p:blipFill>
          <a:blip r:embed="rId3" cstate="print"/>
          <a:stretch>
            <a:fillRect/>
          </a:stretch>
        </p:blipFill>
        <p:spPr>
          <a:xfrm>
            <a:off x="6755258" y="4572000"/>
            <a:ext cx="2388742" cy="2286000"/>
          </a:xfrm>
          <a:prstGeom prst="rect">
            <a:avLst/>
          </a:prstGeom>
        </p:spPr>
      </p:pic>
    </p:spTree>
  </p:cSld>
  <p:clrMapOvr>
    <a:masterClrMapping/>
  </p:clrMapOvr>
  <p:transition spd="med">
    <p:rand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2353" name="Text Box 2"/>
          <p:cNvSpPr txBox="1">
            <a:spLocks noChangeArrowheads="1"/>
          </p:cNvSpPr>
          <p:nvPr/>
        </p:nvSpPr>
        <p:spPr bwMode="auto">
          <a:xfrm>
            <a:off x="228600" y="317500"/>
            <a:ext cx="8610600" cy="701675"/>
          </a:xfrm>
          <a:prstGeom prst="rect">
            <a:avLst/>
          </a:prstGeom>
          <a:noFill/>
          <a:ln w="12700" cap="sq">
            <a:noFill/>
            <a:miter lim="800000"/>
            <a:headEnd/>
            <a:tailEnd/>
          </a:ln>
        </p:spPr>
        <p:txBody>
          <a:bodyPr anchor="ctr">
            <a:spAutoFit/>
          </a:bodyPr>
          <a:lstStyle/>
          <a:p>
            <a:pPr eaLnBrk="0" hangingPunct="0"/>
            <a:r>
              <a:rPr lang="en-US" altLang="en-US" sz="4000" dirty="0">
                <a:latin typeface="Times New Roman" pitchFamily="18" charset="0"/>
              </a:rPr>
              <a:t> </a:t>
            </a:r>
          </a:p>
        </p:txBody>
      </p:sp>
      <p:sp>
        <p:nvSpPr>
          <p:cNvPr id="1252354" name="Rectangle 3"/>
          <p:cNvSpPr>
            <a:spLocks noChangeArrowheads="1"/>
          </p:cNvSpPr>
          <p:nvPr/>
        </p:nvSpPr>
        <p:spPr bwMode="auto">
          <a:xfrm>
            <a:off x="228600" y="1600200"/>
            <a:ext cx="1676400" cy="4876800"/>
          </a:xfrm>
          <a:prstGeom prst="rect">
            <a:avLst/>
          </a:prstGeom>
          <a:solidFill>
            <a:srgbClr val="000066"/>
          </a:solidFill>
          <a:ln w="12700" cap="sq">
            <a:solidFill>
              <a:schemeClr val="tx1"/>
            </a:solidFill>
            <a:miter lim="800000"/>
            <a:headEnd/>
            <a:tailEnd/>
          </a:ln>
        </p:spPr>
        <p:txBody>
          <a:bodyPr wrap="none"/>
          <a:lstStyle/>
          <a:p>
            <a:pPr eaLnBrk="0" hangingPunct="0"/>
            <a:r>
              <a:rPr lang="en-US" altLang="en-US" sz="2000" b="1" u="sng" dirty="0">
                <a:solidFill>
                  <a:schemeClr val="bg1"/>
                </a:solidFill>
                <a:latin typeface="Times New Roman" pitchFamily="18" charset="0"/>
              </a:rPr>
              <a:t>Event</a:t>
            </a:r>
          </a:p>
          <a:p>
            <a:pPr eaLnBrk="0" hangingPunct="0"/>
            <a:r>
              <a:rPr lang="en-US" altLang="en-US" sz="2000" b="1" u="sng" dirty="0">
                <a:solidFill>
                  <a:schemeClr val="bg1"/>
                </a:solidFill>
                <a:latin typeface="Times New Roman" pitchFamily="18" charset="0"/>
              </a:rPr>
              <a:t>Strategies</a:t>
            </a:r>
            <a:endParaRPr lang="en-US" altLang="en-US" sz="2400" dirty="0">
              <a:solidFill>
                <a:schemeClr val="bg1"/>
              </a:solidFill>
              <a:latin typeface="Times New Roman" pitchFamily="18" charset="0"/>
            </a:endParaRPr>
          </a:p>
          <a:p>
            <a:pPr eaLnBrk="0" hangingPunct="0"/>
            <a:endParaRPr lang="en-US" altLang="en-US" sz="2000" dirty="0">
              <a:solidFill>
                <a:schemeClr val="bg1"/>
              </a:solidFill>
              <a:latin typeface="Times New Roman" pitchFamily="18" charset="0"/>
            </a:endParaRPr>
          </a:p>
        </p:txBody>
      </p:sp>
      <p:sp>
        <p:nvSpPr>
          <p:cNvPr id="1252355" name="Rectangle 4"/>
          <p:cNvSpPr>
            <a:spLocks noChangeArrowheads="1"/>
          </p:cNvSpPr>
          <p:nvPr/>
        </p:nvSpPr>
        <p:spPr bwMode="auto">
          <a:xfrm>
            <a:off x="2209800" y="1600200"/>
            <a:ext cx="2133600" cy="4876800"/>
          </a:xfrm>
          <a:prstGeom prst="rect">
            <a:avLst/>
          </a:prstGeom>
          <a:solidFill>
            <a:srgbClr val="000066"/>
          </a:solidFill>
          <a:ln w="12700" cap="sq">
            <a:solidFill>
              <a:schemeClr val="tx1"/>
            </a:solidFill>
            <a:miter lim="800000"/>
            <a:headEnd/>
            <a:tailEnd/>
          </a:ln>
        </p:spPr>
        <p:txBody>
          <a:bodyPr/>
          <a:lstStyle/>
          <a:p>
            <a:pPr eaLnBrk="0" hangingPunct="0"/>
            <a:r>
              <a:rPr lang="en-US" altLang="en-US" sz="2000" b="1" u="sng" dirty="0">
                <a:solidFill>
                  <a:schemeClr val="bg1"/>
                </a:solidFill>
                <a:latin typeface="Times New Roman" pitchFamily="18" charset="0"/>
              </a:rPr>
              <a:t>Antecedent</a:t>
            </a:r>
          </a:p>
          <a:p>
            <a:pPr eaLnBrk="0" hangingPunct="0"/>
            <a:r>
              <a:rPr lang="en-US" altLang="en-US" sz="2000" b="1" u="sng" dirty="0">
                <a:solidFill>
                  <a:schemeClr val="bg1"/>
                </a:solidFill>
                <a:latin typeface="Times New Roman" pitchFamily="18" charset="0"/>
              </a:rPr>
              <a:t>Strategies</a:t>
            </a: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a:p>
            <a:pPr eaLnBrk="0" hangingPunct="0">
              <a:buFontTx/>
              <a:buChar char="•"/>
            </a:pPr>
            <a:endParaRPr lang="en-US" altLang="en-US" i="1" dirty="0">
              <a:solidFill>
                <a:schemeClr val="bg1"/>
              </a:solidFill>
              <a:latin typeface="Times New Roman" pitchFamily="18" charset="0"/>
            </a:endParaRPr>
          </a:p>
        </p:txBody>
      </p:sp>
      <p:sp>
        <p:nvSpPr>
          <p:cNvPr id="1252356" name="Rectangle 5"/>
          <p:cNvSpPr>
            <a:spLocks noChangeArrowheads="1"/>
          </p:cNvSpPr>
          <p:nvPr/>
        </p:nvSpPr>
        <p:spPr bwMode="auto">
          <a:xfrm>
            <a:off x="4724400" y="1600200"/>
            <a:ext cx="1981200" cy="4876800"/>
          </a:xfrm>
          <a:prstGeom prst="rect">
            <a:avLst/>
          </a:prstGeom>
          <a:solidFill>
            <a:srgbClr val="000066"/>
          </a:solidFill>
          <a:ln w="12700" cap="sq">
            <a:solidFill>
              <a:schemeClr val="tx1"/>
            </a:solidFill>
            <a:miter lim="800000"/>
            <a:headEnd/>
            <a:tailEnd/>
          </a:ln>
        </p:spPr>
        <p:txBody>
          <a:bodyPr/>
          <a:lstStyle/>
          <a:p>
            <a:pPr eaLnBrk="0" hangingPunct="0"/>
            <a:r>
              <a:rPr lang="en-US" altLang="en-US" b="1" u="sng" dirty="0">
                <a:solidFill>
                  <a:schemeClr val="bg1"/>
                </a:solidFill>
                <a:latin typeface="Times New Roman" pitchFamily="18" charset="0"/>
              </a:rPr>
              <a:t>Behavior Teaching Strategies</a:t>
            </a:r>
            <a:endParaRPr lang="en-US" altLang="en-US" dirty="0">
              <a:solidFill>
                <a:schemeClr val="bg1"/>
              </a:solidFill>
              <a:latin typeface="Times New Roman" pitchFamily="18" charset="0"/>
            </a:endParaRPr>
          </a:p>
          <a:p>
            <a:pPr eaLnBrk="0" hangingPunct="0">
              <a:buFontTx/>
              <a:buChar char="•"/>
            </a:pPr>
            <a:endParaRPr lang="en-US" altLang="en-US" dirty="0">
              <a:solidFill>
                <a:schemeClr val="bg1"/>
              </a:solidFill>
              <a:latin typeface="Times New Roman" pitchFamily="18" charset="0"/>
            </a:endParaRPr>
          </a:p>
        </p:txBody>
      </p:sp>
      <p:sp>
        <p:nvSpPr>
          <p:cNvPr id="1252357" name="Rectangle 6"/>
          <p:cNvSpPr>
            <a:spLocks noChangeArrowheads="1"/>
          </p:cNvSpPr>
          <p:nvPr/>
        </p:nvSpPr>
        <p:spPr bwMode="auto">
          <a:xfrm>
            <a:off x="7086600" y="1600200"/>
            <a:ext cx="1676400" cy="4876800"/>
          </a:xfrm>
          <a:prstGeom prst="rect">
            <a:avLst/>
          </a:prstGeom>
          <a:solidFill>
            <a:srgbClr val="000066"/>
          </a:solidFill>
          <a:ln w="12700" cap="sq">
            <a:solidFill>
              <a:schemeClr val="tx1"/>
            </a:solidFill>
            <a:miter lim="800000"/>
            <a:headEnd/>
            <a:tailEnd/>
          </a:ln>
        </p:spPr>
        <p:txBody>
          <a:bodyPr/>
          <a:lstStyle/>
          <a:p>
            <a:pPr eaLnBrk="0" hangingPunct="0"/>
            <a:r>
              <a:rPr lang="en-US" altLang="en-US" b="1" u="sng" dirty="0">
                <a:solidFill>
                  <a:schemeClr val="bg1"/>
                </a:solidFill>
                <a:latin typeface="Times New Roman" pitchFamily="18" charset="0"/>
              </a:rPr>
              <a:t>Consequences</a:t>
            </a:r>
          </a:p>
          <a:p>
            <a:pPr eaLnBrk="0" hangingPunct="0"/>
            <a:r>
              <a:rPr lang="en-US" altLang="en-US" b="1" u="sng" dirty="0">
                <a:solidFill>
                  <a:schemeClr val="bg1"/>
                </a:solidFill>
                <a:latin typeface="Times New Roman" pitchFamily="18" charset="0"/>
              </a:rPr>
              <a:t>Strategies</a:t>
            </a: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p:txBody>
      </p:sp>
      <p:sp>
        <p:nvSpPr>
          <p:cNvPr id="1252358" name="Rectangle 7"/>
          <p:cNvSpPr>
            <a:spLocks noGrp="1" noChangeArrowheads="1"/>
          </p:cNvSpPr>
          <p:nvPr>
            <p:ph type="title"/>
          </p:nvPr>
        </p:nvSpPr>
        <p:spPr>
          <a:xfrm>
            <a:off x="1371600" y="228600"/>
            <a:ext cx="7772400" cy="1143000"/>
          </a:xfrm>
        </p:spPr>
        <p:txBody>
          <a:bodyPr/>
          <a:lstStyle/>
          <a:p>
            <a:pPr eaLnBrk="1" hangingPunct="1"/>
            <a:r>
              <a:rPr lang="en-US" altLang="en-US" sz="3600" dirty="0"/>
              <a:t>Intervention &amp; Support Strategies:</a:t>
            </a:r>
            <a:br>
              <a:rPr lang="en-US" altLang="en-US" sz="3600" dirty="0"/>
            </a:br>
            <a:r>
              <a:rPr lang="en-US" altLang="en-US" sz="3600" dirty="0"/>
              <a:t>Eddie’s Plan</a:t>
            </a:r>
          </a:p>
        </p:txBody>
      </p:sp>
      <p:sp>
        <p:nvSpPr>
          <p:cNvPr id="12" name="Slide Number Placeholder 11"/>
          <p:cNvSpPr>
            <a:spLocks noGrp="1"/>
          </p:cNvSpPr>
          <p:nvPr>
            <p:ph type="sldNum" sz="quarter" idx="12"/>
          </p:nvPr>
        </p:nvSpPr>
        <p:spPr/>
        <p:txBody>
          <a:bodyPr/>
          <a:lstStyle/>
          <a:p>
            <a:pPr>
              <a:defRPr/>
            </a:pPr>
            <a:fld id="{FD0EBBB7-19FA-4840-8929-F705CC2DDF8D}" type="slidenum">
              <a:rPr lang="en-US"/>
              <a:pPr>
                <a:defRPr/>
              </a:pPr>
              <a:t>113</a:t>
            </a:fld>
            <a:endParaRPr lang="en-US" dirty="0"/>
          </a:p>
        </p:txBody>
      </p:sp>
      <p:sp>
        <p:nvSpPr>
          <p:cNvPr id="8" name="TextBox 7"/>
          <p:cNvSpPr txBox="1"/>
          <p:nvPr/>
        </p:nvSpPr>
        <p:spPr>
          <a:xfrm>
            <a:off x="4800601" y="2743200"/>
            <a:ext cx="1676400" cy="1754326"/>
          </a:xfrm>
          <a:prstGeom prst="rect">
            <a:avLst/>
          </a:prstGeom>
          <a:noFill/>
        </p:spPr>
        <p:txBody>
          <a:bodyPr wrap="square" rtlCol="0">
            <a:spAutoFit/>
          </a:bodyPr>
          <a:lstStyle/>
          <a:p>
            <a:r>
              <a:rPr lang="en-US" dirty="0">
                <a:solidFill>
                  <a:schemeClr val="bg1"/>
                </a:solidFill>
              </a:rPr>
              <a:t>Teach Eddie how to request help and write down assignments.</a:t>
            </a:r>
          </a:p>
        </p:txBody>
      </p:sp>
      <p:sp>
        <p:nvSpPr>
          <p:cNvPr id="9" name="TextBox 8"/>
          <p:cNvSpPr txBox="1"/>
          <p:nvPr/>
        </p:nvSpPr>
        <p:spPr>
          <a:xfrm>
            <a:off x="2514601" y="2819400"/>
            <a:ext cx="1600200" cy="1477328"/>
          </a:xfrm>
          <a:prstGeom prst="rect">
            <a:avLst/>
          </a:prstGeom>
          <a:noFill/>
        </p:spPr>
        <p:txBody>
          <a:bodyPr wrap="square" rtlCol="0">
            <a:spAutoFit/>
          </a:bodyPr>
          <a:lstStyle/>
          <a:p>
            <a:r>
              <a:rPr lang="en-US" dirty="0">
                <a:solidFill>
                  <a:schemeClr val="bg1"/>
                </a:solidFill>
              </a:rPr>
              <a:t>Re-teach and reinforce the homework submission routine.</a:t>
            </a:r>
          </a:p>
        </p:txBody>
      </p:sp>
      <p:sp>
        <p:nvSpPr>
          <p:cNvPr id="10" name="TextBox 9"/>
          <p:cNvSpPr txBox="1"/>
          <p:nvPr/>
        </p:nvSpPr>
        <p:spPr>
          <a:xfrm>
            <a:off x="7315200" y="2362200"/>
            <a:ext cx="1600200" cy="3139321"/>
          </a:xfrm>
          <a:prstGeom prst="rect">
            <a:avLst/>
          </a:prstGeom>
          <a:noFill/>
        </p:spPr>
        <p:txBody>
          <a:bodyPr wrap="square" rtlCol="0">
            <a:spAutoFit/>
          </a:bodyPr>
          <a:lstStyle/>
          <a:p>
            <a:r>
              <a:rPr lang="en-US" dirty="0">
                <a:solidFill>
                  <a:schemeClr val="bg1"/>
                </a:solidFill>
              </a:rPr>
              <a:t>Complete missing assignments in study hall. Earn free homework passes for every 8 assignments turned in on time.</a:t>
            </a:r>
          </a:p>
        </p:txBody>
      </p:sp>
      <p:sp>
        <p:nvSpPr>
          <p:cNvPr id="11" name="TextBox 10"/>
          <p:cNvSpPr txBox="1"/>
          <p:nvPr/>
        </p:nvSpPr>
        <p:spPr>
          <a:xfrm>
            <a:off x="457200" y="2895600"/>
            <a:ext cx="1295400" cy="2031325"/>
          </a:xfrm>
          <a:prstGeom prst="rect">
            <a:avLst/>
          </a:prstGeom>
          <a:noFill/>
        </p:spPr>
        <p:txBody>
          <a:bodyPr wrap="square" rtlCol="0">
            <a:spAutoFit/>
          </a:bodyPr>
          <a:lstStyle/>
          <a:p>
            <a:r>
              <a:rPr lang="en-US" dirty="0">
                <a:solidFill>
                  <a:schemeClr val="bg1"/>
                </a:solidFill>
              </a:rPr>
              <a:t>Teacher  and students</a:t>
            </a:r>
          </a:p>
          <a:p>
            <a:r>
              <a:rPr lang="en-US" dirty="0">
                <a:solidFill>
                  <a:schemeClr val="bg1"/>
                </a:solidFill>
              </a:rPr>
              <a:t>will utilize</a:t>
            </a:r>
          </a:p>
          <a:p>
            <a:r>
              <a:rPr lang="en-US" dirty="0">
                <a:solidFill>
                  <a:schemeClr val="bg1"/>
                </a:solidFill>
              </a:rPr>
              <a:t>Peer Mediation</a:t>
            </a:r>
          </a:p>
          <a:p>
            <a:r>
              <a:rPr lang="en-US" dirty="0">
                <a:solidFill>
                  <a:schemeClr val="bg1"/>
                </a:solidFill>
              </a:rPr>
              <a:t>Strategies.</a:t>
            </a:r>
          </a:p>
        </p:txBody>
      </p:sp>
    </p:spTree>
  </p:cSld>
  <p:clrMapOvr>
    <a:masterClrMapping/>
  </p:clrMapOvr>
  <p:transition spd="med">
    <p:cover dir="lu"/>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5425" name="Title 1"/>
          <p:cNvSpPr>
            <a:spLocks noGrp="1"/>
          </p:cNvSpPr>
          <p:nvPr>
            <p:ph type="title"/>
          </p:nvPr>
        </p:nvSpPr>
        <p:spPr/>
        <p:txBody>
          <a:bodyPr/>
          <a:lstStyle/>
          <a:p>
            <a:pPr eaLnBrk="1" hangingPunct="1"/>
            <a:r>
              <a:rPr lang="en-US" dirty="0"/>
              <a:t>Implement the Strategies</a:t>
            </a:r>
          </a:p>
        </p:txBody>
      </p:sp>
      <p:sp>
        <p:nvSpPr>
          <p:cNvPr id="1255426" name="Content Placeholder 2"/>
          <p:cNvSpPr>
            <a:spLocks noGrp="1"/>
          </p:cNvSpPr>
          <p:nvPr>
            <p:ph idx="1"/>
          </p:nvPr>
        </p:nvSpPr>
        <p:spPr/>
        <p:txBody>
          <a:bodyPr/>
          <a:lstStyle/>
          <a:p>
            <a:pPr eaLnBrk="1" hangingPunct="1"/>
            <a:r>
              <a:rPr lang="en-US" dirty="0"/>
              <a:t>Who is responsible?</a:t>
            </a:r>
          </a:p>
          <a:p>
            <a:pPr eaLnBrk="1" hangingPunct="1"/>
            <a:r>
              <a:rPr lang="en-US" dirty="0"/>
              <a:t>Resources?</a:t>
            </a:r>
          </a:p>
          <a:p>
            <a:pPr eaLnBrk="1" hangingPunct="1"/>
            <a:r>
              <a:rPr lang="en-US" dirty="0"/>
              <a:t>When to review?</a:t>
            </a:r>
          </a:p>
          <a:p>
            <a:pPr eaLnBrk="1" hangingPunct="1"/>
            <a:r>
              <a:rPr lang="en-US" dirty="0"/>
              <a:t>Goal?</a:t>
            </a:r>
          </a:p>
          <a:p>
            <a:pPr eaLnBrk="1" hangingPunct="1"/>
            <a:r>
              <a:rPr lang="en-US" dirty="0"/>
              <a:t>Collect data during implementation</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114</a:t>
            </a:fld>
            <a:endParaRPr lang="en-US" dirty="0"/>
          </a:p>
        </p:txBody>
      </p:sp>
      <p:pic>
        <p:nvPicPr>
          <p:cNvPr id="5" name="Picture 4" descr="TIPS - AP.png"/>
          <p:cNvPicPr>
            <a:picLocks noChangeAspect="1"/>
          </p:cNvPicPr>
          <p:nvPr/>
        </p:nvPicPr>
        <p:blipFill>
          <a:blip r:embed="rId2" cstate="print"/>
          <a:stretch>
            <a:fillRect/>
          </a:stretch>
        </p:blipFill>
        <p:spPr>
          <a:xfrm>
            <a:off x="6785224" y="4648200"/>
            <a:ext cx="2358775" cy="2209800"/>
          </a:xfrm>
          <a:prstGeom prst="rect">
            <a:avLst/>
          </a:prstGeom>
        </p:spPr>
      </p:pic>
    </p:spTree>
  </p:cSld>
  <p:clrMapOvr>
    <a:masterClrMapping/>
  </p:clrMapOvr>
  <p:transition spd="med">
    <p:rand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2353" name="Text Box 2"/>
          <p:cNvSpPr txBox="1">
            <a:spLocks noChangeArrowheads="1"/>
          </p:cNvSpPr>
          <p:nvPr/>
        </p:nvSpPr>
        <p:spPr bwMode="auto">
          <a:xfrm>
            <a:off x="228600" y="317500"/>
            <a:ext cx="8610600" cy="701675"/>
          </a:xfrm>
          <a:prstGeom prst="rect">
            <a:avLst/>
          </a:prstGeom>
          <a:noFill/>
          <a:ln w="12700" cap="sq">
            <a:noFill/>
            <a:miter lim="800000"/>
            <a:headEnd/>
            <a:tailEnd/>
          </a:ln>
        </p:spPr>
        <p:txBody>
          <a:bodyPr anchor="ctr">
            <a:spAutoFit/>
          </a:bodyPr>
          <a:lstStyle/>
          <a:p>
            <a:pPr eaLnBrk="0" hangingPunct="0"/>
            <a:r>
              <a:rPr lang="en-US" altLang="en-US" sz="4000" dirty="0">
                <a:latin typeface="Times New Roman" pitchFamily="18" charset="0"/>
              </a:rPr>
              <a:t> </a:t>
            </a:r>
          </a:p>
        </p:txBody>
      </p:sp>
      <p:sp>
        <p:nvSpPr>
          <p:cNvPr id="1252354" name="Rectangle 3"/>
          <p:cNvSpPr>
            <a:spLocks noChangeArrowheads="1"/>
          </p:cNvSpPr>
          <p:nvPr/>
        </p:nvSpPr>
        <p:spPr bwMode="auto">
          <a:xfrm>
            <a:off x="228600" y="1600200"/>
            <a:ext cx="1600200" cy="3429000"/>
          </a:xfrm>
          <a:prstGeom prst="rect">
            <a:avLst/>
          </a:prstGeom>
          <a:solidFill>
            <a:srgbClr val="000066"/>
          </a:solidFill>
          <a:ln w="12700" cap="sq">
            <a:solidFill>
              <a:schemeClr val="tx1"/>
            </a:solidFill>
            <a:miter lim="800000"/>
            <a:headEnd/>
            <a:tailEnd/>
          </a:ln>
        </p:spPr>
        <p:txBody>
          <a:bodyPr wrap="none"/>
          <a:lstStyle/>
          <a:p>
            <a:pPr eaLnBrk="0" hangingPunct="0"/>
            <a:r>
              <a:rPr lang="en-US" altLang="en-US" sz="2000" b="1" u="sng" dirty="0">
                <a:solidFill>
                  <a:schemeClr val="bg1"/>
                </a:solidFill>
                <a:latin typeface="Times New Roman" pitchFamily="18" charset="0"/>
              </a:rPr>
              <a:t>Event</a:t>
            </a:r>
          </a:p>
          <a:p>
            <a:pPr eaLnBrk="0" hangingPunct="0"/>
            <a:r>
              <a:rPr lang="en-US" altLang="en-US" sz="2000" b="1" u="sng" dirty="0">
                <a:solidFill>
                  <a:schemeClr val="bg1"/>
                </a:solidFill>
                <a:latin typeface="Times New Roman" pitchFamily="18" charset="0"/>
              </a:rPr>
              <a:t>Strategies</a:t>
            </a:r>
            <a:endParaRPr lang="en-US" altLang="en-US" sz="2400" dirty="0">
              <a:solidFill>
                <a:schemeClr val="bg1"/>
              </a:solidFill>
              <a:latin typeface="Times New Roman" pitchFamily="18" charset="0"/>
            </a:endParaRPr>
          </a:p>
          <a:p>
            <a:pPr eaLnBrk="0" hangingPunct="0"/>
            <a:endParaRPr lang="en-US" altLang="en-US" sz="2000" dirty="0">
              <a:solidFill>
                <a:schemeClr val="bg1"/>
              </a:solidFill>
              <a:latin typeface="Times New Roman" pitchFamily="18" charset="0"/>
            </a:endParaRPr>
          </a:p>
        </p:txBody>
      </p:sp>
      <p:sp>
        <p:nvSpPr>
          <p:cNvPr id="1252355" name="Rectangle 4"/>
          <p:cNvSpPr>
            <a:spLocks noChangeArrowheads="1"/>
          </p:cNvSpPr>
          <p:nvPr/>
        </p:nvSpPr>
        <p:spPr bwMode="auto">
          <a:xfrm>
            <a:off x="2209800" y="1600200"/>
            <a:ext cx="1981200" cy="3429000"/>
          </a:xfrm>
          <a:prstGeom prst="rect">
            <a:avLst/>
          </a:prstGeom>
          <a:solidFill>
            <a:srgbClr val="000066"/>
          </a:solidFill>
          <a:ln w="12700" cap="sq">
            <a:solidFill>
              <a:schemeClr val="tx1"/>
            </a:solidFill>
            <a:miter lim="800000"/>
            <a:headEnd/>
            <a:tailEnd/>
          </a:ln>
        </p:spPr>
        <p:txBody>
          <a:bodyPr/>
          <a:lstStyle/>
          <a:p>
            <a:pPr eaLnBrk="0" hangingPunct="0"/>
            <a:r>
              <a:rPr lang="en-US" altLang="en-US" sz="2000" b="1" u="sng" dirty="0">
                <a:solidFill>
                  <a:schemeClr val="bg1"/>
                </a:solidFill>
                <a:latin typeface="Times New Roman" pitchFamily="18" charset="0"/>
              </a:rPr>
              <a:t>Antecedent</a:t>
            </a:r>
          </a:p>
          <a:p>
            <a:pPr eaLnBrk="0" hangingPunct="0"/>
            <a:r>
              <a:rPr lang="en-US" altLang="en-US" sz="2000" b="1" u="sng" dirty="0">
                <a:solidFill>
                  <a:schemeClr val="bg1"/>
                </a:solidFill>
                <a:latin typeface="Times New Roman" pitchFamily="18" charset="0"/>
              </a:rPr>
              <a:t>Strategies</a:t>
            </a: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a:p>
            <a:pPr eaLnBrk="0" hangingPunct="0">
              <a:buFontTx/>
              <a:buChar char="•"/>
            </a:pPr>
            <a:endParaRPr lang="en-US" altLang="en-US" i="1" dirty="0">
              <a:solidFill>
                <a:schemeClr val="bg1"/>
              </a:solidFill>
              <a:latin typeface="Times New Roman" pitchFamily="18" charset="0"/>
            </a:endParaRPr>
          </a:p>
        </p:txBody>
      </p:sp>
      <p:sp>
        <p:nvSpPr>
          <p:cNvPr id="1252356" name="Rectangle 5"/>
          <p:cNvSpPr>
            <a:spLocks noChangeArrowheads="1"/>
          </p:cNvSpPr>
          <p:nvPr/>
        </p:nvSpPr>
        <p:spPr bwMode="auto">
          <a:xfrm>
            <a:off x="4724400" y="1600200"/>
            <a:ext cx="1981200" cy="3429000"/>
          </a:xfrm>
          <a:prstGeom prst="rect">
            <a:avLst/>
          </a:prstGeom>
          <a:solidFill>
            <a:srgbClr val="000066"/>
          </a:solidFill>
          <a:ln w="12700" cap="sq">
            <a:solidFill>
              <a:schemeClr val="tx1"/>
            </a:solidFill>
            <a:miter lim="800000"/>
            <a:headEnd/>
            <a:tailEnd/>
          </a:ln>
        </p:spPr>
        <p:txBody>
          <a:bodyPr/>
          <a:lstStyle/>
          <a:p>
            <a:pPr eaLnBrk="0" hangingPunct="0"/>
            <a:r>
              <a:rPr lang="en-US" altLang="en-US" b="1" u="sng" dirty="0">
                <a:solidFill>
                  <a:schemeClr val="bg1"/>
                </a:solidFill>
                <a:latin typeface="Times New Roman" pitchFamily="18" charset="0"/>
              </a:rPr>
              <a:t>Behavior Teaching Strategies</a:t>
            </a:r>
            <a:endParaRPr lang="en-US" altLang="en-US" dirty="0">
              <a:solidFill>
                <a:schemeClr val="bg1"/>
              </a:solidFill>
              <a:latin typeface="Times New Roman" pitchFamily="18" charset="0"/>
            </a:endParaRPr>
          </a:p>
          <a:p>
            <a:pPr eaLnBrk="0" hangingPunct="0">
              <a:buFontTx/>
              <a:buChar char="•"/>
            </a:pPr>
            <a:endParaRPr lang="en-US" altLang="en-US" dirty="0">
              <a:solidFill>
                <a:schemeClr val="bg1"/>
              </a:solidFill>
              <a:latin typeface="Times New Roman" pitchFamily="18" charset="0"/>
            </a:endParaRPr>
          </a:p>
        </p:txBody>
      </p:sp>
      <p:sp>
        <p:nvSpPr>
          <p:cNvPr id="1252357" name="Rectangle 6"/>
          <p:cNvSpPr>
            <a:spLocks noChangeArrowheads="1"/>
          </p:cNvSpPr>
          <p:nvPr/>
        </p:nvSpPr>
        <p:spPr bwMode="auto">
          <a:xfrm>
            <a:off x="6934200" y="1600200"/>
            <a:ext cx="1905000" cy="3505200"/>
          </a:xfrm>
          <a:prstGeom prst="rect">
            <a:avLst/>
          </a:prstGeom>
          <a:solidFill>
            <a:srgbClr val="000066"/>
          </a:solidFill>
          <a:ln w="12700" cap="sq">
            <a:solidFill>
              <a:schemeClr val="tx1"/>
            </a:solidFill>
            <a:miter lim="800000"/>
            <a:headEnd/>
            <a:tailEnd/>
          </a:ln>
        </p:spPr>
        <p:txBody>
          <a:bodyPr/>
          <a:lstStyle/>
          <a:p>
            <a:pPr eaLnBrk="0" hangingPunct="0"/>
            <a:r>
              <a:rPr lang="en-US" altLang="en-US" b="1" u="sng" dirty="0">
                <a:solidFill>
                  <a:schemeClr val="bg1"/>
                </a:solidFill>
                <a:latin typeface="Times New Roman" pitchFamily="18" charset="0"/>
              </a:rPr>
              <a:t>Consequences</a:t>
            </a:r>
          </a:p>
          <a:p>
            <a:pPr eaLnBrk="0" hangingPunct="0"/>
            <a:r>
              <a:rPr lang="en-US" altLang="en-US" b="1" u="sng" dirty="0">
                <a:solidFill>
                  <a:schemeClr val="bg1"/>
                </a:solidFill>
                <a:latin typeface="Times New Roman" pitchFamily="18" charset="0"/>
              </a:rPr>
              <a:t>Strategies</a:t>
            </a: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p:txBody>
      </p:sp>
      <p:sp>
        <p:nvSpPr>
          <p:cNvPr id="1252358" name="Rectangle 7"/>
          <p:cNvSpPr>
            <a:spLocks noGrp="1" noChangeArrowheads="1"/>
          </p:cNvSpPr>
          <p:nvPr>
            <p:ph type="title"/>
          </p:nvPr>
        </p:nvSpPr>
        <p:spPr>
          <a:xfrm>
            <a:off x="1371600" y="228600"/>
            <a:ext cx="7772400" cy="1143000"/>
          </a:xfrm>
        </p:spPr>
        <p:txBody>
          <a:bodyPr/>
          <a:lstStyle/>
          <a:p>
            <a:pPr eaLnBrk="1" hangingPunct="1"/>
            <a:r>
              <a:rPr lang="en-US" altLang="en-US" sz="3600" dirty="0"/>
              <a:t>Eddie’s Plan Example</a:t>
            </a:r>
          </a:p>
        </p:txBody>
      </p:sp>
      <p:sp>
        <p:nvSpPr>
          <p:cNvPr id="12" name="Slide Number Placeholder 11"/>
          <p:cNvSpPr>
            <a:spLocks noGrp="1"/>
          </p:cNvSpPr>
          <p:nvPr>
            <p:ph type="sldNum" sz="quarter" idx="12"/>
          </p:nvPr>
        </p:nvSpPr>
        <p:spPr/>
        <p:txBody>
          <a:bodyPr/>
          <a:lstStyle/>
          <a:p>
            <a:pPr>
              <a:defRPr/>
            </a:pPr>
            <a:fld id="{FD0EBBB7-19FA-4840-8929-F705CC2DDF8D}" type="slidenum">
              <a:rPr lang="en-US"/>
              <a:pPr>
                <a:defRPr/>
              </a:pPr>
              <a:t>115</a:t>
            </a:fld>
            <a:endParaRPr lang="en-US" dirty="0"/>
          </a:p>
        </p:txBody>
      </p:sp>
      <p:sp>
        <p:nvSpPr>
          <p:cNvPr id="8" name="TextBox 7"/>
          <p:cNvSpPr txBox="1"/>
          <p:nvPr/>
        </p:nvSpPr>
        <p:spPr>
          <a:xfrm>
            <a:off x="4800601" y="2743200"/>
            <a:ext cx="1676400" cy="1754326"/>
          </a:xfrm>
          <a:prstGeom prst="rect">
            <a:avLst/>
          </a:prstGeom>
          <a:noFill/>
        </p:spPr>
        <p:txBody>
          <a:bodyPr wrap="square" rtlCol="0">
            <a:spAutoFit/>
          </a:bodyPr>
          <a:lstStyle/>
          <a:p>
            <a:r>
              <a:rPr lang="en-US" dirty="0">
                <a:solidFill>
                  <a:schemeClr val="bg1"/>
                </a:solidFill>
              </a:rPr>
              <a:t>Teach Eddie how to request help and write down assignments.</a:t>
            </a:r>
          </a:p>
        </p:txBody>
      </p:sp>
      <p:sp>
        <p:nvSpPr>
          <p:cNvPr id="9" name="TextBox 8"/>
          <p:cNvSpPr txBox="1"/>
          <p:nvPr/>
        </p:nvSpPr>
        <p:spPr>
          <a:xfrm>
            <a:off x="2514601" y="2819400"/>
            <a:ext cx="1600200" cy="1477328"/>
          </a:xfrm>
          <a:prstGeom prst="rect">
            <a:avLst/>
          </a:prstGeom>
          <a:noFill/>
        </p:spPr>
        <p:txBody>
          <a:bodyPr wrap="square" rtlCol="0">
            <a:spAutoFit/>
          </a:bodyPr>
          <a:lstStyle/>
          <a:p>
            <a:r>
              <a:rPr lang="en-US" dirty="0">
                <a:solidFill>
                  <a:schemeClr val="bg1"/>
                </a:solidFill>
              </a:rPr>
              <a:t>Re-teach and reinforce the homework submission routine.</a:t>
            </a:r>
          </a:p>
        </p:txBody>
      </p:sp>
      <p:sp>
        <p:nvSpPr>
          <p:cNvPr id="10" name="TextBox 9"/>
          <p:cNvSpPr txBox="1"/>
          <p:nvPr/>
        </p:nvSpPr>
        <p:spPr>
          <a:xfrm>
            <a:off x="7010400" y="2286000"/>
            <a:ext cx="1828800" cy="2862322"/>
          </a:xfrm>
          <a:prstGeom prst="rect">
            <a:avLst/>
          </a:prstGeom>
          <a:noFill/>
        </p:spPr>
        <p:txBody>
          <a:bodyPr wrap="square" rtlCol="0">
            <a:spAutoFit/>
          </a:bodyPr>
          <a:lstStyle/>
          <a:p>
            <a:r>
              <a:rPr lang="en-US" dirty="0">
                <a:solidFill>
                  <a:schemeClr val="bg1"/>
                </a:solidFill>
              </a:rPr>
              <a:t>Complete missing assignments in study hall. Earn free homework passes for every 8 assignments turned in on time.</a:t>
            </a:r>
          </a:p>
        </p:txBody>
      </p:sp>
      <p:sp>
        <p:nvSpPr>
          <p:cNvPr id="11" name="TextBox 10"/>
          <p:cNvSpPr txBox="1"/>
          <p:nvPr/>
        </p:nvSpPr>
        <p:spPr>
          <a:xfrm>
            <a:off x="457200" y="2895600"/>
            <a:ext cx="1295400" cy="2031325"/>
          </a:xfrm>
          <a:prstGeom prst="rect">
            <a:avLst/>
          </a:prstGeom>
          <a:noFill/>
        </p:spPr>
        <p:txBody>
          <a:bodyPr wrap="square" rtlCol="0">
            <a:spAutoFit/>
          </a:bodyPr>
          <a:lstStyle/>
          <a:p>
            <a:r>
              <a:rPr lang="en-US" dirty="0">
                <a:solidFill>
                  <a:schemeClr val="bg1"/>
                </a:solidFill>
              </a:rPr>
              <a:t>Teacher  and students</a:t>
            </a:r>
          </a:p>
          <a:p>
            <a:r>
              <a:rPr lang="en-US" dirty="0">
                <a:solidFill>
                  <a:schemeClr val="bg1"/>
                </a:solidFill>
              </a:rPr>
              <a:t>will utilize</a:t>
            </a:r>
          </a:p>
          <a:p>
            <a:r>
              <a:rPr lang="en-US" dirty="0">
                <a:solidFill>
                  <a:schemeClr val="bg1"/>
                </a:solidFill>
              </a:rPr>
              <a:t>Peer Mediation</a:t>
            </a:r>
          </a:p>
          <a:p>
            <a:r>
              <a:rPr lang="en-US" dirty="0">
                <a:solidFill>
                  <a:schemeClr val="bg1"/>
                </a:solidFill>
              </a:rPr>
              <a:t>Strategies.</a:t>
            </a:r>
          </a:p>
        </p:txBody>
      </p:sp>
      <p:sp>
        <p:nvSpPr>
          <p:cNvPr id="13" name="TextBox 12"/>
          <p:cNvSpPr txBox="1"/>
          <p:nvPr/>
        </p:nvSpPr>
        <p:spPr>
          <a:xfrm>
            <a:off x="0" y="5105400"/>
            <a:ext cx="8534400" cy="2308324"/>
          </a:xfrm>
          <a:prstGeom prst="rect">
            <a:avLst/>
          </a:prstGeom>
          <a:noFill/>
        </p:spPr>
        <p:txBody>
          <a:bodyPr wrap="square" rtlCol="0">
            <a:spAutoFit/>
          </a:bodyPr>
          <a:lstStyle/>
          <a:p>
            <a:r>
              <a:rPr lang="en-US" dirty="0"/>
              <a:t>Plan review date:  11/19/2011</a:t>
            </a:r>
          </a:p>
          <a:p>
            <a:r>
              <a:rPr lang="en-US" dirty="0"/>
              <a:t>We agree to the conditions of this plan.</a:t>
            </a:r>
          </a:p>
          <a:p>
            <a:r>
              <a:rPr lang="en-US" u="sng" dirty="0">
                <a:latin typeface="Bradley Hand ITC" pitchFamily="66" charset="0"/>
              </a:rPr>
              <a:t>Eddie Smith</a:t>
            </a:r>
            <a:r>
              <a:rPr lang="en-US" dirty="0">
                <a:latin typeface="Bradley Hand ITC" pitchFamily="66" charset="0"/>
              </a:rPr>
              <a:t>				_________________</a:t>
            </a:r>
            <a:endParaRPr lang="en-US" u="sng" dirty="0">
              <a:latin typeface="Bradley Hand ITC" pitchFamily="66" charset="0"/>
            </a:endParaRPr>
          </a:p>
          <a:p>
            <a:r>
              <a:rPr lang="en-US" dirty="0"/>
              <a:t>Student					Parent</a:t>
            </a:r>
          </a:p>
          <a:p>
            <a:r>
              <a:rPr lang="en-US" dirty="0"/>
              <a:t>_____________ 				_____________</a:t>
            </a:r>
          </a:p>
          <a:p>
            <a:r>
              <a:rPr lang="en-US" dirty="0"/>
              <a:t>Teacher					Team member</a:t>
            </a:r>
          </a:p>
          <a:p>
            <a:endParaRPr lang="en-US" dirty="0"/>
          </a:p>
          <a:p>
            <a:endParaRPr lang="en-US" dirty="0"/>
          </a:p>
        </p:txBody>
      </p:sp>
    </p:spTree>
  </p:cSld>
  <p:clrMapOvr>
    <a:masterClrMapping/>
  </p:clrMapOvr>
  <p:transition spd="med">
    <p:cover dir="lu"/>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1809" name="Title 1"/>
          <p:cNvSpPr>
            <a:spLocks noGrp="1"/>
          </p:cNvSpPr>
          <p:nvPr>
            <p:ph type="title"/>
          </p:nvPr>
        </p:nvSpPr>
        <p:spPr/>
        <p:txBody>
          <a:bodyPr/>
          <a:lstStyle/>
          <a:p>
            <a:pPr eaLnBrk="1" hangingPunct="1"/>
            <a:r>
              <a:rPr lang="en-US" dirty="0"/>
              <a:t>Evaluate</a:t>
            </a:r>
          </a:p>
        </p:txBody>
      </p:sp>
      <p:sp>
        <p:nvSpPr>
          <p:cNvPr id="1271810" name="Content Placeholder 2"/>
          <p:cNvSpPr>
            <a:spLocks noGrp="1"/>
          </p:cNvSpPr>
          <p:nvPr>
            <p:ph idx="1"/>
          </p:nvPr>
        </p:nvSpPr>
        <p:spPr/>
        <p:txBody>
          <a:bodyPr/>
          <a:lstStyle/>
          <a:p>
            <a:pPr eaLnBrk="1" hangingPunct="1"/>
            <a:r>
              <a:rPr lang="en-US" dirty="0"/>
              <a:t>Was the plan implemented consistently and with fidelity?</a:t>
            </a:r>
          </a:p>
          <a:p>
            <a:pPr eaLnBrk="1" hangingPunct="1"/>
            <a:r>
              <a:rPr lang="en-US" dirty="0"/>
              <a:t>Did it work?</a:t>
            </a:r>
          </a:p>
          <a:p>
            <a:pPr eaLnBrk="1" hangingPunct="1"/>
            <a:r>
              <a:rPr lang="en-US" dirty="0"/>
              <a:t>What changes need to be made?</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116</a:t>
            </a:fld>
            <a:endParaRPr lang="en-US" dirty="0"/>
          </a:p>
        </p:txBody>
      </p:sp>
      <p:pic>
        <p:nvPicPr>
          <p:cNvPr id="5" name="Picture 4" descr="TIPS - Evaluate.png"/>
          <p:cNvPicPr>
            <a:picLocks noChangeAspect="1"/>
          </p:cNvPicPr>
          <p:nvPr/>
        </p:nvPicPr>
        <p:blipFill>
          <a:blip r:embed="rId2" cstate="print"/>
          <a:stretch>
            <a:fillRect/>
          </a:stretch>
        </p:blipFill>
        <p:spPr>
          <a:xfrm>
            <a:off x="7047124" y="4953694"/>
            <a:ext cx="2096876" cy="1904306"/>
          </a:xfrm>
          <a:prstGeom prst="rect">
            <a:avLst/>
          </a:prstGeom>
        </p:spPr>
      </p:pic>
    </p:spTree>
  </p:cSld>
  <p:clrMapOvr>
    <a:masterClrMapping/>
  </p:clrMapOvr>
  <p:transition spd="med">
    <p:rand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2353" name="Text Box 2"/>
          <p:cNvSpPr txBox="1">
            <a:spLocks noChangeArrowheads="1"/>
          </p:cNvSpPr>
          <p:nvPr/>
        </p:nvSpPr>
        <p:spPr bwMode="auto">
          <a:xfrm>
            <a:off x="228600" y="317500"/>
            <a:ext cx="8610600" cy="701675"/>
          </a:xfrm>
          <a:prstGeom prst="rect">
            <a:avLst/>
          </a:prstGeom>
          <a:noFill/>
          <a:ln w="12700" cap="sq">
            <a:noFill/>
            <a:miter lim="800000"/>
            <a:headEnd/>
            <a:tailEnd/>
          </a:ln>
        </p:spPr>
        <p:txBody>
          <a:bodyPr anchor="ctr">
            <a:spAutoFit/>
          </a:bodyPr>
          <a:lstStyle/>
          <a:p>
            <a:pPr eaLnBrk="0" hangingPunct="0"/>
            <a:r>
              <a:rPr lang="en-US" altLang="en-US" sz="4000" dirty="0">
                <a:latin typeface="Times New Roman" pitchFamily="18" charset="0"/>
              </a:rPr>
              <a:t> </a:t>
            </a:r>
          </a:p>
        </p:txBody>
      </p:sp>
      <p:sp>
        <p:nvSpPr>
          <p:cNvPr id="1252354" name="Rectangle 3"/>
          <p:cNvSpPr>
            <a:spLocks noChangeArrowheads="1"/>
          </p:cNvSpPr>
          <p:nvPr/>
        </p:nvSpPr>
        <p:spPr bwMode="auto">
          <a:xfrm>
            <a:off x="228600" y="1600200"/>
            <a:ext cx="1828800" cy="4876800"/>
          </a:xfrm>
          <a:prstGeom prst="rect">
            <a:avLst/>
          </a:prstGeom>
          <a:solidFill>
            <a:srgbClr val="000066"/>
          </a:solidFill>
          <a:ln w="12700" cap="sq">
            <a:solidFill>
              <a:schemeClr val="tx1"/>
            </a:solidFill>
            <a:miter lim="800000"/>
            <a:headEnd/>
            <a:tailEnd/>
          </a:ln>
        </p:spPr>
        <p:txBody>
          <a:bodyPr wrap="none"/>
          <a:lstStyle/>
          <a:p>
            <a:pPr eaLnBrk="0" hangingPunct="0"/>
            <a:r>
              <a:rPr lang="en-US" altLang="en-US" sz="2000" b="1" u="sng" dirty="0">
                <a:solidFill>
                  <a:schemeClr val="bg1"/>
                </a:solidFill>
                <a:latin typeface="Times New Roman" pitchFamily="18" charset="0"/>
              </a:rPr>
              <a:t>Event</a:t>
            </a:r>
          </a:p>
          <a:p>
            <a:pPr eaLnBrk="0" hangingPunct="0"/>
            <a:r>
              <a:rPr lang="en-US" altLang="en-US" sz="2000" b="1" u="sng" dirty="0">
                <a:solidFill>
                  <a:schemeClr val="bg1"/>
                </a:solidFill>
                <a:latin typeface="Times New Roman" pitchFamily="18" charset="0"/>
              </a:rPr>
              <a:t>Strategies</a:t>
            </a:r>
            <a:endParaRPr lang="en-US" altLang="en-US" sz="2400" dirty="0">
              <a:solidFill>
                <a:schemeClr val="bg1"/>
              </a:solidFill>
              <a:latin typeface="Times New Roman" pitchFamily="18" charset="0"/>
            </a:endParaRPr>
          </a:p>
          <a:p>
            <a:pPr eaLnBrk="0" hangingPunct="0"/>
            <a:endParaRPr lang="en-US" altLang="en-US" sz="2000" dirty="0">
              <a:solidFill>
                <a:schemeClr val="bg1"/>
              </a:solidFill>
              <a:latin typeface="Times New Roman" pitchFamily="18" charset="0"/>
            </a:endParaRPr>
          </a:p>
        </p:txBody>
      </p:sp>
      <p:sp>
        <p:nvSpPr>
          <p:cNvPr id="1252355" name="Rectangle 4"/>
          <p:cNvSpPr>
            <a:spLocks noChangeArrowheads="1"/>
          </p:cNvSpPr>
          <p:nvPr/>
        </p:nvSpPr>
        <p:spPr bwMode="auto">
          <a:xfrm>
            <a:off x="2209800" y="1600200"/>
            <a:ext cx="2209800" cy="4876800"/>
          </a:xfrm>
          <a:prstGeom prst="rect">
            <a:avLst/>
          </a:prstGeom>
          <a:solidFill>
            <a:srgbClr val="000066"/>
          </a:solidFill>
          <a:ln w="12700" cap="sq">
            <a:solidFill>
              <a:schemeClr val="tx1"/>
            </a:solidFill>
            <a:miter lim="800000"/>
            <a:headEnd/>
            <a:tailEnd/>
          </a:ln>
        </p:spPr>
        <p:txBody>
          <a:bodyPr/>
          <a:lstStyle/>
          <a:p>
            <a:pPr eaLnBrk="0" hangingPunct="0"/>
            <a:r>
              <a:rPr lang="en-US" altLang="en-US" sz="2000" b="1" u="sng" dirty="0">
                <a:solidFill>
                  <a:schemeClr val="bg1"/>
                </a:solidFill>
                <a:latin typeface="Times New Roman" pitchFamily="18" charset="0"/>
              </a:rPr>
              <a:t>Antecedent</a:t>
            </a:r>
          </a:p>
          <a:p>
            <a:pPr eaLnBrk="0" hangingPunct="0"/>
            <a:r>
              <a:rPr lang="en-US" altLang="en-US" sz="2000" b="1" u="sng" dirty="0">
                <a:solidFill>
                  <a:schemeClr val="bg1"/>
                </a:solidFill>
                <a:latin typeface="Times New Roman" pitchFamily="18" charset="0"/>
              </a:rPr>
              <a:t>Strategies</a:t>
            </a: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a:p>
            <a:pPr eaLnBrk="0" hangingPunct="0">
              <a:buFontTx/>
              <a:buChar char="•"/>
            </a:pPr>
            <a:endParaRPr lang="en-US" altLang="en-US" i="1" dirty="0">
              <a:solidFill>
                <a:schemeClr val="bg1"/>
              </a:solidFill>
              <a:latin typeface="Times New Roman" pitchFamily="18" charset="0"/>
            </a:endParaRPr>
          </a:p>
        </p:txBody>
      </p:sp>
      <p:sp>
        <p:nvSpPr>
          <p:cNvPr id="1252356" name="Rectangle 5"/>
          <p:cNvSpPr>
            <a:spLocks noChangeArrowheads="1"/>
          </p:cNvSpPr>
          <p:nvPr/>
        </p:nvSpPr>
        <p:spPr bwMode="auto">
          <a:xfrm>
            <a:off x="4724400" y="1600200"/>
            <a:ext cx="1981200" cy="4876800"/>
          </a:xfrm>
          <a:prstGeom prst="rect">
            <a:avLst/>
          </a:prstGeom>
          <a:solidFill>
            <a:srgbClr val="000066"/>
          </a:solidFill>
          <a:ln w="12700" cap="sq">
            <a:solidFill>
              <a:schemeClr val="tx1"/>
            </a:solidFill>
            <a:miter lim="800000"/>
            <a:headEnd/>
            <a:tailEnd/>
          </a:ln>
        </p:spPr>
        <p:txBody>
          <a:bodyPr/>
          <a:lstStyle/>
          <a:p>
            <a:pPr eaLnBrk="0" hangingPunct="0"/>
            <a:r>
              <a:rPr lang="en-US" altLang="en-US" b="1" u="sng" dirty="0">
                <a:solidFill>
                  <a:schemeClr val="bg1"/>
                </a:solidFill>
                <a:latin typeface="Times New Roman" pitchFamily="18" charset="0"/>
              </a:rPr>
              <a:t>Behavior Teaching Strategies</a:t>
            </a:r>
            <a:endParaRPr lang="en-US" altLang="en-US" dirty="0">
              <a:solidFill>
                <a:schemeClr val="bg1"/>
              </a:solidFill>
              <a:latin typeface="Times New Roman" pitchFamily="18" charset="0"/>
            </a:endParaRPr>
          </a:p>
          <a:p>
            <a:pPr eaLnBrk="0" hangingPunct="0">
              <a:buFontTx/>
              <a:buChar char="•"/>
            </a:pPr>
            <a:endParaRPr lang="en-US" altLang="en-US" dirty="0">
              <a:solidFill>
                <a:schemeClr val="bg1"/>
              </a:solidFill>
              <a:latin typeface="Times New Roman" pitchFamily="18" charset="0"/>
            </a:endParaRPr>
          </a:p>
        </p:txBody>
      </p:sp>
      <p:sp>
        <p:nvSpPr>
          <p:cNvPr id="1252357" name="Rectangle 6"/>
          <p:cNvSpPr>
            <a:spLocks noChangeArrowheads="1"/>
          </p:cNvSpPr>
          <p:nvPr/>
        </p:nvSpPr>
        <p:spPr bwMode="auto">
          <a:xfrm>
            <a:off x="6934200" y="1600200"/>
            <a:ext cx="2209800" cy="4876800"/>
          </a:xfrm>
          <a:prstGeom prst="rect">
            <a:avLst/>
          </a:prstGeom>
          <a:solidFill>
            <a:srgbClr val="000066"/>
          </a:solidFill>
          <a:ln w="12700" cap="sq">
            <a:solidFill>
              <a:schemeClr val="tx1"/>
            </a:solidFill>
            <a:miter lim="800000"/>
            <a:headEnd/>
            <a:tailEnd/>
          </a:ln>
        </p:spPr>
        <p:txBody>
          <a:bodyPr/>
          <a:lstStyle/>
          <a:p>
            <a:pPr eaLnBrk="0" hangingPunct="0"/>
            <a:r>
              <a:rPr lang="en-US" altLang="en-US" b="1" u="sng" dirty="0">
                <a:solidFill>
                  <a:schemeClr val="bg1"/>
                </a:solidFill>
                <a:latin typeface="Times New Roman" pitchFamily="18" charset="0"/>
              </a:rPr>
              <a:t>Consequences</a:t>
            </a:r>
          </a:p>
          <a:p>
            <a:pPr eaLnBrk="0" hangingPunct="0"/>
            <a:r>
              <a:rPr lang="en-US" altLang="en-US" b="1" u="sng" dirty="0">
                <a:solidFill>
                  <a:schemeClr val="bg1"/>
                </a:solidFill>
                <a:latin typeface="Times New Roman" pitchFamily="18" charset="0"/>
              </a:rPr>
              <a:t>Strategies</a:t>
            </a: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a:p>
            <a:pPr eaLnBrk="0" hangingPunct="0">
              <a:buFontTx/>
              <a:buChar char="•"/>
            </a:pPr>
            <a:endParaRPr lang="en-US" altLang="en-US" sz="2000" dirty="0">
              <a:solidFill>
                <a:schemeClr val="bg1"/>
              </a:solidFill>
              <a:latin typeface="Times New Roman" pitchFamily="18" charset="0"/>
            </a:endParaRPr>
          </a:p>
        </p:txBody>
      </p:sp>
      <p:sp>
        <p:nvSpPr>
          <p:cNvPr id="1252358" name="Rectangle 7"/>
          <p:cNvSpPr>
            <a:spLocks noGrp="1" noChangeArrowheads="1"/>
          </p:cNvSpPr>
          <p:nvPr>
            <p:ph type="title"/>
          </p:nvPr>
        </p:nvSpPr>
        <p:spPr>
          <a:xfrm>
            <a:off x="1371600" y="228600"/>
            <a:ext cx="7772400" cy="1143000"/>
          </a:xfrm>
        </p:spPr>
        <p:txBody>
          <a:bodyPr/>
          <a:lstStyle/>
          <a:p>
            <a:pPr eaLnBrk="1" hangingPunct="1"/>
            <a:r>
              <a:rPr lang="en-US" altLang="en-US" sz="3600" dirty="0"/>
              <a:t>Eddie’s Plan Review</a:t>
            </a:r>
          </a:p>
        </p:txBody>
      </p:sp>
      <p:sp>
        <p:nvSpPr>
          <p:cNvPr id="12" name="Slide Number Placeholder 11"/>
          <p:cNvSpPr>
            <a:spLocks noGrp="1"/>
          </p:cNvSpPr>
          <p:nvPr>
            <p:ph type="sldNum" sz="quarter" idx="12"/>
          </p:nvPr>
        </p:nvSpPr>
        <p:spPr/>
        <p:txBody>
          <a:bodyPr/>
          <a:lstStyle/>
          <a:p>
            <a:pPr>
              <a:defRPr/>
            </a:pPr>
            <a:fld id="{FD0EBBB7-19FA-4840-8929-F705CC2DDF8D}" type="slidenum">
              <a:rPr lang="en-US"/>
              <a:pPr>
                <a:defRPr/>
              </a:pPr>
              <a:t>117</a:t>
            </a:fld>
            <a:endParaRPr lang="en-US" dirty="0"/>
          </a:p>
        </p:txBody>
      </p:sp>
      <p:sp>
        <p:nvSpPr>
          <p:cNvPr id="8" name="TextBox 7"/>
          <p:cNvSpPr txBox="1"/>
          <p:nvPr/>
        </p:nvSpPr>
        <p:spPr>
          <a:xfrm>
            <a:off x="4724400" y="2514600"/>
            <a:ext cx="2057400" cy="3139321"/>
          </a:xfrm>
          <a:prstGeom prst="rect">
            <a:avLst/>
          </a:prstGeom>
          <a:noFill/>
        </p:spPr>
        <p:txBody>
          <a:bodyPr wrap="square" rtlCol="0">
            <a:spAutoFit/>
          </a:bodyPr>
          <a:lstStyle/>
          <a:p>
            <a:r>
              <a:rPr lang="en-US" dirty="0">
                <a:solidFill>
                  <a:schemeClr val="bg1"/>
                </a:solidFill>
              </a:rPr>
              <a:t>Teach Eddie how to request help and write down assignments.</a:t>
            </a:r>
          </a:p>
          <a:p>
            <a:r>
              <a:rPr lang="en-US" dirty="0">
                <a:solidFill>
                  <a:srgbClr val="FFFF00"/>
                </a:solidFill>
              </a:rPr>
              <a:t>Update 11/19/11- Taught 9/30/11. Increased  from 1 completed assignment/wk to  8 completed assignments/ wk.</a:t>
            </a:r>
          </a:p>
        </p:txBody>
      </p:sp>
      <p:sp>
        <p:nvSpPr>
          <p:cNvPr id="9" name="TextBox 8"/>
          <p:cNvSpPr txBox="1"/>
          <p:nvPr/>
        </p:nvSpPr>
        <p:spPr>
          <a:xfrm>
            <a:off x="2362200" y="2362201"/>
            <a:ext cx="1752600" cy="3970318"/>
          </a:xfrm>
          <a:prstGeom prst="rect">
            <a:avLst/>
          </a:prstGeom>
          <a:noFill/>
        </p:spPr>
        <p:txBody>
          <a:bodyPr wrap="square" rtlCol="0">
            <a:spAutoFit/>
          </a:bodyPr>
          <a:lstStyle/>
          <a:p>
            <a:r>
              <a:rPr lang="en-US" dirty="0">
                <a:solidFill>
                  <a:schemeClr val="bg1"/>
                </a:solidFill>
              </a:rPr>
              <a:t>Re-teach and reinforce the homework submission routine. </a:t>
            </a:r>
          </a:p>
          <a:p>
            <a:r>
              <a:rPr lang="en-US" dirty="0">
                <a:solidFill>
                  <a:srgbClr val="FFFF00"/>
                </a:solidFill>
              </a:rPr>
              <a:t>Update 11/19/11- re-taught on 9/30/11; reinforced with Free homework passes, 6 earned to date.</a:t>
            </a:r>
          </a:p>
        </p:txBody>
      </p:sp>
      <p:sp>
        <p:nvSpPr>
          <p:cNvPr id="10" name="TextBox 9"/>
          <p:cNvSpPr txBox="1"/>
          <p:nvPr/>
        </p:nvSpPr>
        <p:spPr>
          <a:xfrm>
            <a:off x="7010400" y="2209800"/>
            <a:ext cx="2133600" cy="3970318"/>
          </a:xfrm>
          <a:prstGeom prst="rect">
            <a:avLst/>
          </a:prstGeom>
          <a:noFill/>
        </p:spPr>
        <p:txBody>
          <a:bodyPr wrap="square" rtlCol="0">
            <a:spAutoFit/>
          </a:bodyPr>
          <a:lstStyle/>
          <a:p>
            <a:r>
              <a:rPr lang="en-US" dirty="0">
                <a:solidFill>
                  <a:schemeClr val="bg1"/>
                </a:solidFill>
              </a:rPr>
              <a:t>Complete missing assignments in study hall. Earn free homework passes for every 8 assignments turned in on time. </a:t>
            </a:r>
            <a:r>
              <a:rPr lang="en-US" dirty="0">
                <a:solidFill>
                  <a:srgbClr val="FFFF00"/>
                </a:solidFill>
              </a:rPr>
              <a:t>Update 11/19/11- Increased number of assignments completed by 60%. Eddie is earning free homework passes.</a:t>
            </a:r>
          </a:p>
        </p:txBody>
      </p:sp>
      <p:sp>
        <p:nvSpPr>
          <p:cNvPr id="11" name="TextBox 10"/>
          <p:cNvSpPr txBox="1"/>
          <p:nvPr/>
        </p:nvSpPr>
        <p:spPr>
          <a:xfrm>
            <a:off x="304800" y="2286000"/>
            <a:ext cx="1600200" cy="4524315"/>
          </a:xfrm>
          <a:prstGeom prst="rect">
            <a:avLst/>
          </a:prstGeom>
          <a:noFill/>
        </p:spPr>
        <p:txBody>
          <a:bodyPr wrap="square" rtlCol="0">
            <a:spAutoFit/>
          </a:bodyPr>
          <a:lstStyle/>
          <a:p>
            <a:r>
              <a:rPr lang="en-US" dirty="0">
                <a:solidFill>
                  <a:schemeClr val="bg1"/>
                </a:solidFill>
              </a:rPr>
              <a:t>Teacher  and students</a:t>
            </a:r>
          </a:p>
          <a:p>
            <a:r>
              <a:rPr lang="en-US" dirty="0">
                <a:solidFill>
                  <a:schemeClr val="bg1"/>
                </a:solidFill>
              </a:rPr>
              <a:t>will utilize</a:t>
            </a:r>
          </a:p>
          <a:p>
            <a:r>
              <a:rPr lang="en-US" dirty="0">
                <a:solidFill>
                  <a:schemeClr val="bg1"/>
                </a:solidFill>
              </a:rPr>
              <a:t>Peer Mediation</a:t>
            </a:r>
          </a:p>
          <a:p>
            <a:r>
              <a:rPr lang="en-US" dirty="0">
                <a:solidFill>
                  <a:schemeClr val="bg1"/>
                </a:solidFill>
              </a:rPr>
              <a:t>Strategies.</a:t>
            </a:r>
          </a:p>
          <a:p>
            <a:r>
              <a:rPr lang="en-US" dirty="0">
                <a:solidFill>
                  <a:srgbClr val="FFFF00"/>
                </a:solidFill>
              </a:rPr>
              <a:t>Update 11/19/11- 3 peers attended PM trng. 1 peer was observed using strategies with Eddie.</a:t>
            </a:r>
          </a:p>
          <a:p>
            <a:endParaRPr lang="en-US" dirty="0">
              <a:solidFill>
                <a:schemeClr val="bg1"/>
              </a:solidFill>
            </a:endParaRPr>
          </a:p>
        </p:txBody>
      </p:sp>
    </p:spTree>
  </p:cSld>
  <p:clrMapOvr>
    <a:masterClrMapping/>
  </p:clrMapOvr>
  <p:transition spd="med">
    <p:cover dir="lu"/>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Practice: Shane</a:t>
            </a:r>
          </a:p>
        </p:txBody>
      </p:sp>
      <p:pic>
        <p:nvPicPr>
          <p:cNvPr id="1298436" name="Picture 4" descr="C:\Users\cmccamish\AppData\Local\Microsoft\Windows\Temporary Internet Files\Content.IE5\5L37O5S4\MC900012911[1].wmf">
            <a:hlinkClick r:id="rId3"/>
          </p:cNvPr>
          <p:cNvPicPr>
            <a:picLocks noGrp="1" noChangeAspect="1" noChangeArrowheads="1"/>
          </p:cNvPicPr>
          <p:nvPr>
            <p:ph idx="1"/>
          </p:nvPr>
        </p:nvPicPr>
        <p:blipFill>
          <a:blip r:embed="rId4" cstate="print"/>
          <a:srcRect/>
          <a:stretch>
            <a:fillRect/>
          </a:stretch>
        </p:blipFill>
        <p:spPr bwMode="auto">
          <a:xfrm>
            <a:off x="381000" y="3352800"/>
            <a:ext cx="1267358" cy="1677924"/>
          </a:xfrm>
          <a:prstGeom prst="rect">
            <a:avLst/>
          </a:prstGeom>
          <a:noFill/>
        </p:spPr>
      </p:pic>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118</a:t>
            </a:fld>
            <a:endParaRPr lang="en-US" dirty="0"/>
          </a:p>
        </p:txBody>
      </p:sp>
      <p:sp>
        <p:nvSpPr>
          <p:cNvPr id="6" name="Rounded Rectangular Callout 5"/>
          <p:cNvSpPr/>
          <p:nvPr/>
        </p:nvSpPr>
        <p:spPr bwMode="auto">
          <a:xfrm>
            <a:off x="3048000" y="1219200"/>
            <a:ext cx="4648200" cy="2590800"/>
          </a:xfrm>
          <a:prstGeom prst="wedgeRoundRectCallout">
            <a:avLst>
              <a:gd name="adj1" fmla="val -81006"/>
              <a:gd name="adj2" fmla="val 94334"/>
              <a:gd name="adj3" fmla="val 16667"/>
            </a:avLst>
          </a:prstGeom>
          <a:solidFill>
            <a:srgbClr val="99CC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3200" dirty="0">
                <a:solidFill>
                  <a:schemeClr val="bg2"/>
                </a:solidFill>
                <a:latin typeface="Arial" pitchFamily="34" charset="0"/>
              </a:rPr>
              <a:t>Watch this video clip of</a:t>
            </a:r>
          </a:p>
          <a:p>
            <a:pPr marL="0" marR="0" indent="0" algn="l" defTabSz="914400" rtl="0" eaLnBrk="1" fontAlgn="base" latinLnBrk="0" hangingPunct="1">
              <a:lnSpc>
                <a:spcPct val="100000"/>
              </a:lnSpc>
              <a:spcBef>
                <a:spcPct val="0"/>
              </a:spcBef>
              <a:spcAft>
                <a:spcPct val="0"/>
              </a:spcAft>
              <a:buClrTx/>
              <a:buSzTx/>
              <a:buFontTx/>
              <a:buNone/>
              <a:tabLst/>
            </a:pPr>
            <a:r>
              <a:rPr lang="en-US" sz="3200" dirty="0">
                <a:solidFill>
                  <a:schemeClr val="bg2"/>
                </a:solidFill>
                <a:latin typeface="Arial" pitchFamily="34" charset="0"/>
              </a:rPr>
              <a:t> Shane’s behavior </a:t>
            </a:r>
          </a:p>
          <a:p>
            <a:pPr marL="0" marR="0" indent="0" algn="l" defTabSz="914400" rtl="0" eaLnBrk="1" fontAlgn="base" latinLnBrk="0" hangingPunct="1">
              <a:lnSpc>
                <a:spcPct val="100000"/>
              </a:lnSpc>
              <a:spcBef>
                <a:spcPct val="0"/>
              </a:spcBef>
              <a:spcAft>
                <a:spcPct val="0"/>
              </a:spcAft>
              <a:buClrTx/>
              <a:buSzTx/>
              <a:buFontTx/>
              <a:buNone/>
              <a:tabLst/>
            </a:pPr>
            <a:r>
              <a:rPr lang="en-US" sz="3200" dirty="0">
                <a:solidFill>
                  <a:schemeClr val="bg2"/>
                </a:solidFill>
                <a:latin typeface="Arial" pitchFamily="34" charset="0"/>
              </a:rPr>
              <a:t>in math class and </a:t>
            </a:r>
          </a:p>
          <a:p>
            <a:pPr marL="0" marR="0" indent="0" algn="l" defTabSz="914400" rtl="0" eaLnBrk="1" fontAlgn="base" latinLnBrk="0" hangingPunct="1">
              <a:lnSpc>
                <a:spcPct val="100000"/>
              </a:lnSpc>
              <a:spcBef>
                <a:spcPct val="0"/>
              </a:spcBef>
              <a:spcAft>
                <a:spcPct val="0"/>
              </a:spcAft>
              <a:buClrTx/>
              <a:buSzTx/>
              <a:buFontTx/>
              <a:buNone/>
              <a:tabLst/>
            </a:pPr>
            <a:r>
              <a:rPr lang="en-US" sz="3200" dirty="0">
                <a:solidFill>
                  <a:schemeClr val="bg2"/>
                </a:solidFill>
                <a:latin typeface="Arial" pitchFamily="34" charset="0"/>
              </a:rPr>
              <a:t>identify problems.</a:t>
            </a:r>
            <a:endParaRPr kumimoji="0" lang="en-US" sz="3200" b="0" i="0" u="none" strike="noStrike" cap="none" normalizeH="0" baseline="0" dirty="0">
              <a:ln>
                <a:noFill/>
              </a:ln>
              <a:solidFill>
                <a:schemeClr val="bg2"/>
              </a:solidFill>
              <a:effectLst/>
              <a:latin typeface="Arial" pitchFamily="34" charset="0"/>
            </a:endParaRPr>
          </a:p>
        </p:txBody>
      </p:sp>
      <p:sp>
        <p:nvSpPr>
          <p:cNvPr id="7" name="Rectangle 3"/>
          <p:cNvSpPr txBox="1">
            <a:spLocks noChangeArrowheads="1"/>
          </p:cNvSpPr>
          <p:nvPr/>
        </p:nvSpPr>
        <p:spPr bwMode="auto">
          <a:xfrm>
            <a:off x="609600" y="5486400"/>
            <a:ext cx="8077200" cy="68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FF0000"/>
              </a:buClr>
              <a:buSzTx/>
              <a:buFont typeface="Wingdings 2" pitchFamily="18" charset="2"/>
              <a:buChar char="æ"/>
              <a:tabLst/>
              <a:defRPr/>
            </a:pPr>
            <a:r>
              <a:rPr kumimoji="0" lang="en-US" sz="3200" b="0" i="0" u="none" strike="noStrike" kern="0" cap="none" spc="0" normalizeH="0" baseline="0" noProof="0" dirty="0">
                <a:ln>
                  <a:noFill/>
                </a:ln>
                <a:solidFill>
                  <a:srgbClr val="000066"/>
                </a:solidFill>
                <a:effectLst/>
                <a:uLnTx/>
                <a:uFillTx/>
                <a:latin typeface="+mn-lt"/>
                <a:ea typeface="+mn-ea"/>
                <a:cs typeface="+mn-cs"/>
              </a:rPr>
              <a:t>Practice with your team.</a:t>
            </a:r>
          </a:p>
        </p:txBody>
      </p:sp>
      <p:grpSp>
        <p:nvGrpSpPr>
          <p:cNvPr id="13" name="Group 10"/>
          <p:cNvGrpSpPr>
            <a:grpSpLocks/>
          </p:cNvGrpSpPr>
          <p:nvPr/>
        </p:nvGrpSpPr>
        <p:grpSpPr bwMode="auto">
          <a:xfrm>
            <a:off x="6019800" y="4114800"/>
            <a:ext cx="2743200" cy="2743200"/>
            <a:chOff x="6705600" y="3429000"/>
            <a:chExt cx="2743200" cy="2743200"/>
          </a:xfrm>
        </p:grpSpPr>
        <p:pic>
          <p:nvPicPr>
            <p:cNvPr id="14" name="Picture 8" descr="C:\Documents and Settings\ycsadmin\Local Settings\Temporary Internet Files\Content.IE5\4WW7QPFQ\MC900441312[1].png"/>
            <p:cNvPicPr>
              <a:picLocks noChangeAspect="1" noChangeArrowheads="1"/>
            </p:cNvPicPr>
            <p:nvPr/>
          </p:nvPicPr>
          <p:blipFill>
            <a:blip r:embed="rId5" cstate="print"/>
            <a:srcRect/>
            <a:stretch>
              <a:fillRect/>
            </a:stretch>
          </p:blipFill>
          <p:spPr bwMode="auto">
            <a:xfrm>
              <a:off x="6705600" y="3429000"/>
              <a:ext cx="2743200" cy="2743200"/>
            </a:xfrm>
            <a:prstGeom prst="rect">
              <a:avLst/>
            </a:prstGeom>
            <a:noFill/>
            <a:ln w="9525">
              <a:noFill/>
              <a:miter lim="800000"/>
              <a:headEnd/>
              <a:tailEnd/>
            </a:ln>
          </p:spPr>
        </p:pic>
        <p:sp>
          <p:nvSpPr>
            <p:cNvPr id="15"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5905" name="Title 1"/>
          <p:cNvSpPr>
            <a:spLocks noGrp="1"/>
          </p:cNvSpPr>
          <p:nvPr>
            <p:ph type="title"/>
          </p:nvPr>
        </p:nvSpPr>
        <p:spPr>
          <a:xfrm>
            <a:off x="914400" y="381000"/>
            <a:ext cx="8229600" cy="1143000"/>
          </a:xfrm>
        </p:spPr>
        <p:txBody>
          <a:bodyPr/>
          <a:lstStyle/>
          <a:p>
            <a:pPr eaLnBrk="1" hangingPunct="1"/>
            <a:r>
              <a:rPr lang="en-US" sz="3200" dirty="0"/>
              <a:t/>
            </a:r>
            <a:br>
              <a:rPr lang="en-US" sz="3200" dirty="0"/>
            </a:br>
            <a:r>
              <a:rPr lang="en-US" dirty="0"/>
              <a:t> Teacher led Functional Assessment of Behavior: </a:t>
            </a:r>
            <a:br>
              <a:rPr lang="en-US" dirty="0"/>
            </a:br>
            <a:r>
              <a:rPr lang="en-US" dirty="0"/>
              <a:t>ERASE</a:t>
            </a:r>
          </a:p>
        </p:txBody>
      </p:sp>
      <p:pic>
        <p:nvPicPr>
          <p:cNvPr id="1275906" name="Picture 2"/>
          <p:cNvPicPr>
            <a:picLocks noGrp="1" noChangeAspect="1" noChangeArrowheads="1"/>
          </p:cNvPicPr>
          <p:nvPr>
            <p:ph idx="1"/>
          </p:nvPr>
        </p:nvPicPr>
        <p:blipFill>
          <a:blip r:embed="rId3" cstate="print"/>
          <a:stretch>
            <a:fillRect/>
          </a:stretch>
        </p:blipFill>
        <p:spPr>
          <a:xfrm>
            <a:off x="3505800" y="2535081"/>
            <a:ext cx="1980000" cy="2961000"/>
          </a:xfrm>
        </p:spPr>
      </p:pic>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119</a:t>
            </a:fld>
            <a:endParaRPr lang="en-US" dirty="0"/>
          </a:p>
        </p:txBody>
      </p:sp>
      <p:grpSp>
        <p:nvGrpSpPr>
          <p:cNvPr id="10" name="Group 9"/>
          <p:cNvGrpSpPr>
            <a:grpSpLocks/>
          </p:cNvGrpSpPr>
          <p:nvPr/>
        </p:nvGrpSpPr>
        <p:grpSpPr bwMode="auto">
          <a:xfrm>
            <a:off x="6019800" y="4114800"/>
            <a:ext cx="2743200" cy="2743200"/>
            <a:chOff x="6705600" y="3429000"/>
            <a:chExt cx="2743200" cy="2743200"/>
          </a:xfrm>
        </p:grpSpPr>
        <p:pic>
          <p:nvPicPr>
            <p:cNvPr id="11" name="Picture 8" descr="C:\Documents and Settings\ycsadmin\Local Settings\Temporary Internet Files\Content.IE5\4WW7QPFQ\MC900441312[1].png"/>
            <p:cNvPicPr>
              <a:picLocks noChangeAspect="1" noChangeArrowheads="1"/>
            </p:cNvPicPr>
            <p:nvPr/>
          </p:nvPicPr>
          <p:blipFill>
            <a:blip r:embed="rId4"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2"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0" y="1600200"/>
            <a:ext cx="6083300" cy="4797425"/>
            <a:chOff x="288" y="768"/>
            <a:chExt cx="3832" cy="3022"/>
          </a:xfrm>
        </p:grpSpPr>
        <p:grpSp>
          <p:nvGrpSpPr>
            <p:cNvPr id="3" name="Group 3"/>
            <p:cNvGrpSpPr>
              <a:grpSpLocks/>
            </p:cNvGrpSpPr>
            <p:nvPr/>
          </p:nvGrpSpPr>
          <p:grpSpPr bwMode="auto">
            <a:xfrm>
              <a:off x="288" y="768"/>
              <a:ext cx="3832" cy="3022"/>
              <a:chOff x="288" y="798"/>
              <a:chExt cx="3832" cy="3022"/>
            </a:xfrm>
          </p:grpSpPr>
          <p:sp>
            <p:nvSpPr>
              <p:cNvPr id="1330180" name="Freeform 4"/>
              <p:cNvSpPr>
                <a:spLocks/>
              </p:cNvSpPr>
              <p:nvPr/>
            </p:nvSpPr>
            <p:spPr bwMode="auto">
              <a:xfrm>
                <a:off x="2086" y="798"/>
                <a:ext cx="2034" cy="2876"/>
              </a:xfrm>
              <a:custGeom>
                <a:avLst/>
                <a:gdLst/>
                <a:ahLst/>
                <a:cxnLst>
                  <a:cxn ang="0">
                    <a:pos x="999" y="0"/>
                  </a:cxn>
                  <a:cxn ang="0">
                    <a:pos x="0" y="2876"/>
                  </a:cxn>
                  <a:cxn ang="0">
                    <a:pos x="2034" y="2876"/>
                  </a:cxn>
                  <a:cxn ang="0">
                    <a:pos x="999" y="0"/>
                  </a:cxn>
                </a:cxnLst>
                <a:rect l="0" t="0" r="r" b="b"/>
                <a:pathLst>
                  <a:path w="2034" h="2876">
                    <a:moveTo>
                      <a:pt x="999" y="0"/>
                    </a:moveTo>
                    <a:lnTo>
                      <a:pt x="0" y="2876"/>
                    </a:lnTo>
                    <a:lnTo>
                      <a:pt x="2034" y="2876"/>
                    </a:lnTo>
                    <a:lnTo>
                      <a:pt x="999" y="0"/>
                    </a:lnTo>
                    <a:close/>
                  </a:path>
                </a:pathLst>
              </a:custGeom>
              <a:solidFill>
                <a:srgbClr val="00FF00"/>
              </a:solidFill>
              <a:ln w="9525">
                <a:noFill/>
                <a:round/>
                <a:headEnd/>
                <a:tailEnd/>
              </a:ln>
            </p:spPr>
            <p:txBody>
              <a:bodyPr/>
              <a:lstStyle/>
              <a:p>
                <a:endParaRPr lang="en-US" dirty="0"/>
              </a:p>
            </p:txBody>
          </p:sp>
          <p:sp>
            <p:nvSpPr>
              <p:cNvPr id="1330181" name="Freeform 5"/>
              <p:cNvSpPr>
                <a:spLocks/>
              </p:cNvSpPr>
              <p:nvPr/>
            </p:nvSpPr>
            <p:spPr bwMode="auto">
              <a:xfrm>
                <a:off x="1850" y="819"/>
                <a:ext cx="1117" cy="3001"/>
              </a:xfrm>
              <a:custGeom>
                <a:avLst/>
                <a:gdLst/>
                <a:ahLst/>
                <a:cxnLst>
                  <a:cxn ang="0">
                    <a:pos x="1117" y="7"/>
                  </a:cxn>
                  <a:cxn ang="0">
                    <a:pos x="1097" y="0"/>
                  </a:cxn>
                  <a:cxn ang="0">
                    <a:pos x="1076" y="0"/>
                  </a:cxn>
                  <a:cxn ang="0">
                    <a:pos x="1055" y="7"/>
                  </a:cxn>
                  <a:cxn ang="0">
                    <a:pos x="1027" y="13"/>
                  </a:cxn>
                  <a:cxn ang="0">
                    <a:pos x="1006" y="27"/>
                  </a:cxn>
                  <a:cxn ang="0">
                    <a:pos x="985" y="41"/>
                  </a:cxn>
                  <a:cxn ang="0">
                    <a:pos x="965" y="62"/>
                  </a:cxn>
                  <a:cxn ang="0">
                    <a:pos x="944" y="83"/>
                  </a:cxn>
                  <a:cxn ang="0">
                    <a:pos x="923" y="111"/>
                  </a:cxn>
                  <a:cxn ang="0">
                    <a:pos x="909" y="139"/>
                  </a:cxn>
                  <a:cxn ang="0">
                    <a:pos x="895" y="167"/>
                  </a:cxn>
                  <a:cxn ang="0">
                    <a:pos x="881" y="202"/>
                  </a:cxn>
                  <a:cxn ang="0">
                    <a:pos x="243" y="2200"/>
                  </a:cxn>
                  <a:cxn ang="0">
                    <a:pos x="236" y="2221"/>
                  </a:cxn>
                  <a:cxn ang="0">
                    <a:pos x="222" y="2249"/>
                  </a:cxn>
                  <a:cxn ang="0">
                    <a:pos x="208" y="2284"/>
                  </a:cxn>
                  <a:cxn ang="0">
                    <a:pos x="187" y="2305"/>
                  </a:cxn>
                  <a:cxn ang="0">
                    <a:pos x="166" y="2333"/>
                  </a:cxn>
                  <a:cxn ang="0">
                    <a:pos x="145" y="2354"/>
                  </a:cxn>
                  <a:cxn ang="0">
                    <a:pos x="125" y="2375"/>
                  </a:cxn>
                  <a:cxn ang="0">
                    <a:pos x="104" y="2388"/>
                  </a:cxn>
                  <a:cxn ang="0">
                    <a:pos x="83" y="2395"/>
                  </a:cxn>
                  <a:cxn ang="0">
                    <a:pos x="62" y="2402"/>
                  </a:cxn>
                  <a:cxn ang="0">
                    <a:pos x="34" y="2402"/>
                  </a:cxn>
                  <a:cxn ang="0">
                    <a:pos x="13" y="2402"/>
                  </a:cxn>
                  <a:cxn ang="0">
                    <a:pos x="0" y="2402"/>
                  </a:cxn>
                  <a:cxn ang="0">
                    <a:pos x="20" y="2409"/>
                  </a:cxn>
                  <a:cxn ang="0">
                    <a:pos x="41" y="2423"/>
                  </a:cxn>
                  <a:cxn ang="0">
                    <a:pos x="55" y="2437"/>
                  </a:cxn>
                  <a:cxn ang="0">
                    <a:pos x="69" y="2458"/>
                  </a:cxn>
                  <a:cxn ang="0">
                    <a:pos x="83" y="2486"/>
                  </a:cxn>
                  <a:cxn ang="0">
                    <a:pos x="90" y="2507"/>
                  </a:cxn>
                  <a:cxn ang="0">
                    <a:pos x="97" y="2535"/>
                  </a:cxn>
                  <a:cxn ang="0">
                    <a:pos x="97" y="2570"/>
                  </a:cxn>
                  <a:cxn ang="0">
                    <a:pos x="97" y="2597"/>
                  </a:cxn>
                  <a:cxn ang="0">
                    <a:pos x="97" y="2632"/>
                  </a:cxn>
                  <a:cxn ang="0">
                    <a:pos x="90" y="2667"/>
                  </a:cxn>
                  <a:cxn ang="0">
                    <a:pos x="83" y="2702"/>
                  </a:cxn>
                  <a:cxn ang="0">
                    <a:pos x="76" y="2716"/>
                  </a:cxn>
                  <a:cxn ang="0">
                    <a:pos x="69" y="2751"/>
                  </a:cxn>
                  <a:cxn ang="0">
                    <a:pos x="62" y="2785"/>
                  </a:cxn>
                  <a:cxn ang="0">
                    <a:pos x="62" y="2820"/>
                  </a:cxn>
                  <a:cxn ang="0">
                    <a:pos x="62" y="2848"/>
                  </a:cxn>
                  <a:cxn ang="0">
                    <a:pos x="69" y="2876"/>
                  </a:cxn>
                  <a:cxn ang="0">
                    <a:pos x="76" y="2904"/>
                  </a:cxn>
                  <a:cxn ang="0">
                    <a:pos x="83" y="2932"/>
                  </a:cxn>
                  <a:cxn ang="0">
                    <a:pos x="97" y="2953"/>
                  </a:cxn>
                  <a:cxn ang="0">
                    <a:pos x="111" y="2974"/>
                  </a:cxn>
                  <a:cxn ang="0">
                    <a:pos x="131" y="2987"/>
                  </a:cxn>
                  <a:cxn ang="0">
                    <a:pos x="145" y="3001"/>
                  </a:cxn>
                  <a:cxn ang="0">
                    <a:pos x="159" y="3001"/>
                  </a:cxn>
                </a:cxnLst>
                <a:rect l="0" t="0" r="r" b="b"/>
                <a:pathLst>
                  <a:path w="1117" h="3001">
                    <a:moveTo>
                      <a:pt x="1117" y="7"/>
                    </a:moveTo>
                    <a:lnTo>
                      <a:pt x="1117" y="7"/>
                    </a:lnTo>
                    <a:lnTo>
                      <a:pt x="1110" y="0"/>
                    </a:lnTo>
                    <a:lnTo>
                      <a:pt x="1097" y="0"/>
                    </a:lnTo>
                    <a:lnTo>
                      <a:pt x="1083" y="0"/>
                    </a:lnTo>
                    <a:lnTo>
                      <a:pt x="1076" y="0"/>
                    </a:lnTo>
                    <a:lnTo>
                      <a:pt x="1062" y="0"/>
                    </a:lnTo>
                    <a:lnTo>
                      <a:pt x="1055" y="7"/>
                    </a:lnTo>
                    <a:lnTo>
                      <a:pt x="1041" y="7"/>
                    </a:lnTo>
                    <a:lnTo>
                      <a:pt x="1027" y="13"/>
                    </a:lnTo>
                    <a:lnTo>
                      <a:pt x="1020" y="20"/>
                    </a:lnTo>
                    <a:lnTo>
                      <a:pt x="1006" y="27"/>
                    </a:lnTo>
                    <a:lnTo>
                      <a:pt x="992" y="34"/>
                    </a:lnTo>
                    <a:lnTo>
                      <a:pt x="985" y="41"/>
                    </a:lnTo>
                    <a:lnTo>
                      <a:pt x="972" y="48"/>
                    </a:lnTo>
                    <a:lnTo>
                      <a:pt x="965" y="62"/>
                    </a:lnTo>
                    <a:lnTo>
                      <a:pt x="951" y="69"/>
                    </a:lnTo>
                    <a:lnTo>
                      <a:pt x="944" y="83"/>
                    </a:lnTo>
                    <a:lnTo>
                      <a:pt x="937" y="97"/>
                    </a:lnTo>
                    <a:lnTo>
                      <a:pt x="923" y="111"/>
                    </a:lnTo>
                    <a:lnTo>
                      <a:pt x="916" y="125"/>
                    </a:lnTo>
                    <a:lnTo>
                      <a:pt x="909" y="139"/>
                    </a:lnTo>
                    <a:lnTo>
                      <a:pt x="902" y="153"/>
                    </a:lnTo>
                    <a:lnTo>
                      <a:pt x="895" y="167"/>
                    </a:lnTo>
                    <a:lnTo>
                      <a:pt x="888" y="188"/>
                    </a:lnTo>
                    <a:lnTo>
                      <a:pt x="881" y="202"/>
                    </a:lnTo>
                    <a:lnTo>
                      <a:pt x="881" y="202"/>
                    </a:lnTo>
                    <a:lnTo>
                      <a:pt x="243" y="2200"/>
                    </a:lnTo>
                    <a:lnTo>
                      <a:pt x="243" y="2200"/>
                    </a:lnTo>
                    <a:lnTo>
                      <a:pt x="236" y="2221"/>
                    </a:lnTo>
                    <a:lnTo>
                      <a:pt x="229" y="2235"/>
                    </a:lnTo>
                    <a:lnTo>
                      <a:pt x="222" y="2249"/>
                    </a:lnTo>
                    <a:lnTo>
                      <a:pt x="215" y="2263"/>
                    </a:lnTo>
                    <a:lnTo>
                      <a:pt x="208" y="2284"/>
                    </a:lnTo>
                    <a:lnTo>
                      <a:pt x="194" y="2298"/>
                    </a:lnTo>
                    <a:lnTo>
                      <a:pt x="187" y="2305"/>
                    </a:lnTo>
                    <a:lnTo>
                      <a:pt x="180" y="2319"/>
                    </a:lnTo>
                    <a:lnTo>
                      <a:pt x="166" y="2333"/>
                    </a:lnTo>
                    <a:lnTo>
                      <a:pt x="159" y="2347"/>
                    </a:lnTo>
                    <a:lnTo>
                      <a:pt x="145" y="2354"/>
                    </a:lnTo>
                    <a:lnTo>
                      <a:pt x="138" y="2361"/>
                    </a:lnTo>
                    <a:lnTo>
                      <a:pt x="125" y="2375"/>
                    </a:lnTo>
                    <a:lnTo>
                      <a:pt x="118" y="2382"/>
                    </a:lnTo>
                    <a:lnTo>
                      <a:pt x="104" y="2388"/>
                    </a:lnTo>
                    <a:lnTo>
                      <a:pt x="90" y="2388"/>
                    </a:lnTo>
                    <a:lnTo>
                      <a:pt x="83" y="2395"/>
                    </a:lnTo>
                    <a:lnTo>
                      <a:pt x="69" y="2402"/>
                    </a:lnTo>
                    <a:lnTo>
                      <a:pt x="62" y="2402"/>
                    </a:lnTo>
                    <a:lnTo>
                      <a:pt x="48" y="2402"/>
                    </a:lnTo>
                    <a:lnTo>
                      <a:pt x="34" y="2402"/>
                    </a:lnTo>
                    <a:lnTo>
                      <a:pt x="27" y="2402"/>
                    </a:lnTo>
                    <a:lnTo>
                      <a:pt x="13" y="2402"/>
                    </a:lnTo>
                    <a:lnTo>
                      <a:pt x="0" y="2402"/>
                    </a:lnTo>
                    <a:lnTo>
                      <a:pt x="0" y="2402"/>
                    </a:lnTo>
                    <a:lnTo>
                      <a:pt x="13" y="2402"/>
                    </a:lnTo>
                    <a:lnTo>
                      <a:pt x="20" y="2409"/>
                    </a:lnTo>
                    <a:lnTo>
                      <a:pt x="34" y="2416"/>
                    </a:lnTo>
                    <a:lnTo>
                      <a:pt x="41" y="2423"/>
                    </a:lnTo>
                    <a:lnTo>
                      <a:pt x="48" y="2430"/>
                    </a:lnTo>
                    <a:lnTo>
                      <a:pt x="55" y="2437"/>
                    </a:lnTo>
                    <a:lnTo>
                      <a:pt x="62" y="2451"/>
                    </a:lnTo>
                    <a:lnTo>
                      <a:pt x="69" y="2458"/>
                    </a:lnTo>
                    <a:lnTo>
                      <a:pt x="76" y="2472"/>
                    </a:lnTo>
                    <a:lnTo>
                      <a:pt x="83" y="2486"/>
                    </a:lnTo>
                    <a:lnTo>
                      <a:pt x="90" y="2493"/>
                    </a:lnTo>
                    <a:lnTo>
                      <a:pt x="90" y="2507"/>
                    </a:lnTo>
                    <a:lnTo>
                      <a:pt x="97" y="2521"/>
                    </a:lnTo>
                    <a:lnTo>
                      <a:pt x="97" y="2535"/>
                    </a:lnTo>
                    <a:lnTo>
                      <a:pt x="97" y="2556"/>
                    </a:lnTo>
                    <a:lnTo>
                      <a:pt x="97" y="2570"/>
                    </a:lnTo>
                    <a:lnTo>
                      <a:pt x="97" y="2583"/>
                    </a:lnTo>
                    <a:lnTo>
                      <a:pt x="97" y="2597"/>
                    </a:lnTo>
                    <a:lnTo>
                      <a:pt x="97" y="2618"/>
                    </a:lnTo>
                    <a:lnTo>
                      <a:pt x="97" y="2632"/>
                    </a:lnTo>
                    <a:lnTo>
                      <a:pt x="97" y="2653"/>
                    </a:lnTo>
                    <a:lnTo>
                      <a:pt x="90" y="2667"/>
                    </a:lnTo>
                    <a:lnTo>
                      <a:pt x="83" y="2681"/>
                    </a:lnTo>
                    <a:lnTo>
                      <a:pt x="83" y="2702"/>
                    </a:lnTo>
                    <a:lnTo>
                      <a:pt x="83" y="2702"/>
                    </a:lnTo>
                    <a:lnTo>
                      <a:pt x="76" y="2716"/>
                    </a:lnTo>
                    <a:lnTo>
                      <a:pt x="69" y="2737"/>
                    </a:lnTo>
                    <a:lnTo>
                      <a:pt x="69" y="2751"/>
                    </a:lnTo>
                    <a:lnTo>
                      <a:pt x="62" y="2772"/>
                    </a:lnTo>
                    <a:lnTo>
                      <a:pt x="62" y="2785"/>
                    </a:lnTo>
                    <a:lnTo>
                      <a:pt x="62" y="2799"/>
                    </a:lnTo>
                    <a:lnTo>
                      <a:pt x="62" y="2820"/>
                    </a:lnTo>
                    <a:lnTo>
                      <a:pt x="62" y="2834"/>
                    </a:lnTo>
                    <a:lnTo>
                      <a:pt x="62" y="2848"/>
                    </a:lnTo>
                    <a:lnTo>
                      <a:pt x="62" y="2862"/>
                    </a:lnTo>
                    <a:lnTo>
                      <a:pt x="69" y="2876"/>
                    </a:lnTo>
                    <a:lnTo>
                      <a:pt x="69" y="2890"/>
                    </a:lnTo>
                    <a:lnTo>
                      <a:pt x="76" y="2904"/>
                    </a:lnTo>
                    <a:lnTo>
                      <a:pt x="76" y="2918"/>
                    </a:lnTo>
                    <a:lnTo>
                      <a:pt x="83" y="2932"/>
                    </a:lnTo>
                    <a:lnTo>
                      <a:pt x="90" y="2946"/>
                    </a:lnTo>
                    <a:lnTo>
                      <a:pt x="97" y="2953"/>
                    </a:lnTo>
                    <a:lnTo>
                      <a:pt x="104" y="2960"/>
                    </a:lnTo>
                    <a:lnTo>
                      <a:pt x="111" y="2974"/>
                    </a:lnTo>
                    <a:lnTo>
                      <a:pt x="118" y="2980"/>
                    </a:lnTo>
                    <a:lnTo>
                      <a:pt x="131" y="2987"/>
                    </a:lnTo>
                    <a:lnTo>
                      <a:pt x="138" y="2994"/>
                    </a:lnTo>
                    <a:lnTo>
                      <a:pt x="145" y="3001"/>
                    </a:lnTo>
                    <a:lnTo>
                      <a:pt x="159" y="3001"/>
                    </a:lnTo>
                    <a:lnTo>
                      <a:pt x="159" y="3001"/>
                    </a:lnTo>
                  </a:path>
                </a:pathLst>
              </a:custGeom>
              <a:noFill/>
              <a:ln w="22225">
                <a:solidFill>
                  <a:srgbClr val="000000"/>
                </a:solidFill>
                <a:prstDash val="solid"/>
                <a:round/>
                <a:headEnd/>
                <a:tailEnd/>
              </a:ln>
            </p:spPr>
            <p:txBody>
              <a:bodyPr/>
              <a:lstStyle/>
              <a:p>
                <a:endParaRPr lang="en-US" dirty="0"/>
              </a:p>
            </p:txBody>
          </p:sp>
          <p:grpSp>
            <p:nvGrpSpPr>
              <p:cNvPr id="4" name="Group 6"/>
              <p:cNvGrpSpPr>
                <a:grpSpLocks/>
              </p:cNvGrpSpPr>
              <p:nvPr/>
            </p:nvGrpSpPr>
            <p:grpSpPr bwMode="auto">
              <a:xfrm>
                <a:off x="288" y="2880"/>
                <a:ext cx="1500" cy="808"/>
                <a:chOff x="336" y="2784"/>
                <a:chExt cx="1500" cy="808"/>
              </a:xfrm>
            </p:grpSpPr>
            <p:sp>
              <p:nvSpPr>
                <p:cNvPr id="1330183" name="Rectangle 7"/>
                <p:cNvSpPr>
                  <a:spLocks noChangeArrowheads="1"/>
                </p:cNvSpPr>
                <p:nvPr/>
              </p:nvSpPr>
              <p:spPr bwMode="auto">
                <a:xfrm>
                  <a:off x="336" y="2784"/>
                  <a:ext cx="1500" cy="808"/>
                </a:xfrm>
                <a:prstGeom prst="rect">
                  <a:avLst/>
                </a:prstGeom>
                <a:solidFill>
                  <a:srgbClr val="00FF00"/>
                </a:solidFill>
                <a:ln w="9525">
                  <a:noFill/>
                  <a:miter lim="800000"/>
                  <a:headEnd/>
                  <a:tailEnd/>
                </a:ln>
              </p:spPr>
              <p:txBody>
                <a:bodyPr/>
                <a:lstStyle/>
                <a:p>
                  <a:endParaRPr lang="en-US" dirty="0"/>
                </a:p>
              </p:txBody>
            </p:sp>
            <p:grpSp>
              <p:nvGrpSpPr>
                <p:cNvPr id="5" name="Group 8"/>
                <p:cNvGrpSpPr>
                  <a:grpSpLocks/>
                </p:cNvGrpSpPr>
                <p:nvPr/>
              </p:nvGrpSpPr>
              <p:grpSpPr bwMode="auto">
                <a:xfrm>
                  <a:off x="336" y="2784"/>
                  <a:ext cx="1500" cy="808"/>
                  <a:chOff x="336" y="3005"/>
                  <a:chExt cx="1500" cy="808"/>
                </a:xfrm>
              </p:grpSpPr>
              <p:sp>
                <p:nvSpPr>
                  <p:cNvPr id="1330185" name="Rectangle 9"/>
                  <p:cNvSpPr>
                    <a:spLocks noChangeArrowheads="1"/>
                  </p:cNvSpPr>
                  <p:nvPr/>
                </p:nvSpPr>
                <p:spPr bwMode="auto">
                  <a:xfrm>
                    <a:off x="336" y="3005"/>
                    <a:ext cx="1500" cy="808"/>
                  </a:xfrm>
                  <a:prstGeom prst="rect">
                    <a:avLst/>
                  </a:prstGeom>
                  <a:noFill/>
                  <a:ln w="11113">
                    <a:solidFill>
                      <a:srgbClr val="000000"/>
                    </a:solidFill>
                    <a:miter lim="800000"/>
                    <a:headEnd/>
                    <a:tailEnd/>
                  </a:ln>
                </p:spPr>
                <p:txBody>
                  <a:bodyPr/>
                  <a:lstStyle/>
                  <a:p>
                    <a:endParaRPr lang="en-US" dirty="0"/>
                  </a:p>
                </p:txBody>
              </p:sp>
              <p:sp>
                <p:nvSpPr>
                  <p:cNvPr id="1330186" name="Rectangle 10"/>
                  <p:cNvSpPr>
                    <a:spLocks noChangeArrowheads="1"/>
                  </p:cNvSpPr>
                  <p:nvPr/>
                </p:nvSpPr>
                <p:spPr bwMode="auto">
                  <a:xfrm>
                    <a:off x="579" y="3048"/>
                    <a:ext cx="1002"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Primary Prevention</a:t>
                    </a:r>
                    <a:endParaRPr lang="en-US" dirty="0">
                      <a:cs typeface="Arial" charset="0"/>
                    </a:endParaRPr>
                  </a:p>
                </p:txBody>
              </p:sp>
              <p:sp>
                <p:nvSpPr>
                  <p:cNvPr id="1330187" name="Rectangle 11"/>
                  <p:cNvSpPr>
                    <a:spLocks noChangeArrowheads="1"/>
                  </p:cNvSpPr>
                  <p:nvPr/>
                </p:nvSpPr>
                <p:spPr bwMode="auto">
                  <a:xfrm>
                    <a:off x="662" y="3194"/>
                    <a:ext cx="356"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School</a:t>
                    </a:r>
                    <a:endParaRPr lang="en-US" dirty="0">
                      <a:cs typeface="Arial" charset="0"/>
                    </a:endParaRPr>
                  </a:p>
                </p:txBody>
              </p:sp>
              <p:sp>
                <p:nvSpPr>
                  <p:cNvPr id="1330188" name="Rectangle 12"/>
                  <p:cNvSpPr>
                    <a:spLocks noChangeArrowheads="1"/>
                  </p:cNvSpPr>
                  <p:nvPr/>
                </p:nvSpPr>
                <p:spPr bwMode="auto">
                  <a:xfrm>
                    <a:off x="1051" y="3194"/>
                    <a:ext cx="498"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wide and </a:t>
                    </a:r>
                    <a:endParaRPr lang="en-US" dirty="0">
                      <a:cs typeface="Arial" charset="0"/>
                    </a:endParaRPr>
                  </a:p>
                </p:txBody>
              </p:sp>
              <p:sp>
                <p:nvSpPr>
                  <p:cNvPr id="1330189" name="Rectangle 13"/>
                  <p:cNvSpPr>
                    <a:spLocks noChangeArrowheads="1"/>
                  </p:cNvSpPr>
                  <p:nvPr/>
                </p:nvSpPr>
                <p:spPr bwMode="auto">
                  <a:xfrm>
                    <a:off x="454" y="3347"/>
                    <a:ext cx="549"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Classroom</a:t>
                    </a:r>
                    <a:endParaRPr lang="en-US" dirty="0">
                      <a:cs typeface="Arial" charset="0"/>
                    </a:endParaRPr>
                  </a:p>
                </p:txBody>
              </p:sp>
              <p:sp>
                <p:nvSpPr>
                  <p:cNvPr id="1330190" name="Rectangle 14"/>
                  <p:cNvSpPr>
                    <a:spLocks noChangeArrowheads="1"/>
                  </p:cNvSpPr>
                  <p:nvPr/>
                </p:nvSpPr>
                <p:spPr bwMode="auto">
                  <a:xfrm>
                    <a:off x="1030" y="3347"/>
                    <a:ext cx="741"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wide Systems </a:t>
                    </a:r>
                    <a:endParaRPr lang="en-US" dirty="0">
                      <a:cs typeface="Arial" charset="0"/>
                    </a:endParaRPr>
                  </a:p>
                </p:txBody>
              </p:sp>
              <p:sp>
                <p:nvSpPr>
                  <p:cNvPr id="1330191" name="Rectangle 15"/>
                  <p:cNvSpPr>
                    <a:spLocks noChangeArrowheads="1"/>
                  </p:cNvSpPr>
                  <p:nvPr/>
                </p:nvSpPr>
                <p:spPr bwMode="auto">
                  <a:xfrm>
                    <a:off x="669" y="3500"/>
                    <a:ext cx="852"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for All Students,</a:t>
                    </a:r>
                    <a:endParaRPr lang="en-US" dirty="0">
                      <a:cs typeface="Arial" charset="0"/>
                    </a:endParaRPr>
                  </a:p>
                </p:txBody>
              </p:sp>
              <p:sp>
                <p:nvSpPr>
                  <p:cNvPr id="1330192" name="Rectangle 16"/>
                  <p:cNvSpPr>
                    <a:spLocks noChangeArrowheads="1"/>
                  </p:cNvSpPr>
                  <p:nvPr/>
                </p:nvSpPr>
                <p:spPr bwMode="auto">
                  <a:xfrm>
                    <a:off x="669" y="3647"/>
                    <a:ext cx="860"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Staff, &amp; Settings</a:t>
                    </a:r>
                    <a:endParaRPr lang="en-US" dirty="0">
                      <a:cs typeface="Arial" charset="0"/>
                    </a:endParaRPr>
                  </a:p>
                </p:txBody>
              </p:sp>
            </p:grpSp>
          </p:grpSp>
        </p:grpSp>
        <p:grpSp>
          <p:nvGrpSpPr>
            <p:cNvPr id="6" name="Group 17"/>
            <p:cNvGrpSpPr>
              <a:grpSpLocks/>
            </p:cNvGrpSpPr>
            <p:nvPr/>
          </p:nvGrpSpPr>
          <p:grpSpPr bwMode="auto">
            <a:xfrm>
              <a:off x="2086" y="780"/>
              <a:ext cx="2034" cy="2900"/>
              <a:chOff x="2086" y="798"/>
              <a:chExt cx="2034" cy="2900"/>
            </a:xfrm>
          </p:grpSpPr>
          <p:sp>
            <p:nvSpPr>
              <p:cNvPr id="1330194" name="Freeform 18"/>
              <p:cNvSpPr>
                <a:spLocks/>
              </p:cNvSpPr>
              <p:nvPr/>
            </p:nvSpPr>
            <p:spPr bwMode="auto">
              <a:xfrm>
                <a:off x="2086" y="798"/>
                <a:ext cx="2034" cy="2876"/>
              </a:xfrm>
              <a:custGeom>
                <a:avLst/>
                <a:gdLst/>
                <a:ahLst/>
                <a:cxnLst>
                  <a:cxn ang="0">
                    <a:pos x="999" y="0"/>
                  </a:cxn>
                  <a:cxn ang="0">
                    <a:pos x="0" y="2876"/>
                  </a:cxn>
                  <a:cxn ang="0">
                    <a:pos x="2034" y="2876"/>
                  </a:cxn>
                  <a:cxn ang="0">
                    <a:pos x="999" y="0"/>
                  </a:cxn>
                </a:cxnLst>
                <a:rect l="0" t="0" r="r" b="b"/>
                <a:pathLst>
                  <a:path w="2034" h="2876">
                    <a:moveTo>
                      <a:pt x="999" y="0"/>
                    </a:moveTo>
                    <a:lnTo>
                      <a:pt x="0" y="2876"/>
                    </a:lnTo>
                    <a:lnTo>
                      <a:pt x="2034" y="2876"/>
                    </a:lnTo>
                    <a:lnTo>
                      <a:pt x="999" y="0"/>
                    </a:lnTo>
                  </a:path>
                </a:pathLst>
              </a:custGeom>
              <a:noFill/>
              <a:ln w="11113">
                <a:solidFill>
                  <a:srgbClr val="000000"/>
                </a:solidFill>
                <a:prstDash val="solid"/>
                <a:round/>
                <a:headEnd/>
                <a:tailEnd/>
              </a:ln>
            </p:spPr>
            <p:txBody>
              <a:bodyPr/>
              <a:lstStyle/>
              <a:p>
                <a:endParaRPr lang="en-US" dirty="0"/>
              </a:p>
            </p:txBody>
          </p:sp>
          <p:sp>
            <p:nvSpPr>
              <p:cNvPr id="1330195" name="Rectangle 19"/>
              <p:cNvSpPr>
                <a:spLocks noChangeArrowheads="1"/>
              </p:cNvSpPr>
              <p:nvPr/>
            </p:nvSpPr>
            <p:spPr bwMode="auto">
              <a:xfrm>
                <a:off x="2544" y="3535"/>
                <a:ext cx="1176" cy="163"/>
              </a:xfrm>
              <a:prstGeom prst="rect">
                <a:avLst/>
              </a:prstGeom>
              <a:noFill/>
              <a:ln w="9525">
                <a:noFill/>
                <a:miter lim="800000"/>
                <a:headEnd/>
                <a:tailEnd/>
              </a:ln>
            </p:spPr>
            <p:txBody>
              <a:bodyPr wrap="none" lIns="0" tIns="0" rIns="0" bIns="0">
                <a:spAutoFit/>
              </a:bodyPr>
              <a:lstStyle/>
              <a:p>
                <a:r>
                  <a:rPr lang="en-US" sz="1700" b="1" dirty="0">
                    <a:solidFill>
                      <a:srgbClr val="000000"/>
                    </a:solidFill>
                    <a:cs typeface="Arial" charset="0"/>
                  </a:rPr>
                  <a:t>~ 80% of Students</a:t>
                </a:r>
                <a:endParaRPr lang="en-US" dirty="0">
                  <a:cs typeface="Arial" charset="0"/>
                </a:endParaRPr>
              </a:p>
            </p:txBody>
          </p:sp>
        </p:grpSp>
      </p:grpSp>
      <p:grpSp>
        <p:nvGrpSpPr>
          <p:cNvPr id="7" name="Group 20"/>
          <p:cNvGrpSpPr>
            <a:grpSpLocks/>
          </p:cNvGrpSpPr>
          <p:nvPr/>
        </p:nvGrpSpPr>
        <p:grpSpPr bwMode="auto">
          <a:xfrm>
            <a:off x="457200" y="1447800"/>
            <a:ext cx="4857750" cy="1901825"/>
            <a:chOff x="528" y="2256"/>
            <a:chExt cx="3060" cy="1198"/>
          </a:xfrm>
        </p:grpSpPr>
        <p:grpSp>
          <p:nvGrpSpPr>
            <p:cNvPr id="8" name="Group 21"/>
            <p:cNvGrpSpPr>
              <a:grpSpLocks/>
            </p:cNvGrpSpPr>
            <p:nvPr/>
          </p:nvGrpSpPr>
          <p:grpSpPr bwMode="auto">
            <a:xfrm>
              <a:off x="528" y="2640"/>
              <a:ext cx="1465" cy="614"/>
              <a:chOff x="480" y="2640"/>
              <a:chExt cx="1465" cy="614"/>
            </a:xfrm>
          </p:grpSpPr>
          <p:sp>
            <p:nvSpPr>
              <p:cNvPr id="1330198" name="Rectangle 22"/>
              <p:cNvSpPr>
                <a:spLocks noChangeArrowheads="1"/>
              </p:cNvSpPr>
              <p:nvPr/>
            </p:nvSpPr>
            <p:spPr bwMode="auto">
              <a:xfrm>
                <a:off x="480" y="2640"/>
                <a:ext cx="1465" cy="606"/>
              </a:xfrm>
              <a:prstGeom prst="rect">
                <a:avLst/>
              </a:prstGeom>
              <a:solidFill>
                <a:srgbClr val="FFFF00"/>
              </a:solidFill>
              <a:ln w="9525">
                <a:noFill/>
                <a:miter lim="800000"/>
                <a:headEnd/>
                <a:tailEnd/>
              </a:ln>
            </p:spPr>
            <p:txBody>
              <a:bodyPr/>
              <a:lstStyle/>
              <a:p>
                <a:endParaRPr lang="en-US" dirty="0"/>
              </a:p>
            </p:txBody>
          </p:sp>
          <p:grpSp>
            <p:nvGrpSpPr>
              <p:cNvPr id="9" name="Group 23"/>
              <p:cNvGrpSpPr>
                <a:grpSpLocks/>
              </p:cNvGrpSpPr>
              <p:nvPr/>
            </p:nvGrpSpPr>
            <p:grpSpPr bwMode="auto">
              <a:xfrm>
                <a:off x="480" y="2640"/>
                <a:ext cx="1465" cy="614"/>
                <a:chOff x="503" y="1383"/>
                <a:chExt cx="1465" cy="614"/>
              </a:xfrm>
            </p:grpSpPr>
            <p:sp>
              <p:nvSpPr>
                <p:cNvPr id="1330200" name="Rectangle 24"/>
                <p:cNvSpPr>
                  <a:spLocks noChangeArrowheads="1"/>
                </p:cNvSpPr>
                <p:nvPr/>
              </p:nvSpPr>
              <p:spPr bwMode="auto">
                <a:xfrm>
                  <a:off x="503" y="1383"/>
                  <a:ext cx="1465" cy="606"/>
                </a:xfrm>
                <a:prstGeom prst="rect">
                  <a:avLst/>
                </a:prstGeom>
                <a:noFill/>
                <a:ln w="11113">
                  <a:solidFill>
                    <a:srgbClr val="000000"/>
                  </a:solidFill>
                  <a:miter lim="800000"/>
                  <a:headEnd/>
                  <a:tailEnd/>
                </a:ln>
              </p:spPr>
              <p:txBody>
                <a:bodyPr/>
                <a:lstStyle/>
                <a:p>
                  <a:endParaRPr lang="en-US" dirty="0"/>
                </a:p>
              </p:txBody>
            </p:sp>
            <p:sp>
              <p:nvSpPr>
                <p:cNvPr id="1330201" name="Rectangle 25"/>
                <p:cNvSpPr>
                  <a:spLocks noChangeArrowheads="1"/>
                </p:cNvSpPr>
                <p:nvPr/>
              </p:nvSpPr>
              <p:spPr bwMode="auto">
                <a:xfrm>
                  <a:off x="669" y="1390"/>
                  <a:ext cx="1129"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Secondary Prevention</a:t>
                  </a:r>
                  <a:endParaRPr lang="en-US" dirty="0">
                    <a:cs typeface="Arial" charset="0"/>
                  </a:endParaRPr>
                </a:p>
              </p:txBody>
            </p:sp>
            <p:sp>
              <p:nvSpPr>
                <p:cNvPr id="1330202" name="Rectangle 26"/>
                <p:cNvSpPr>
                  <a:spLocks noChangeArrowheads="1"/>
                </p:cNvSpPr>
                <p:nvPr/>
              </p:nvSpPr>
              <p:spPr bwMode="auto">
                <a:xfrm>
                  <a:off x="773" y="1543"/>
                  <a:ext cx="951"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Specialized Group</a:t>
                  </a:r>
                  <a:endParaRPr lang="en-US" dirty="0">
                    <a:cs typeface="Arial" charset="0"/>
                  </a:endParaRPr>
                </a:p>
              </p:txBody>
            </p:sp>
            <p:sp>
              <p:nvSpPr>
                <p:cNvPr id="1330203" name="Rectangle 27"/>
                <p:cNvSpPr>
                  <a:spLocks noChangeArrowheads="1"/>
                </p:cNvSpPr>
                <p:nvPr/>
              </p:nvSpPr>
              <p:spPr bwMode="auto">
                <a:xfrm>
                  <a:off x="586" y="1697"/>
                  <a:ext cx="1376"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Systems for Students with </a:t>
                  </a:r>
                  <a:endParaRPr lang="en-US" dirty="0">
                    <a:cs typeface="Arial" charset="0"/>
                  </a:endParaRPr>
                </a:p>
              </p:txBody>
            </p:sp>
            <p:sp>
              <p:nvSpPr>
                <p:cNvPr id="1330204" name="Rectangle 28"/>
                <p:cNvSpPr>
                  <a:spLocks noChangeArrowheads="1"/>
                </p:cNvSpPr>
                <p:nvPr/>
              </p:nvSpPr>
              <p:spPr bwMode="auto">
                <a:xfrm>
                  <a:off x="794" y="1843"/>
                  <a:ext cx="128"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At</a:t>
                  </a:r>
                  <a:endParaRPr lang="en-US" dirty="0">
                    <a:cs typeface="Arial" charset="0"/>
                  </a:endParaRPr>
                </a:p>
              </p:txBody>
            </p:sp>
            <p:sp>
              <p:nvSpPr>
                <p:cNvPr id="1330205" name="Rectangle 29"/>
                <p:cNvSpPr>
                  <a:spLocks noChangeArrowheads="1"/>
                </p:cNvSpPr>
                <p:nvPr/>
              </p:nvSpPr>
              <p:spPr bwMode="auto">
                <a:xfrm>
                  <a:off x="961" y="1843"/>
                  <a:ext cx="737"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Risk Behavior</a:t>
                  </a:r>
                  <a:endParaRPr lang="en-US" dirty="0">
                    <a:cs typeface="Arial" charset="0"/>
                  </a:endParaRPr>
                </a:p>
              </p:txBody>
            </p:sp>
          </p:grpSp>
        </p:grpSp>
        <p:grpSp>
          <p:nvGrpSpPr>
            <p:cNvPr id="10" name="Group 30"/>
            <p:cNvGrpSpPr>
              <a:grpSpLocks/>
            </p:cNvGrpSpPr>
            <p:nvPr/>
          </p:nvGrpSpPr>
          <p:grpSpPr bwMode="auto">
            <a:xfrm>
              <a:off x="2324" y="2256"/>
              <a:ext cx="1264" cy="1198"/>
              <a:chOff x="2324" y="2256"/>
              <a:chExt cx="1264" cy="1198"/>
            </a:xfrm>
          </p:grpSpPr>
          <p:grpSp>
            <p:nvGrpSpPr>
              <p:cNvPr id="11" name="Group 31"/>
              <p:cNvGrpSpPr>
                <a:grpSpLocks/>
              </p:cNvGrpSpPr>
              <p:nvPr/>
            </p:nvGrpSpPr>
            <p:grpSpPr bwMode="auto">
              <a:xfrm>
                <a:off x="2880" y="2352"/>
                <a:ext cx="708" cy="1045"/>
                <a:chOff x="2880" y="2352"/>
                <a:chExt cx="708" cy="1045"/>
              </a:xfrm>
            </p:grpSpPr>
            <p:grpSp>
              <p:nvGrpSpPr>
                <p:cNvPr id="12" name="Group 32"/>
                <p:cNvGrpSpPr>
                  <a:grpSpLocks/>
                </p:cNvGrpSpPr>
                <p:nvPr/>
              </p:nvGrpSpPr>
              <p:grpSpPr bwMode="auto">
                <a:xfrm>
                  <a:off x="2880" y="2352"/>
                  <a:ext cx="708" cy="1045"/>
                  <a:chOff x="2526" y="2352"/>
                  <a:chExt cx="708" cy="1045"/>
                </a:xfrm>
              </p:grpSpPr>
              <p:sp>
                <p:nvSpPr>
                  <p:cNvPr id="1330209" name="Freeform 33"/>
                  <p:cNvSpPr>
                    <a:spLocks/>
                  </p:cNvSpPr>
                  <p:nvPr/>
                </p:nvSpPr>
                <p:spPr bwMode="auto">
                  <a:xfrm>
                    <a:off x="2526" y="2352"/>
                    <a:ext cx="708" cy="1045"/>
                  </a:xfrm>
                  <a:custGeom>
                    <a:avLst/>
                    <a:gdLst/>
                    <a:ahLst/>
                    <a:cxnLst>
                      <a:cxn ang="0">
                        <a:pos x="354" y="0"/>
                      </a:cxn>
                      <a:cxn ang="0">
                        <a:pos x="0" y="1045"/>
                      </a:cxn>
                      <a:cxn ang="0">
                        <a:pos x="708" y="1045"/>
                      </a:cxn>
                      <a:cxn ang="0">
                        <a:pos x="354" y="0"/>
                      </a:cxn>
                    </a:cxnLst>
                    <a:rect l="0" t="0" r="r" b="b"/>
                    <a:pathLst>
                      <a:path w="708" h="1045">
                        <a:moveTo>
                          <a:pt x="354" y="0"/>
                        </a:moveTo>
                        <a:lnTo>
                          <a:pt x="0" y="1045"/>
                        </a:lnTo>
                        <a:lnTo>
                          <a:pt x="708" y="1045"/>
                        </a:lnTo>
                        <a:lnTo>
                          <a:pt x="354" y="0"/>
                        </a:lnTo>
                        <a:close/>
                      </a:path>
                    </a:pathLst>
                  </a:custGeom>
                  <a:solidFill>
                    <a:srgbClr val="FFFF00"/>
                  </a:solidFill>
                  <a:ln w="9525">
                    <a:noFill/>
                    <a:round/>
                    <a:headEnd/>
                    <a:tailEnd/>
                  </a:ln>
                </p:spPr>
                <p:txBody>
                  <a:bodyPr/>
                  <a:lstStyle/>
                  <a:p>
                    <a:endParaRPr lang="en-US" dirty="0"/>
                  </a:p>
                </p:txBody>
              </p:sp>
              <p:sp>
                <p:nvSpPr>
                  <p:cNvPr id="1330210" name="Freeform 34"/>
                  <p:cNvSpPr>
                    <a:spLocks/>
                  </p:cNvSpPr>
                  <p:nvPr/>
                </p:nvSpPr>
                <p:spPr bwMode="auto">
                  <a:xfrm>
                    <a:off x="2526" y="2352"/>
                    <a:ext cx="708" cy="1045"/>
                  </a:xfrm>
                  <a:custGeom>
                    <a:avLst/>
                    <a:gdLst/>
                    <a:ahLst/>
                    <a:cxnLst>
                      <a:cxn ang="0">
                        <a:pos x="354" y="0"/>
                      </a:cxn>
                      <a:cxn ang="0">
                        <a:pos x="0" y="1045"/>
                      </a:cxn>
                      <a:cxn ang="0">
                        <a:pos x="708" y="1045"/>
                      </a:cxn>
                      <a:cxn ang="0">
                        <a:pos x="354" y="0"/>
                      </a:cxn>
                    </a:cxnLst>
                    <a:rect l="0" t="0" r="r" b="b"/>
                    <a:pathLst>
                      <a:path w="708" h="1045">
                        <a:moveTo>
                          <a:pt x="354" y="0"/>
                        </a:moveTo>
                        <a:lnTo>
                          <a:pt x="0" y="1045"/>
                        </a:lnTo>
                        <a:lnTo>
                          <a:pt x="708" y="1045"/>
                        </a:lnTo>
                        <a:lnTo>
                          <a:pt x="354" y="0"/>
                        </a:lnTo>
                      </a:path>
                    </a:pathLst>
                  </a:custGeom>
                  <a:noFill/>
                  <a:ln w="11113">
                    <a:solidFill>
                      <a:srgbClr val="000000"/>
                    </a:solidFill>
                    <a:prstDash val="solid"/>
                    <a:round/>
                    <a:headEnd/>
                    <a:tailEnd/>
                  </a:ln>
                </p:spPr>
                <p:txBody>
                  <a:bodyPr/>
                  <a:lstStyle/>
                  <a:p>
                    <a:endParaRPr lang="en-US" dirty="0"/>
                  </a:p>
                </p:txBody>
              </p:sp>
            </p:grpSp>
            <p:sp>
              <p:nvSpPr>
                <p:cNvPr id="1330211" name="Rectangle 35"/>
                <p:cNvSpPr>
                  <a:spLocks noChangeArrowheads="1"/>
                </p:cNvSpPr>
                <p:nvPr/>
              </p:nvSpPr>
              <p:spPr bwMode="auto">
                <a:xfrm>
                  <a:off x="3072" y="3216"/>
                  <a:ext cx="352" cy="163"/>
                </a:xfrm>
                <a:prstGeom prst="rect">
                  <a:avLst/>
                </a:prstGeom>
                <a:noFill/>
                <a:ln w="9525">
                  <a:noFill/>
                  <a:miter lim="800000"/>
                  <a:headEnd/>
                  <a:tailEnd/>
                </a:ln>
              </p:spPr>
              <p:txBody>
                <a:bodyPr wrap="none" lIns="0" tIns="0" rIns="0" bIns="0">
                  <a:spAutoFit/>
                </a:bodyPr>
                <a:lstStyle/>
                <a:p>
                  <a:r>
                    <a:rPr lang="en-US" sz="1700" b="1" dirty="0">
                      <a:solidFill>
                        <a:srgbClr val="000000"/>
                      </a:solidFill>
                      <a:cs typeface="Arial" charset="0"/>
                    </a:rPr>
                    <a:t>~15%</a:t>
                  </a:r>
                  <a:endParaRPr lang="en-US" dirty="0">
                    <a:cs typeface="Arial" charset="0"/>
                  </a:endParaRPr>
                </a:p>
              </p:txBody>
            </p:sp>
          </p:grpSp>
          <p:sp>
            <p:nvSpPr>
              <p:cNvPr id="1330212" name="Freeform 36"/>
              <p:cNvSpPr>
                <a:spLocks/>
              </p:cNvSpPr>
              <p:nvPr/>
            </p:nvSpPr>
            <p:spPr bwMode="auto">
              <a:xfrm>
                <a:off x="2324" y="2256"/>
                <a:ext cx="556" cy="1198"/>
              </a:xfrm>
              <a:custGeom>
                <a:avLst/>
                <a:gdLst/>
                <a:ahLst/>
                <a:cxnLst>
                  <a:cxn ang="0">
                    <a:pos x="556" y="7"/>
                  </a:cxn>
                  <a:cxn ang="0">
                    <a:pos x="542" y="0"/>
                  </a:cxn>
                  <a:cxn ang="0">
                    <a:pos x="521" y="0"/>
                  </a:cxn>
                  <a:cxn ang="0">
                    <a:pos x="507" y="0"/>
                  </a:cxn>
                  <a:cxn ang="0">
                    <a:pos x="493" y="0"/>
                  </a:cxn>
                  <a:cxn ang="0">
                    <a:pos x="479" y="0"/>
                  </a:cxn>
                  <a:cxn ang="0">
                    <a:pos x="465" y="7"/>
                  </a:cxn>
                  <a:cxn ang="0">
                    <a:pos x="452" y="14"/>
                  </a:cxn>
                  <a:cxn ang="0">
                    <a:pos x="438" y="21"/>
                  </a:cxn>
                  <a:cxn ang="0">
                    <a:pos x="431" y="28"/>
                  </a:cxn>
                  <a:cxn ang="0">
                    <a:pos x="417" y="42"/>
                  </a:cxn>
                  <a:cxn ang="0">
                    <a:pos x="410" y="55"/>
                  </a:cxn>
                  <a:cxn ang="0">
                    <a:pos x="403" y="62"/>
                  </a:cxn>
                  <a:cxn ang="0">
                    <a:pos x="153" y="863"/>
                  </a:cxn>
                  <a:cxn ang="0">
                    <a:pos x="146" y="863"/>
                  </a:cxn>
                  <a:cxn ang="0">
                    <a:pos x="146" y="877"/>
                  </a:cxn>
                  <a:cxn ang="0">
                    <a:pos x="132" y="891"/>
                  </a:cxn>
                  <a:cxn ang="0">
                    <a:pos x="125" y="898"/>
                  </a:cxn>
                  <a:cxn ang="0">
                    <a:pos x="111" y="912"/>
                  </a:cxn>
                  <a:cxn ang="0">
                    <a:pos x="104" y="919"/>
                  </a:cxn>
                  <a:cxn ang="0">
                    <a:pos x="91" y="919"/>
                  </a:cxn>
                  <a:cxn ang="0">
                    <a:pos x="70" y="926"/>
                  </a:cxn>
                  <a:cxn ang="0">
                    <a:pos x="56" y="926"/>
                  </a:cxn>
                  <a:cxn ang="0">
                    <a:pos x="42" y="926"/>
                  </a:cxn>
                  <a:cxn ang="0">
                    <a:pos x="28" y="926"/>
                  </a:cxn>
                  <a:cxn ang="0">
                    <a:pos x="7" y="926"/>
                  </a:cxn>
                  <a:cxn ang="0">
                    <a:pos x="0" y="919"/>
                  </a:cxn>
                  <a:cxn ang="0">
                    <a:pos x="14" y="926"/>
                  </a:cxn>
                  <a:cxn ang="0">
                    <a:pos x="28" y="933"/>
                  </a:cxn>
                  <a:cxn ang="0">
                    <a:pos x="42" y="947"/>
                  </a:cxn>
                  <a:cxn ang="0">
                    <a:pos x="56" y="954"/>
                  </a:cxn>
                  <a:cxn ang="0">
                    <a:pos x="70" y="968"/>
                  </a:cxn>
                  <a:cxn ang="0">
                    <a:pos x="77" y="975"/>
                  </a:cxn>
                  <a:cxn ang="0">
                    <a:pos x="84" y="989"/>
                  </a:cxn>
                  <a:cxn ang="0">
                    <a:pos x="91" y="1003"/>
                  </a:cxn>
                  <a:cxn ang="0">
                    <a:pos x="91" y="1017"/>
                  </a:cxn>
                  <a:cxn ang="0">
                    <a:pos x="91" y="1031"/>
                  </a:cxn>
                  <a:cxn ang="0">
                    <a:pos x="91" y="1044"/>
                  </a:cxn>
                  <a:cxn ang="0">
                    <a:pos x="91" y="1058"/>
                  </a:cxn>
                  <a:cxn ang="0">
                    <a:pos x="84" y="1065"/>
                  </a:cxn>
                  <a:cxn ang="0">
                    <a:pos x="84" y="1079"/>
                  </a:cxn>
                  <a:cxn ang="0">
                    <a:pos x="84" y="1093"/>
                  </a:cxn>
                  <a:cxn ang="0">
                    <a:pos x="84" y="1107"/>
                  </a:cxn>
                  <a:cxn ang="0">
                    <a:pos x="91" y="1121"/>
                  </a:cxn>
                  <a:cxn ang="0">
                    <a:pos x="97" y="1135"/>
                  </a:cxn>
                  <a:cxn ang="0">
                    <a:pos x="104" y="1149"/>
                  </a:cxn>
                  <a:cxn ang="0">
                    <a:pos x="111" y="1156"/>
                  </a:cxn>
                  <a:cxn ang="0">
                    <a:pos x="125" y="1170"/>
                  </a:cxn>
                  <a:cxn ang="0">
                    <a:pos x="139" y="1177"/>
                  </a:cxn>
                  <a:cxn ang="0">
                    <a:pos x="153" y="1184"/>
                  </a:cxn>
                  <a:cxn ang="0">
                    <a:pos x="167" y="1191"/>
                  </a:cxn>
                  <a:cxn ang="0">
                    <a:pos x="174" y="1198"/>
                  </a:cxn>
                </a:cxnLst>
                <a:rect l="0" t="0" r="r" b="b"/>
                <a:pathLst>
                  <a:path w="556" h="1198">
                    <a:moveTo>
                      <a:pt x="556" y="7"/>
                    </a:moveTo>
                    <a:lnTo>
                      <a:pt x="556" y="7"/>
                    </a:lnTo>
                    <a:lnTo>
                      <a:pt x="549" y="0"/>
                    </a:lnTo>
                    <a:lnTo>
                      <a:pt x="542" y="0"/>
                    </a:lnTo>
                    <a:lnTo>
                      <a:pt x="535" y="0"/>
                    </a:lnTo>
                    <a:lnTo>
                      <a:pt x="521" y="0"/>
                    </a:lnTo>
                    <a:lnTo>
                      <a:pt x="514" y="0"/>
                    </a:lnTo>
                    <a:lnTo>
                      <a:pt x="507" y="0"/>
                    </a:lnTo>
                    <a:lnTo>
                      <a:pt x="500" y="0"/>
                    </a:lnTo>
                    <a:lnTo>
                      <a:pt x="493" y="0"/>
                    </a:lnTo>
                    <a:lnTo>
                      <a:pt x="486" y="0"/>
                    </a:lnTo>
                    <a:lnTo>
                      <a:pt x="479" y="0"/>
                    </a:lnTo>
                    <a:lnTo>
                      <a:pt x="472" y="7"/>
                    </a:lnTo>
                    <a:lnTo>
                      <a:pt x="465" y="7"/>
                    </a:lnTo>
                    <a:lnTo>
                      <a:pt x="459" y="7"/>
                    </a:lnTo>
                    <a:lnTo>
                      <a:pt x="452" y="14"/>
                    </a:lnTo>
                    <a:lnTo>
                      <a:pt x="445" y="14"/>
                    </a:lnTo>
                    <a:lnTo>
                      <a:pt x="438" y="21"/>
                    </a:lnTo>
                    <a:lnTo>
                      <a:pt x="431" y="28"/>
                    </a:lnTo>
                    <a:lnTo>
                      <a:pt x="431" y="28"/>
                    </a:lnTo>
                    <a:lnTo>
                      <a:pt x="424" y="35"/>
                    </a:lnTo>
                    <a:lnTo>
                      <a:pt x="417" y="42"/>
                    </a:lnTo>
                    <a:lnTo>
                      <a:pt x="417" y="49"/>
                    </a:lnTo>
                    <a:lnTo>
                      <a:pt x="410" y="55"/>
                    </a:lnTo>
                    <a:lnTo>
                      <a:pt x="410" y="55"/>
                    </a:lnTo>
                    <a:lnTo>
                      <a:pt x="403" y="62"/>
                    </a:lnTo>
                    <a:lnTo>
                      <a:pt x="403" y="62"/>
                    </a:lnTo>
                    <a:lnTo>
                      <a:pt x="153" y="863"/>
                    </a:lnTo>
                    <a:lnTo>
                      <a:pt x="153" y="863"/>
                    </a:lnTo>
                    <a:lnTo>
                      <a:pt x="146" y="863"/>
                    </a:lnTo>
                    <a:lnTo>
                      <a:pt x="146" y="870"/>
                    </a:lnTo>
                    <a:lnTo>
                      <a:pt x="146" y="877"/>
                    </a:lnTo>
                    <a:lnTo>
                      <a:pt x="139" y="884"/>
                    </a:lnTo>
                    <a:lnTo>
                      <a:pt x="132" y="891"/>
                    </a:lnTo>
                    <a:lnTo>
                      <a:pt x="132" y="898"/>
                    </a:lnTo>
                    <a:lnTo>
                      <a:pt x="125" y="898"/>
                    </a:lnTo>
                    <a:lnTo>
                      <a:pt x="118" y="905"/>
                    </a:lnTo>
                    <a:lnTo>
                      <a:pt x="111" y="912"/>
                    </a:lnTo>
                    <a:lnTo>
                      <a:pt x="104" y="912"/>
                    </a:lnTo>
                    <a:lnTo>
                      <a:pt x="104" y="919"/>
                    </a:lnTo>
                    <a:lnTo>
                      <a:pt x="97" y="919"/>
                    </a:lnTo>
                    <a:lnTo>
                      <a:pt x="91" y="919"/>
                    </a:lnTo>
                    <a:lnTo>
                      <a:pt x="84" y="926"/>
                    </a:lnTo>
                    <a:lnTo>
                      <a:pt x="70" y="926"/>
                    </a:lnTo>
                    <a:lnTo>
                      <a:pt x="63" y="926"/>
                    </a:lnTo>
                    <a:lnTo>
                      <a:pt x="56" y="926"/>
                    </a:lnTo>
                    <a:lnTo>
                      <a:pt x="49" y="926"/>
                    </a:lnTo>
                    <a:lnTo>
                      <a:pt x="42" y="926"/>
                    </a:lnTo>
                    <a:lnTo>
                      <a:pt x="35" y="926"/>
                    </a:lnTo>
                    <a:lnTo>
                      <a:pt x="28" y="926"/>
                    </a:lnTo>
                    <a:lnTo>
                      <a:pt x="14" y="926"/>
                    </a:lnTo>
                    <a:lnTo>
                      <a:pt x="7" y="926"/>
                    </a:lnTo>
                    <a:lnTo>
                      <a:pt x="0" y="919"/>
                    </a:lnTo>
                    <a:lnTo>
                      <a:pt x="0" y="919"/>
                    </a:lnTo>
                    <a:lnTo>
                      <a:pt x="7" y="926"/>
                    </a:lnTo>
                    <a:lnTo>
                      <a:pt x="14" y="926"/>
                    </a:lnTo>
                    <a:lnTo>
                      <a:pt x="21" y="933"/>
                    </a:lnTo>
                    <a:lnTo>
                      <a:pt x="28" y="933"/>
                    </a:lnTo>
                    <a:lnTo>
                      <a:pt x="35" y="940"/>
                    </a:lnTo>
                    <a:lnTo>
                      <a:pt x="42" y="947"/>
                    </a:lnTo>
                    <a:lnTo>
                      <a:pt x="49" y="947"/>
                    </a:lnTo>
                    <a:lnTo>
                      <a:pt x="56" y="954"/>
                    </a:lnTo>
                    <a:lnTo>
                      <a:pt x="63" y="961"/>
                    </a:lnTo>
                    <a:lnTo>
                      <a:pt x="70" y="968"/>
                    </a:lnTo>
                    <a:lnTo>
                      <a:pt x="70" y="968"/>
                    </a:lnTo>
                    <a:lnTo>
                      <a:pt x="77" y="975"/>
                    </a:lnTo>
                    <a:lnTo>
                      <a:pt x="77" y="982"/>
                    </a:lnTo>
                    <a:lnTo>
                      <a:pt x="84" y="989"/>
                    </a:lnTo>
                    <a:lnTo>
                      <a:pt x="84" y="996"/>
                    </a:lnTo>
                    <a:lnTo>
                      <a:pt x="91" y="1003"/>
                    </a:lnTo>
                    <a:lnTo>
                      <a:pt x="91" y="1010"/>
                    </a:lnTo>
                    <a:lnTo>
                      <a:pt x="91" y="1017"/>
                    </a:lnTo>
                    <a:lnTo>
                      <a:pt x="91" y="1024"/>
                    </a:lnTo>
                    <a:lnTo>
                      <a:pt x="91" y="1031"/>
                    </a:lnTo>
                    <a:lnTo>
                      <a:pt x="91" y="1038"/>
                    </a:lnTo>
                    <a:lnTo>
                      <a:pt x="91" y="1044"/>
                    </a:lnTo>
                    <a:lnTo>
                      <a:pt x="91" y="1051"/>
                    </a:lnTo>
                    <a:lnTo>
                      <a:pt x="91" y="1058"/>
                    </a:lnTo>
                    <a:lnTo>
                      <a:pt x="91" y="1058"/>
                    </a:lnTo>
                    <a:lnTo>
                      <a:pt x="84" y="1065"/>
                    </a:lnTo>
                    <a:lnTo>
                      <a:pt x="84" y="1072"/>
                    </a:lnTo>
                    <a:lnTo>
                      <a:pt x="84" y="1079"/>
                    </a:lnTo>
                    <a:lnTo>
                      <a:pt x="84" y="1086"/>
                    </a:lnTo>
                    <a:lnTo>
                      <a:pt x="84" y="1093"/>
                    </a:lnTo>
                    <a:lnTo>
                      <a:pt x="84" y="1100"/>
                    </a:lnTo>
                    <a:lnTo>
                      <a:pt x="84" y="1107"/>
                    </a:lnTo>
                    <a:lnTo>
                      <a:pt x="91" y="1114"/>
                    </a:lnTo>
                    <a:lnTo>
                      <a:pt x="91" y="1121"/>
                    </a:lnTo>
                    <a:lnTo>
                      <a:pt x="91" y="1128"/>
                    </a:lnTo>
                    <a:lnTo>
                      <a:pt x="97" y="1135"/>
                    </a:lnTo>
                    <a:lnTo>
                      <a:pt x="97" y="1142"/>
                    </a:lnTo>
                    <a:lnTo>
                      <a:pt x="104" y="1149"/>
                    </a:lnTo>
                    <a:lnTo>
                      <a:pt x="111" y="1149"/>
                    </a:lnTo>
                    <a:lnTo>
                      <a:pt x="111" y="1156"/>
                    </a:lnTo>
                    <a:lnTo>
                      <a:pt x="118" y="1163"/>
                    </a:lnTo>
                    <a:lnTo>
                      <a:pt x="125" y="1170"/>
                    </a:lnTo>
                    <a:lnTo>
                      <a:pt x="132" y="1177"/>
                    </a:lnTo>
                    <a:lnTo>
                      <a:pt x="139" y="1177"/>
                    </a:lnTo>
                    <a:lnTo>
                      <a:pt x="146" y="1184"/>
                    </a:lnTo>
                    <a:lnTo>
                      <a:pt x="153" y="1184"/>
                    </a:lnTo>
                    <a:lnTo>
                      <a:pt x="160" y="1191"/>
                    </a:lnTo>
                    <a:lnTo>
                      <a:pt x="167" y="1191"/>
                    </a:lnTo>
                    <a:lnTo>
                      <a:pt x="174" y="1198"/>
                    </a:lnTo>
                    <a:lnTo>
                      <a:pt x="174" y="1198"/>
                    </a:lnTo>
                  </a:path>
                </a:pathLst>
              </a:custGeom>
              <a:noFill/>
              <a:ln w="22225">
                <a:solidFill>
                  <a:srgbClr val="000000"/>
                </a:solidFill>
                <a:prstDash val="solid"/>
                <a:round/>
                <a:headEnd/>
                <a:tailEnd/>
              </a:ln>
            </p:spPr>
            <p:txBody>
              <a:bodyPr/>
              <a:lstStyle/>
              <a:p>
                <a:endParaRPr lang="en-US" dirty="0"/>
              </a:p>
            </p:txBody>
          </p:sp>
        </p:grpSp>
      </p:grpSp>
      <p:grpSp>
        <p:nvGrpSpPr>
          <p:cNvPr id="13" name="Group 37"/>
          <p:cNvGrpSpPr>
            <a:grpSpLocks/>
          </p:cNvGrpSpPr>
          <p:nvPr/>
        </p:nvGrpSpPr>
        <p:grpSpPr bwMode="auto">
          <a:xfrm>
            <a:off x="4483100" y="1295400"/>
            <a:ext cx="3641725" cy="1282700"/>
            <a:chOff x="2374" y="1756"/>
            <a:chExt cx="2294" cy="808"/>
          </a:xfrm>
        </p:grpSpPr>
        <p:grpSp>
          <p:nvGrpSpPr>
            <p:cNvPr id="14" name="Group 38"/>
            <p:cNvGrpSpPr>
              <a:grpSpLocks/>
            </p:cNvGrpSpPr>
            <p:nvPr/>
          </p:nvGrpSpPr>
          <p:grpSpPr bwMode="auto">
            <a:xfrm>
              <a:off x="3168" y="1756"/>
              <a:ext cx="1500" cy="808"/>
              <a:chOff x="3552" y="1920"/>
              <a:chExt cx="1500" cy="808"/>
            </a:xfrm>
          </p:grpSpPr>
          <p:sp>
            <p:nvSpPr>
              <p:cNvPr id="1330215" name="Rectangle 39"/>
              <p:cNvSpPr>
                <a:spLocks noChangeArrowheads="1"/>
              </p:cNvSpPr>
              <p:nvPr/>
            </p:nvSpPr>
            <p:spPr bwMode="auto">
              <a:xfrm>
                <a:off x="3552" y="1920"/>
                <a:ext cx="1500" cy="808"/>
              </a:xfrm>
              <a:prstGeom prst="rect">
                <a:avLst/>
              </a:prstGeom>
              <a:solidFill>
                <a:srgbClr val="FF0000"/>
              </a:solidFill>
              <a:ln w="9525">
                <a:noFill/>
                <a:miter lim="800000"/>
                <a:headEnd/>
                <a:tailEnd/>
              </a:ln>
            </p:spPr>
            <p:txBody>
              <a:bodyPr/>
              <a:lstStyle/>
              <a:p>
                <a:endParaRPr lang="en-US" dirty="0"/>
              </a:p>
            </p:txBody>
          </p:sp>
          <p:grpSp>
            <p:nvGrpSpPr>
              <p:cNvPr id="15" name="Group 40"/>
              <p:cNvGrpSpPr>
                <a:grpSpLocks/>
              </p:cNvGrpSpPr>
              <p:nvPr/>
            </p:nvGrpSpPr>
            <p:grpSpPr bwMode="auto">
              <a:xfrm>
                <a:off x="3552" y="1920"/>
                <a:ext cx="1500" cy="808"/>
                <a:chOff x="3578" y="881"/>
                <a:chExt cx="1500" cy="808"/>
              </a:xfrm>
            </p:grpSpPr>
            <p:sp>
              <p:nvSpPr>
                <p:cNvPr id="1330217" name="Rectangle 41"/>
                <p:cNvSpPr>
                  <a:spLocks noChangeArrowheads="1"/>
                </p:cNvSpPr>
                <p:nvPr/>
              </p:nvSpPr>
              <p:spPr bwMode="auto">
                <a:xfrm>
                  <a:off x="3578" y="881"/>
                  <a:ext cx="1500" cy="808"/>
                </a:xfrm>
                <a:prstGeom prst="rect">
                  <a:avLst/>
                </a:prstGeom>
                <a:noFill/>
                <a:ln w="11113">
                  <a:solidFill>
                    <a:srgbClr val="000000"/>
                  </a:solidFill>
                  <a:miter lim="800000"/>
                  <a:headEnd/>
                  <a:tailEnd/>
                </a:ln>
              </p:spPr>
              <p:txBody>
                <a:bodyPr/>
                <a:lstStyle/>
                <a:p>
                  <a:endParaRPr lang="en-US" dirty="0"/>
                </a:p>
              </p:txBody>
            </p:sp>
            <p:sp>
              <p:nvSpPr>
                <p:cNvPr id="1330218" name="Rectangle 42"/>
                <p:cNvSpPr>
                  <a:spLocks noChangeArrowheads="1"/>
                </p:cNvSpPr>
                <p:nvPr/>
              </p:nvSpPr>
              <p:spPr bwMode="auto">
                <a:xfrm>
                  <a:off x="3828" y="917"/>
                  <a:ext cx="1002"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Tertiary Prevention</a:t>
                  </a:r>
                  <a:endParaRPr lang="en-US" dirty="0">
                    <a:cs typeface="Arial" charset="0"/>
                  </a:endParaRPr>
                </a:p>
              </p:txBody>
            </p:sp>
            <p:sp>
              <p:nvSpPr>
                <p:cNvPr id="1330219" name="Rectangle 43"/>
                <p:cNvSpPr>
                  <a:spLocks noChangeArrowheads="1"/>
                </p:cNvSpPr>
                <p:nvPr/>
              </p:nvSpPr>
              <p:spPr bwMode="auto">
                <a:xfrm>
                  <a:off x="4800" y="917"/>
                  <a:ext cx="36"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a:t>
                  </a:r>
                  <a:endParaRPr lang="en-US" dirty="0">
                    <a:cs typeface="Arial" charset="0"/>
                  </a:endParaRPr>
                </a:p>
              </p:txBody>
            </p:sp>
            <p:sp>
              <p:nvSpPr>
                <p:cNvPr id="1330220" name="Rectangle 44"/>
                <p:cNvSpPr>
                  <a:spLocks noChangeArrowheads="1"/>
                </p:cNvSpPr>
                <p:nvPr/>
              </p:nvSpPr>
              <p:spPr bwMode="auto">
                <a:xfrm>
                  <a:off x="4044" y="1070"/>
                  <a:ext cx="624"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Specialized </a:t>
                  </a:r>
                  <a:endParaRPr lang="en-US" dirty="0">
                    <a:cs typeface="Arial" charset="0"/>
                  </a:endParaRPr>
                </a:p>
              </p:txBody>
            </p:sp>
            <p:sp>
              <p:nvSpPr>
                <p:cNvPr id="1330221" name="Rectangle 45"/>
                <p:cNvSpPr>
                  <a:spLocks noChangeArrowheads="1"/>
                </p:cNvSpPr>
                <p:nvPr/>
              </p:nvSpPr>
              <p:spPr bwMode="auto">
                <a:xfrm>
                  <a:off x="3967" y="1216"/>
                  <a:ext cx="742"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Individualized</a:t>
                  </a:r>
                  <a:endParaRPr lang="en-US" dirty="0">
                    <a:cs typeface="Arial" charset="0"/>
                  </a:endParaRPr>
                </a:p>
              </p:txBody>
            </p:sp>
            <p:sp>
              <p:nvSpPr>
                <p:cNvPr id="1330222" name="Rectangle 46"/>
                <p:cNvSpPr>
                  <a:spLocks noChangeArrowheads="1"/>
                </p:cNvSpPr>
                <p:nvPr/>
              </p:nvSpPr>
              <p:spPr bwMode="auto">
                <a:xfrm>
                  <a:off x="3676" y="1369"/>
                  <a:ext cx="1376"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Systems for Students with </a:t>
                  </a:r>
                  <a:endParaRPr lang="en-US" dirty="0">
                    <a:cs typeface="Arial" charset="0"/>
                  </a:endParaRPr>
                </a:p>
              </p:txBody>
            </p:sp>
            <p:sp>
              <p:nvSpPr>
                <p:cNvPr id="1330223" name="Rectangle 47"/>
                <p:cNvSpPr>
                  <a:spLocks noChangeArrowheads="1"/>
                </p:cNvSpPr>
                <p:nvPr/>
              </p:nvSpPr>
              <p:spPr bwMode="auto">
                <a:xfrm>
                  <a:off x="3828" y="1522"/>
                  <a:ext cx="256"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High</a:t>
                  </a:r>
                  <a:endParaRPr lang="en-US" dirty="0">
                    <a:cs typeface="Arial" charset="0"/>
                  </a:endParaRPr>
                </a:p>
              </p:txBody>
            </p:sp>
            <p:sp>
              <p:nvSpPr>
                <p:cNvPr id="1330224" name="Rectangle 48"/>
                <p:cNvSpPr>
                  <a:spLocks noChangeArrowheads="1"/>
                </p:cNvSpPr>
                <p:nvPr/>
              </p:nvSpPr>
              <p:spPr bwMode="auto">
                <a:xfrm>
                  <a:off x="4113" y="1522"/>
                  <a:ext cx="737" cy="154"/>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Times New Roman" pitchFamily="18" charset="0"/>
                      <a:cs typeface="Arial" charset="0"/>
                    </a:rPr>
                    <a:t>Risk Behavior</a:t>
                  </a:r>
                  <a:endParaRPr lang="en-US" dirty="0">
                    <a:cs typeface="Arial" charset="0"/>
                  </a:endParaRPr>
                </a:p>
              </p:txBody>
            </p:sp>
          </p:grpSp>
        </p:grpSp>
        <p:grpSp>
          <p:nvGrpSpPr>
            <p:cNvPr id="16" name="Group 49"/>
            <p:cNvGrpSpPr>
              <a:grpSpLocks/>
            </p:cNvGrpSpPr>
            <p:nvPr/>
          </p:nvGrpSpPr>
          <p:grpSpPr bwMode="auto">
            <a:xfrm>
              <a:off x="2374" y="1930"/>
              <a:ext cx="637" cy="470"/>
              <a:chOff x="2374" y="1930"/>
              <a:chExt cx="637" cy="470"/>
            </a:xfrm>
          </p:grpSpPr>
          <p:sp>
            <p:nvSpPr>
              <p:cNvPr id="1330226" name="Freeform 50"/>
              <p:cNvSpPr>
                <a:spLocks/>
              </p:cNvSpPr>
              <p:nvPr/>
            </p:nvSpPr>
            <p:spPr bwMode="auto">
              <a:xfrm>
                <a:off x="2748" y="1944"/>
                <a:ext cx="263" cy="432"/>
              </a:xfrm>
              <a:custGeom>
                <a:avLst/>
                <a:gdLst/>
                <a:ahLst/>
                <a:cxnLst>
                  <a:cxn ang="0">
                    <a:pos x="0" y="14"/>
                  </a:cxn>
                  <a:cxn ang="0">
                    <a:pos x="7" y="7"/>
                  </a:cxn>
                  <a:cxn ang="0">
                    <a:pos x="20" y="7"/>
                  </a:cxn>
                  <a:cxn ang="0">
                    <a:pos x="34" y="0"/>
                  </a:cxn>
                  <a:cxn ang="0">
                    <a:pos x="48" y="0"/>
                  </a:cxn>
                  <a:cxn ang="0">
                    <a:pos x="55" y="0"/>
                  </a:cxn>
                  <a:cxn ang="0">
                    <a:pos x="69" y="0"/>
                  </a:cxn>
                  <a:cxn ang="0">
                    <a:pos x="76" y="0"/>
                  </a:cxn>
                  <a:cxn ang="0">
                    <a:pos x="83" y="0"/>
                  </a:cxn>
                  <a:cxn ang="0">
                    <a:pos x="90" y="0"/>
                  </a:cxn>
                  <a:cxn ang="0">
                    <a:pos x="97" y="7"/>
                  </a:cxn>
                  <a:cxn ang="0">
                    <a:pos x="104" y="7"/>
                  </a:cxn>
                  <a:cxn ang="0">
                    <a:pos x="104" y="14"/>
                  </a:cxn>
                  <a:cxn ang="0">
                    <a:pos x="152" y="154"/>
                  </a:cxn>
                  <a:cxn ang="0">
                    <a:pos x="159" y="154"/>
                  </a:cxn>
                  <a:cxn ang="0">
                    <a:pos x="159" y="161"/>
                  </a:cxn>
                  <a:cxn ang="0">
                    <a:pos x="166" y="161"/>
                  </a:cxn>
                  <a:cxn ang="0">
                    <a:pos x="173" y="161"/>
                  </a:cxn>
                  <a:cxn ang="0">
                    <a:pos x="180" y="168"/>
                  </a:cxn>
                  <a:cxn ang="0">
                    <a:pos x="187" y="168"/>
                  </a:cxn>
                  <a:cxn ang="0">
                    <a:pos x="201" y="168"/>
                  </a:cxn>
                  <a:cxn ang="0">
                    <a:pos x="208" y="168"/>
                  </a:cxn>
                  <a:cxn ang="0">
                    <a:pos x="222" y="161"/>
                  </a:cxn>
                  <a:cxn ang="0">
                    <a:pos x="236" y="161"/>
                  </a:cxn>
                  <a:cxn ang="0">
                    <a:pos x="243" y="161"/>
                  </a:cxn>
                  <a:cxn ang="0">
                    <a:pos x="257" y="154"/>
                  </a:cxn>
                  <a:cxn ang="0">
                    <a:pos x="263" y="154"/>
                  </a:cxn>
                  <a:cxn ang="0">
                    <a:pos x="250" y="154"/>
                  </a:cxn>
                  <a:cxn ang="0">
                    <a:pos x="243" y="161"/>
                  </a:cxn>
                  <a:cxn ang="0">
                    <a:pos x="229" y="168"/>
                  </a:cxn>
                  <a:cxn ang="0">
                    <a:pos x="215" y="175"/>
                  </a:cxn>
                  <a:cxn ang="0">
                    <a:pos x="208" y="182"/>
                  </a:cxn>
                  <a:cxn ang="0">
                    <a:pos x="201" y="189"/>
                  </a:cxn>
                  <a:cxn ang="0">
                    <a:pos x="194" y="196"/>
                  </a:cxn>
                  <a:cxn ang="0">
                    <a:pos x="187" y="196"/>
                  </a:cxn>
                  <a:cxn ang="0">
                    <a:pos x="180" y="202"/>
                  </a:cxn>
                  <a:cxn ang="0">
                    <a:pos x="180" y="209"/>
                  </a:cxn>
                  <a:cxn ang="0">
                    <a:pos x="180" y="216"/>
                  </a:cxn>
                  <a:cxn ang="0">
                    <a:pos x="180" y="223"/>
                  </a:cxn>
                  <a:cxn ang="0">
                    <a:pos x="229" y="363"/>
                  </a:cxn>
                  <a:cxn ang="0">
                    <a:pos x="229" y="363"/>
                  </a:cxn>
                  <a:cxn ang="0">
                    <a:pos x="229" y="370"/>
                  </a:cxn>
                  <a:cxn ang="0">
                    <a:pos x="229" y="377"/>
                  </a:cxn>
                  <a:cxn ang="0">
                    <a:pos x="229" y="377"/>
                  </a:cxn>
                  <a:cxn ang="0">
                    <a:pos x="222" y="384"/>
                  </a:cxn>
                  <a:cxn ang="0">
                    <a:pos x="215" y="391"/>
                  </a:cxn>
                  <a:cxn ang="0">
                    <a:pos x="208" y="397"/>
                  </a:cxn>
                  <a:cxn ang="0">
                    <a:pos x="201" y="404"/>
                  </a:cxn>
                  <a:cxn ang="0">
                    <a:pos x="187" y="411"/>
                  </a:cxn>
                  <a:cxn ang="0">
                    <a:pos x="180" y="418"/>
                  </a:cxn>
                  <a:cxn ang="0">
                    <a:pos x="166" y="425"/>
                  </a:cxn>
                  <a:cxn ang="0">
                    <a:pos x="152" y="425"/>
                  </a:cxn>
                  <a:cxn ang="0">
                    <a:pos x="145" y="432"/>
                  </a:cxn>
                </a:cxnLst>
                <a:rect l="0" t="0" r="r" b="b"/>
                <a:pathLst>
                  <a:path w="263" h="432">
                    <a:moveTo>
                      <a:pt x="0" y="14"/>
                    </a:moveTo>
                    <a:lnTo>
                      <a:pt x="0" y="14"/>
                    </a:lnTo>
                    <a:lnTo>
                      <a:pt x="0" y="7"/>
                    </a:lnTo>
                    <a:lnTo>
                      <a:pt x="7" y="7"/>
                    </a:lnTo>
                    <a:lnTo>
                      <a:pt x="14" y="7"/>
                    </a:lnTo>
                    <a:lnTo>
                      <a:pt x="20" y="7"/>
                    </a:lnTo>
                    <a:lnTo>
                      <a:pt x="27" y="0"/>
                    </a:lnTo>
                    <a:lnTo>
                      <a:pt x="34" y="0"/>
                    </a:lnTo>
                    <a:lnTo>
                      <a:pt x="41" y="0"/>
                    </a:lnTo>
                    <a:lnTo>
                      <a:pt x="48" y="0"/>
                    </a:lnTo>
                    <a:lnTo>
                      <a:pt x="55" y="0"/>
                    </a:lnTo>
                    <a:lnTo>
                      <a:pt x="55" y="0"/>
                    </a:lnTo>
                    <a:lnTo>
                      <a:pt x="62" y="0"/>
                    </a:lnTo>
                    <a:lnTo>
                      <a:pt x="69" y="0"/>
                    </a:lnTo>
                    <a:lnTo>
                      <a:pt x="76" y="0"/>
                    </a:lnTo>
                    <a:lnTo>
                      <a:pt x="76" y="0"/>
                    </a:lnTo>
                    <a:lnTo>
                      <a:pt x="83" y="0"/>
                    </a:lnTo>
                    <a:lnTo>
                      <a:pt x="83" y="0"/>
                    </a:lnTo>
                    <a:lnTo>
                      <a:pt x="90" y="0"/>
                    </a:lnTo>
                    <a:lnTo>
                      <a:pt x="90" y="0"/>
                    </a:lnTo>
                    <a:lnTo>
                      <a:pt x="97" y="0"/>
                    </a:lnTo>
                    <a:lnTo>
                      <a:pt x="97" y="7"/>
                    </a:lnTo>
                    <a:lnTo>
                      <a:pt x="104" y="7"/>
                    </a:lnTo>
                    <a:lnTo>
                      <a:pt x="104" y="7"/>
                    </a:lnTo>
                    <a:lnTo>
                      <a:pt x="104" y="7"/>
                    </a:lnTo>
                    <a:lnTo>
                      <a:pt x="104" y="14"/>
                    </a:lnTo>
                    <a:lnTo>
                      <a:pt x="104" y="14"/>
                    </a:lnTo>
                    <a:lnTo>
                      <a:pt x="152" y="154"/>
                    </a:lnTo>
                    <a:lnTo>
                      <a:pt x="152" y="154"/>
                    </a:lnTo>
                    <a:lnTo>
                      <a:pt x="159" y="154"/>
                    </a:lnTo>
                    <a:lnTo>
                      <a:pt x="159" y="154"/>
                    </a:lnTo>
                    <a:lnTo>
                      <a:pt x="159" y="161"/>
                    </a:lnTo>
                    <a:lnTo>
                      <a:pt x="159" y="161"/>
                    </a:lnTo>
                    <a:lnTo>
                      <a:pt x="166" y="161"/>
                    </a:lnTo>
                    <a:lnTo>
                      <a:pt x="166" y="161"/>
                    </a:lnTo>
                    <a:lnTo>
                      <a:pt x="173" y="161"/>
                    </a:lnTo>
                    <a:lnTo>
                      <a:pt x="173" y="168"/>
                    </a:lnTo>
                    <a:lnTo>
                      <a:pt x="180" y="168"/>
                    </a:lnTo>
                    <a:lnTo>
                      <a:pt x="180" y="168"/>
                    </a:lnTo>
                    <a:lnTo>
                      <a:pt x="187" y="168"/>
                    </a:lnTo>
                    <a:lnTo>
                      <a:pt x="194" y="168"/>
                    </a:lnTo>
                    <a:lnTo>
                      <a:pt x="201" y="168"/>
                    </a:lnTo>
                    <a:lnTo>
                      <a:pt x="201" y="168"/>
                    </a:lnTo>
                    <a:lnTo>
                      <a:pt x="208" y="168"/>
                    </a:lnTo>
                    <a:lnTo>
                      <a:pt x="215" y="161"/>
                    </a:lnTo>
                    <a:lnTo>
                      <a:pt x="222" y="161"/>
                    </a:lnTo>
                    <a:lnTo>
                      <a:pt x="229" y="161"/>
                    </a:lnTo>
                    <a:lnTo>
                      <a:pt x="236" y="161"/>
                    </a:lnTo>
                    <a:lnTo>
                      <a:pt x="236" y="161"/>
                    </a:lnTo>
                    <a:lnTo>
                      <a:pt x="243" y="161"/>
                    </a:lnTo>
                    <a:lnTo>
                      <a:pt x="250" y="154"/>
                    </a:lnTo>
                    <a:lnTo>
                      <a:pt x="257" y="154"/>
                    </a:lnTo>
                    <a:lnTo>
                      <a:pt x="263" y="154"/>
                    </a:lnTo>
                    <a:lnTo>
                      <a:pt x="263" y="154"/>
                    </a:lnTo>
                    <a:lnTo>
                      <a:pt x="257" y="154"/>
                    </a:lnTo>
                    <a:lnTo>
                      <a:pt x="250" y="154"/>
                    </a:lnTo>
                    <a:lnTo>
                      <a:pt x="243" y="161"/>
                    </a:lnTo>
                    <a:lnTo>
                      <a:pt x="243" y="161"/>
                    </a:lnTo>
                    <a:lnTo>
                      <a:pt x="236" y="168"/>
                    </a:lnTo>
                    <a:lnTo>
                      <a:pt x="229" y="168"/>
                    </a:lnTo>
                    <a:lnTo>
                      <a:pt x="222" y="168"/>
                    </a:lnTo>
                    <a:lnTo>
                      <a:pt x="215" y="175"/>
                    </a:lnTo>
                    <a:lnTo>
                      <a:pt x="215" y="175"/>
                    </a:lnTo>
                    <a:lnTo>
                      <a:pt x="208" y="182"/>
                    </a:lnTo>
                    <a:lnTo>
                      <a:pt x="201" y="182"/>
                    </a:lnTo>
                    <a:lnTo>
                      <a:pt x="201" y="189"/>
                    </a:lnTo>
                    <a:lnTo>
                      <a:pt x="194" y="189"/>
                    </a:lnTo>
                    <a:lnTo>
                      <a:pt x="194" y="196"/>
                    </a:lnTo>
                    <a:lnTo>
                      <a:pt x="187" y="196"/>
                    </a:lnTo>
                    <a:lnTo>
                      <a:pt x="187" y="196"/>
                    </a:lnTo>
                    <a:lnTo>
                      <a:pt x="187" y="202"/>
                    </a:lnTo>
                    <a:lnTo>
                      <a:pt x="180" y="202"/>
                    </a:lnTo>
                    <a:lnTo>
                      <a:pt x="180" y="209"/>
                    </a:lnTo>
                    <a:lnTo>
                      <a:pt x="180" y="209"/>
                    </a:lnTo>
                    <a:lnTo>
                      <a:pt x="180" y="216"/>
                    </a:lnTo>
                    <a:lnTo>
                      <a:pt x="180" y="216"/>
                    </a:lnTo>
                    <a:lnTo>
                      <a:pt x="180" y="216"/>
                    </a:lnTo>
                    <a:lnTo>
                      <a:pt x="180" y="223"/>
                    </a:lnTo>
                    <a:lnTo>
                      <a:pt x="180" y="223"/>
                    </a:lnTo>
                    <a:lnTo>
                      <a:pt x="229" y="363"/>
                    </a:lnTo>
                    <a:lnTo>
                      <a:pt x="229" y="363"/>
                    </a:lnTo>
                    <a:lnTo>
                      <a:pt x="229" y="363"/>
                    </a:lnTo>
                    <a:lnTo>
                      <a:pt x="229" y="363"/>
                    </a:lnTo>
                    <a:lnTo>
                      <a:pt x="229" y="370"/>
                    </a:lnTo>
                    <a:lnTo>
                      <a:pt x="229" y="370"/>
                    </a:lnTo>
                    <a:lnTo>
                      <a:pt x="229" y="377"/>
                    </a:lnTo>
                    <a:lnTo>
                      <a:pt x="229" y="377"/>
                    </a:lnTo>
                    <a:lnTo>
                      <a:pt x="229" y="377"/>
                    </a:lnTo>
                    <a:lnTo>
                      <a:pt x="222" y="384"/>
                    </a:lnTo>
                    <a:lnTo>
                      <a:pt x="222" y="384"/>
                    </a:lnTo>
                    <a:lnTo>
                      <a:pt x="215" y="391"/>
                    </a:lnTo>
                    <a:lnTo>
                      <a:pt x="215" y="391"/>
                    </a:lnTo>
                    <a:lnTo>
                      <a:pt x="208" y="397"/>
                    </a:lnTo>
                    <a:lnTo>
                      <a:pt x="208" y="397"/>
                    </a:lnTo>
                    <a:lnTo>
                      <a:pt x="201" y="404"/>
                    </a:lnTo>
                    <a:lnTo>
                      <a:pt x="201" y="404"/>
                    </a:lnTo>
                    <a:lnTo>
                      <a:pt x="194" y="404"/>
                    </a:lnTo>
                    <a:lnTo>
                      <a:pt x="187" y="411"/>
                    </a:lnTo>
                    <a:lnTo>
                      <a:pt x="180" y="411"/>
                    </a:lnTo>
                    <a:lnTo>
                      <a:pt x="180" y="418"/>
                    </a:lnTo>
                    <a:lnTo>
                      <a:pt x="173" y="418"/>
                    </a:lnTo>
                    <a:lnTo>
                      <a:pt x="166" y="425"/>
                    </a:lnTo>
                    <a:lnTo>
                      <a:pt x="159" y="425"/>
                    </a:lnTo>
                    <a:lnTo>
                      <a:pt x="152" y="425"/>
                    </a:lnTo>
                    <a:lnTo>
                      <a:pt x="145" y="432"/>
                    </a:lnTo>
                    <a:lnTo>
                      <a:pt x="145" y="432"/>
                    </a:lnTo>
                  </a:path>
                </a:pathLst>
              </a:custGeom>
              <a:noFill/>
              <a:ln w="22225">
                <a:solidFill>
                  <a:srgbClr val="000000"/>
                </a:solidFill>
                <a:prstDash val="solid"/>
                <a:round/>
                <a:headEnd/>
                <a:tailEnd/>
              </a:ln>
            </p:spPr>
            <p:txBody>
              <a:bodyPr/>
              <a:lstStyle/>
              <a:p>
                <a:endParaRPr lang="en-US" dirty="0"/>
              </a:p>
            </p:txBody>
          </p:sp>
          <p:grpSp>
            <p:nvGrpSpPr>
              <p:cNvPr id="17" name="Group 51"/>
              <p:cNvGrpSpPr>
                <a:grpSpLocks/>
              </p:cNvGrpSpPr>
              <p:nvPr/>
            </p:nvGrpSpPr>
            <p:grpSpPr bwMode="auto">
              <a:xfrm>
                <a:off x="2374" y="1930"/>
                <a:ext cx="317" cy="470"/>
                <a:chOff x="2374" y="1930"/>
                <a:chExt cx="317" cy="470"/>
              </a:xfrm>
            </p:grpSpPr>
            <p:grpSp>
              <p:nvGrpSpPr>
                <p:cNvPr id="18" name="Group 52"/>
                <p:cNvGrpSpPr>
                  <a:grpSpLocks/>
                </p:cNvGrpSpPr>
                <p:nvPr/>
              </p:nvGrpSpPr>
              <p:grpSpPr bwMode="auto">
                <a:xfrm>
                  <a:off x="2400" y="1930"/>
                  <a:ext cx="291" cy="459"/>
                  <a:chOff x="2304" y="1152"/>
                  <a:chExt cx="291" cy="459"/>
                </a:xfrm>
              </p:grpSpPr>
              <p:sp>
                <p:nvSpPr>
                  <p:cNvPr id="1330229" name="Freeform 53"/>
                  <p:cNvSpPr>
                    <a:spLocks/>
                  </p:cNvSpPr>
                  <p:nvPr/>
                </p:nvSpPr>
                <p:spPr bwMode="auto">
                  <a:xfrm>
                    <a:off x="2304" y="1152"/>
                    <a:ext cx="291" cy="459"/>
                  </a:xfrm>
                  <a:custGeom>
                    <a:avLst/>
                    <a:gdLst/>
                    <a:ahLst/>
                    <a:cxnLst>
                      <a:cxn ang="0">
                        <a:pos x="145" y="0"/>
                      </a:cxn>
                      <a:cxn ang="0">
                        <a:pos x="0" y="459"/>
                      </a:cxn>
                      <a:cxn ang="0">
                        <a:pos x="291" y="459"/>
                      </a:cxn>
                      <a:cxn ang="0">
                        <a:pos x="145" y="0"/>
                      </a:cxn>
                    </a:cxnLst>
                    <a:rect l="0" t="0" r="r" b="b"/>
                    <a:pathLst>
                      <a:path w="291" h="459">
                        <a:moveTo>
                          <a:pt x="145" y="0"/>
                        </a:moveTo>
                        <a:lnTo>
                          <a:pt x="0" y="459"/>
                        </a:lnTo>
                        <a:lnTo>
                          <a:pt x="291" y="459"/>
                        </a:lnTo>
                        <a:lnTo>
                          <a:pt x="145" y="0"/>
                        </a:lnTo>
                        <a:close/>
                      </a:path>
                    </a:pathLst>
                  </a:custGeom>
                  <a:solidFill>
                    <a:srgbClr val="FF0000"/>
                  </a:solidFill>
                  <a:ln w="9525">
                    <a:noFill/>
                    <a:round/>
                    <a:headEnd/>
                    <a:tailEnd/>
                  </a:ln>
                </p:spPr>
                <p:txBody>
                  <a:bodyPr/>
                  <a:lstStyle/>
                  <a:p>
                    <a:endParaRPr lang="en-US" dirty="0"/>
                  </a:p>
                </p:txBody>
              </p:sp>
              <p:sp>
                <p:nvSpPr>
                  <p:cNvPr id="1330230" name="Freeform 54"/>
                  <p:cNvSpPr>
                    <a:spLocks/>
                  </p:cNvSpPr>
                  <p:nvPr/>
                </p:nvSpPr>
                <p:spPr bwMode="auto">
                  <a:xfrm>
                    <a:off x="2304" y="1152"/>
                    <a:ext cx="291" cy="459"/>
                  </a:xfrm>
                  <a:custGeom>
                    <a:avLst/>
                    <a:gdLst/>
                    <a:ahLst/>
                    <a:cxnLst>
                      <a:cxn ang="0">
                        <a:pos x="145" y="0"/>
                      </a:cxn>
                      <a:cxn ang="0">
                        <a:pos x="0" y="459"/>
                      </a:cxn>
                      <a:cxn ang="0">
                        <a:pos x="291" y="459"/>
                      </a:cxn>
                      <a:cxn ang="0">
                        <a:pos x="145" y="0"/>
                      </a:cxn>
                    </a:cxnLst>
                    <a:rect l="0" t="0" r="r" b="b"/>
                    <a:pathLst>
                      <a:path w="291" h="459">
                        <a:moveTo>
                          <a:pt x="145" y="0"/>
                        </a:moveTo>
                        <a:lnTo>
                          <a:pt x="0" y="459"/>
                        </a:lnTo>
                        <a:lnTo>
                          <a:pt x="291" y="459"/>
                        </a:lnTo>
                        <a:lnTo>
                          <a:pt x="145" y="0"/>
                        </a:lnTo>
                      </a:path>
                    </a:pathLst>
                  </a:custGeom>
                  <a:noFill/>
                  <a:ln w="11113">
                    <a:solidFill>
                      <a:srgbClr val="000000"/>
                    </a:solidFill>
                    <a:prstDash val="solid"/>
                    <a:round/>
                    <a:headEnd/>
                    <a:tailEnd/>
                  </a:ln>
                </p:spPr>
                <p:txBody>
                  <a:bodyPr/>
                  <a:lstStyle/>
                  <a:p>
                    <a:endParaRPr lang="en-US" dirty="0"/>
                  </a:p>
                </p:txBody>
              </p:sp>
            </p:grpSp>
            <p:sp>
              <p:nvSpPr>
                <p:cNvPr id="1330231" name="Rectangle 55"/>
                <p:cNvSpPr>
                  <a:spLocks noChangeArrowheads="1"/>
                </p:cNvSpPr>
                <p:nvPr/>
              </p:nvSpPr>
              <p:spPr bwMode="auto">
                <a:xfrm>
                  <a:off x="2374" y="2237"/>
                  <a:ext cx="314" cy="163"/>
                </a:xfrm>
                <a:prstGeom prst="rect">
                  <a:avLst/>
                </a:prstGeom>
                <a:noFill/>
                <a:ln w="9525">
                  <a:noFill/>
                  <a:miter lim="800000"/>
                  <a:headEnd/>
                  <a:tailEnd/>
                </a:ln>
              </p:spPr>
              <p:txBody>
                <a:bodyPr wrap="none" lIns="0" tIns="0" rIns="0" bIns="0">
                  <a:spAutoFit/>
                </a:bodyPr>
                <a:lstStyle/>
                <a:p>
                  <a:r>
                    <a:rPr lang="en-US" sz="1700" b="1" dirty="0">
                      <a:solidFill>
                        <a:srgbClr val="000000"/>
                      </a:solidFill>
                      <a:cs typeface="Arial" charset="0"/>
                    </a:rPr>
                    <a:t>~5% </a:t>
                  </a:r>
                  <a:endParaRPr lang="en-US" dirty="0">
                    <a:cs typeface="Arial" charset="0"/>
                  </a:endParaRPr>
                </a:p>
              </p:txBody>
            </p:sp>
          </p:grpSp>
        </p:grpSp>
      </p:grpSp>
      <p:sp>
        <p:nvSpPr>
          <p:cNvPr id="1330232" name="Rectangle 56"/>
          <p:cNvSpPr>
            <a:spLocks noChangeArrowheads="1"/>
          </p:cNvSpPr>
          <p:nvPr/>
        </p:nvSpPr>
        <p:spPr bwMode="auto">
          <a:xfrm>
            <a:off x="1524000" y="533400"/>
            <a:ext cx="7848600" cy="431800"/>
          </a:xfrm>
          <a:prstGeom prst="rect">
            <a:avLst/>
          </a:prstGeom>
          <a:noFill/>
          <a:ln w="9525">
            <a:noFill/>
            <a:miter lim="800000"/>
            <a:headEnd/>
            <a:tailEnd/>
          </a:ln>
          <a:effectLst/>
        </p:spPr>
        <p:txBody>
          <a:bodyPr>
            <a:spAutoFit/>
          </a:bodyPr>
          <a:lstStyle/>
          <a:p>
            <a:pPr eaLnBrk="0" hangingPunct="0">
              <a:lnSpc>
                <a:spcPct val="93000"/>
              </a:lnSpc>
              <a:buClr>
                <a:srgbClr val="000000"/>
              </a:buClr>
              <a:buSzPct val="100000"/>
              <a:buFont typeface="Arial" charset="0"/>
              <a:buNone/>
            </a:pPr>
            <a:r>
              <a:rPr lang="en-GB" sz="2400" b="1" dirty="0">
                <a:cs typeface="Arial" charset="0"/>
              </a:rPr>
              <a:t>CONTINUUM OF POSITIVE BEHAVIOR SUPPORT</a:t>
            </a:r>
          </a:p>
        </p:txBody>
      </p:sp>
      <p:sp>
        <p:nvSpPr>
          <p:cNvPr id="57" name="Slide Number Placeholder 56"/>
          <p:cNvSpPr>
            <a:spLocks noGrp="1"/>
          </p:cNvSpPr>
          <p:nvPr>
            <p:ph type="sldNum" sz="quarter" idx="12"/>
          </p:nvPr>
        </p:nvSpPr>
        <p:spPr/>
        <p:txBody>
          <a:bodyPr/>
          <a:lstStyle/>
          <a:p>
            <a:pPr>
              <a:defRPr/>
            </a:pPr>
            <a:fld id="{0C1A2A0E-CAA5-46BF-A5A2-02300CFE1F1A}" type="slidenum">
              <a:rPr lang="en-US"/>
              <a:pPr>
                <a:defRPr/>
              </a:pPr>
              <a:t>12</a:t>
            </a:fld>
            <a:endParaRPr lang="en-US" dirty="0"/>
          </a:p>
        </p:txBody>
      </p:sp>
      <p:grpSp>
        <p:nvGrpSpPr>
          <p:cNvPr id="62" name="Group 61"/>
          <p:cNvGrpSpPr>
            <a:grpSpLocks/>
          </p:cNvGrpSpPr>
          <p:nvPr/>
        </p:nvGrpSpPr>
        <p:grpSpPr bwMode="auto">
          <a:xfrm>
            <a:off x="6400800" y="3200400"/>
            <a:ext cx="2743200" cy="2743200"/>
            <a:chOff x="6705600" y="3429000"/>
            <a:chExt cx="2743200" cy="2743200"/>
          </a:xfrm>
        </p:grpSpPr>
        <p:pic>
          <p:nvPicPr>
            <p:cNvPr id="63"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64"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1" name="Rectangle 5"/>
          <p:cNvSpPr>
            <a:spLocks noChangeArrowheads="1"/>
          </p:cNvSpPr>
          <p:nvPr/>
        </p:nvSpPr>
        <p:spPr bwMode="auto">
          <a:xfrm>
            <a:off x="-685800" y="5562600"/>
            <a:ext cx="5588000" cy="1028700"/>
          </a:xfrm>
          <a:prstGeom prst="rect">
            <a:avLst/>
          </a:prstGeom>
          <a:solidFill>
            <a:schemeClr val="bg1"/>
          </a:solidFill>
          <a:ln w="9525">
            <a:noFill/>
            <a:miter lim="800000"/>
            <a:headEnd/>
            <a:tailEnd/>
          </a:ln>
          <a:effectLst/>
        </p:spPr>
        <p:txBody>
          <a:bodyPr wrap="none" anchor="ctr"/>
          <a:lstStyle/>
          <a:p>
            <a:endParaRPr lang="en-US" dirty="0"/>
          </a:p>
        </p:txBody>
      </p:sp>
      <p:sp>
        <p:nvSpPr>
          <p:cNvPr id="4103" name="AutoShape 7"/>
          <p:cNvSpPr>
            <a:spLocks noChangeArrowheads="1"/>
          </p:cNvSpPr>
          <p:nvPr/>
        </p:nvSpPr>
        <p:spPr bwMode="auto">
          <a:xfrm>
            <a:off x="381000" y="0"/>
            <a:ext cx="8077200" cy="6858000"/>
          </a:xfrm>
          <a:prstGeom prst="star5">
            <a:avLst/>
          </a:prstGeom>
          <a:solidFill>
            <a:schemeClr val="accent1"/>
          </a:solidFill>
          <a:ln w="9525">
            <a:noFill/>
            <a:miter lim="800000"/>
            <a:headEnd/>
            <a:tailEnd/>
          </a:ln>
          <a:effectLst/>
        </p:spPr>
        <p:txBody>
          <a:bodyPr wrap="none" anchor="ctr"/>
          <a:lstStyle/>
          <a:p>
            <a:endParaRPr lang="en-US" dirty="0"/>
          </a:p>
        </p:txBody>
      </p:sp>
      <p:sp>
        <p:nvSpPr>
          <p:cNvPr id="4104" name="Text Box 8"/>
          <p:cNvSpPr txBox="1">
            <a:spLocks noChangeArrowheads="1"/>
          </p:cNvSpPr>
          <p:nvPr/>
        </p:nvSpPr>
        <p:spPr bwMode="auto">
          <a:xfrm>
            <a:off x="3802485" y="990600"/>
            <a:ext cx="1192955" cy="707886"/>
          </a:xfrm>
          <a:prstGeom prst="rect">
            <a:avLst/>
          </a:prstGeom>
          <a:noFill/>
          <a:ln w="9525">
            <a:noFill/>
            <a:miter lim="800000"/>
            <a:headEnd/>
            <a:tailEnd/>
          </a:ln>
          <a:effectLst/>
        </p:spPr>
        <p:txBody>
          <a:bodyPr wrap="none">
            <a:spAutoFit/>
          </a:bodyPr>
          <a:lstStyle/>
          <a:p>
            <a:pPr algn="ctr">
              <a:spcBef>
                <a:spcPct val="50000"/>
              </a:spcBef>
              <a:buFont typeface="Times" charset="0"/>
              <a:buNone/>
            </a:pPr>
            <a:r>
              <a:rPr lang="en-US" sz="4000" b="1" dirty="0">
                <a:solidFill>
                  <a:srgbClr val="D5162A"/>
                </a:solidFill>
                <a:latin typeface="Gadget" charset="0"/>
              </a:rPr>
              <a:t>E</a:t>
            </a:r>
            <a:r>
              <a:rPr lang="en-US" b="1" dirty="0">
                <a:solidFill>
                  <a:schemeClr val="bg2"/>
                </a:solidFill>
                <a:latin typeface="Gadget" charset="0"/>
              </a:rPr>
              <a:t>xplain</a:t>
            </a:r>
            <a:endParaRPr lang="en-US" dirty="0">
              <a:solidFill>
                <a:schemeClr val="bg2"/>
              </a:solidFill>
            </a:endParaRPr>
          </a:p>
        </p:txBody>
      </p:sp>
      <p:sp>
        <p:nvSpPr>
          <p:cNvPr id="4105" name="Text Box 9"/>
          <p:cNvSpPr txBox="1">
            <a:spLocks noChangeArrowheads="1"/>
          </p:cNvSpPr>
          <p:nvPr/>
        </p:nvSpPr>
        <p:spPr bwMode="auto">
          <a:xfrm>
            <a:off x="5562600" y="2743200"/>
            <a:ext cx="2819400" cy="727075"/>
          </a:xfrm>
          <a:prstGeom prst="rect">
            <a:avLst/>
          </a:prstGeom>
          <a:noFill/>
          <a:ln w="9525">
            <a:noFill/>
            <a:miter lim="800000"/>
            <a:headEnd/>
            <a:tailEnd/>
          </a:ln>
          <a:effectLst/>
        </p:spPr>
        <p:txBody>
          <a:bodyPr>
            <a:spAutoFit/>
          </a:bodyPr>
          <a:lstStyle/>
          <a:p>
            <a:pPr algn="ctr">
              <a:spcBef>
                <a:spcPct val="50000"/>
              </a:spcBef>
            </a:pPr>
            <a:r>
              <a:rPr lang="en-US" sz="4000" b="1" dirty="0">
                <a:solidFill>
                  <a:srgbClr val="D5162A"/>
                </a:solidFill>
                <a:latin typeface="Gadget" charset="0"/>
              </a:rPr>
              <a:t>R</a:t>
            </a:r>
            <a:r>
              <a:rPr lang="en-US" b="1" dirty="0">
                <a:solidFill>
                  <a:schemeClr val="bg2"/>
                </a:solidFill>
                <a:latin typeface="Gadget" charset="0"/>
              </a:rPr>
              <a:t>eason</a:t>
            </a:r>
            <a:endParaRPr lang="en-US" sz="1800" dirty="0">
              <a:solidFill>
                <a:schemeClr val="bg2"/>
              </a:solidFill>
              <a:latin typeface="Arial" charset="0"/>
            </a:endParaRPr>
          </a:p>
        </p:txBody>
      </p:sp>
      <p:sp>
        <p:nvSpPr>
          <p:cNvPr id="4107" name="Text Box 11"/>
          <p:cNvSpPr txBox="1">
            <a:spLocks noChangeArrowheads="1"/>
          </p:cNvSpPr>
          <p:nvPr/>
        </p:nvSpPr>
        <p:spPr bwMode="auto">
          <a:xfrm>
            <a:off x="5257800" y="4876800"/>
            <a:ext cx="2590800" cy="790575"/>
          </a:xfrm>
          <a:prstGeom prst="rect">
            <a:avLst/>
          </a:prstGeom>
          <a:noFill/>
          <a:ln w="9525">
            <a:noFill/>
            <a:miter lim="800000"/>
            <a:headEnd/>
            <a:tailEnd/>
          </a:ln>
          <a:effectLst/>
        </p:spPr>
        <p:txBody>
          <a:bodyPr>
            <a:spAutoFit/>
          </a:bodyPr>
          <a:lstStyle/>
          <a:p>
            <a:pPr algn="ctr">
              <a:spcBef>
                <a:spcPct val="50000"/>
              </a:spcBef>
            </a:pPr>
            <a:r>
              <a:rPr lang="en-US" sz="4400" b="1" dirty="0">
                <a:solidFill>
                  <a:srgbClr val="D5162A"/>
                </a:solidFill>
                <a:latin typeface="Gadget" charset="0"/>
              </a:rPr>
              <a:t>A</a:t>
            </a:r>
            <a:r>
              <a:rPr lang="en-US" b="1" dirty="0">
                <a:solidFill>
                  <a:schemeClr val="bg2"/>
                </a:solidFill>
                <a:latin typeface="Gadget" charset="0"/>
              </a:rPr>
              <a:t>ppropriate</a:t>
            </a:r>
            <a:endParaRPr lang="en-US" dirty="0">
              <a:solidFill>
                <a:schemeClr val="bg2"/>
              </a:solidFill>
            </a:endParaRPr>
          </a:p>
        </p:txBody>
      </p:sp>
      <p:sp>
        <p:nvSpPr>
          <p:cNvPr id="4108" name="Text Box 12"/>
          <p:cNvSpPr txBox="1">
            <a:spLocks noChangeArrowheads="1"/>
          </p:cNvSpPr>
          <p:nvPr/>
        </p:nvSpPr>
        <p:spPr bwMode="auto">
          <a:xfrm rot="-2211">
            <a:off x="2018449" y="4887367"/>
            <a:ext cx="1292340" cy="769441"/>
          </a:xfrm>
          <a:prstGeom prst="rect">
            <a:avLst/>
          </a:prstGeom>
          <a:noFill/>
          <a:ln w="9525">
            <a:noFill/>
            <a:miter lim="800000"/>
            <a:headEnd/>
            <a:tailEnd/>
          </a:ln>
          <a:effectLst/>
        </p:spPr>
        <p:txBody>
          <a:bodyPr wrap="none">
            <a:spAutoFit/>
          </a:bodyPr>
          <a:lstStyle/>
          <a:p>
            <a:pPr algn="ctr">
              <a:spcBef>
                <a:spcPct val="50000"/>
              </a:spcBef>
            </a:pPr>
            <a:r>
              <a:rPr lang="en-US" sz="4400" b="1" dirty="0">
                <a:solidFill>
                  <a:srgbClr val="D5162A"/>
                </a:solidFill>
                <a:latin typeface="Gadget" charset="0"/>
              </a:rPr>
              <a:t>S</a:t>
            </a:r>
            <a:r>
              <a:rPr lang="en-US" b="1" dirty="0">
                <a:solidFill>
                  <a:schemeClr val="bg2"/>
                </a:solidFill>
                <a:latin typeface="Gadget" charset="0"/>
              </a:rPr>
              <a:t>upport</a:t>
            </a:r>
            <a:endParaRPr lang="en-US" dirty="0">
              <a:solidFill>
                <a:schemeClr val="bg2"/>
              </a:solidFill>
            </a:endParaRPr>
          </a:p>
        </p:txBody>
      </p:sp>
      <p:sp>
        <p:nvSpPr>
          <p:cNvPr id="4110" name="Text Box 14"/>
          <p:cNvSpPr txBox="1">
            <a:spLocks noChangeArrowheads="1"/>
          </p:cNvSpPr>
          <p:nvPr/>
        </p:nvSpPr>
        <p:spPr bwMode="auto">
          <a:xfrm rot="-2211">
            <a:off x="1187082" y="2626767"/>
            <a:ext cx="1356462" cy="769441"/>
          </a:xfrm>
          <a:prstGeom prst="rect">
            <a:avLst/>
          </a:prstGeom>
          <a:noFill/>
          <a:ln w="9525">
            <a:noFill/>
            <a:miter lim="800000"/>
            <a:headEnd/>
            <a:tailEnd/>
          </a:ln>
          <a:effectLst/>
        </p:spPr>
        <p:txBody>
          <a:bodyPr wrap="none">
            <a:spAutoFit/>
          </a:bodyPr>
          <a:lstStyle/>
          <a:p>
            <a:pPr algn="ctr">
              <a:spcBef>
                <a:spcPct val="50000"/>
              </a:spcBef>
            </a:pPr>
            <a:r>
              <a:rPr lang="en-US" sz="4400" b="1" dirty="0">
                <a:solidFill>
                  <a:srgbClr val="D5162A"/>
                </a:solidFill>
                <a:latin typeface="Gadget" charset="0"/>
              </a:rPr>
              <a:t>E</a:t>
            </a:r>
            <a:r>
              <a:rPr lang="en-US" b="1" dirty="0">
                <a:solidFill>
                  <a:schemeClr val="bg2"/>
                </a:solidFill>
                <a:latin typeface="Gadget" charset="0"/>
              </a:rPr>
              <a:t>valuate</a:t>
            </a:r>
            <a:endParaRPr lang="en-US" dirty="0">
              <a:solidFill>
                <a:schemeClr val="bg2"/>
              </a:solidFill>
            </a:endParaRPr>
          </a:p>
        </p:txBody>
      </p:sp>
      <p:sp>
        <p:nvSpPr>
          <p:cNvPr id="4111" name="Text Box 15"/>
          <p:cNvSpPr txBox="1">
            <a:spLocks noChangeArrowheads="1"/>
          </p:cNvSpPr>
          <p:nvPr/>
        </p:nvSpPr>
        <p:spPr bwMode="auto">
          <a:xfrm>
            <a:off x="4951413" y="5638800"/>
            <a:ext cx="3119437" cy="701675"/>
          </a:xfrm>
          <a:prstGeom prst="rect">
            <a:avLst/>
          </a:prstGeom>
          <a:noFill/>
          <a:ln w="9525">
            <a:noFill/>
            <a:miter lim="800000"/>
            <a:headEnd/>
            <a:tailEnd/>
          </a:ln>
          <a:effectLst/>
        </p:spPr>
        <p:txBody>
          <a:bodyPr wrap="none">
            <a:spAutoFit/>
          </a:bodyPr>
          <a:lstStyle/>
          <a:p>
            <a:pPr algn="ctr"/>
            <a:r>
              <a:rPr lang="en-US" sz="2000" b="1" dirty="0">
                <a:solidFill>
                  <a:srgbClr val="D5162A"/>
                </a:solidFill>
                <a:latin typeface="Arial" charset="0"/>
              </a:rPr>
              <a:t>What would you like </a:t>
            </a:r>
            <a:br>
              <a:rPr lang="en-US" sz="2000" b="1" dirty="0">
                <a:solidFill>
                  <a:srgbClr val="D5162A"/>
                </a:solidFill>
                <a:latin typeface="Arial" charset="0"/>
              </a:rPr>
            </a:br>
            <a:r>
              <a:rPr lang="en-US" sz="2000" b="1" dirty="0">
                <a:solidFill>
                  <a:srgbClr val="D5162A"/>
                </a:solidFill>
                <a:latin typeface="Arial" charset="0"/>
              </a:rPr>
              <a:t>   him/her to do instead?</a:t>
            </a:r>
            <a:endParaRPr lang="en-US" sz="1800" b="1" dirty="0">
              <a:solidFill>
                <a:srgbClr val="D5162A"/>
              </a:solidFill>
              <a:latin typeface="Arial" charset="0"/>
            </a:endParaRPr>
          </a:p>
        </p:txBody>
      </p:sp>
      <p:sp>
        <p:nvSpPr>
          <p:cNvPr id="4112" name="Text Box 16"/>
          <p:cNvSpPr txBox="1">
            <a:spLocks noChangeArrowheads="1"/>
          </p:cNvSpPr>
          <p:nvPr/>
        </p:nvSpPr>
        <p:spPr bwMode="auto">
          <a:xfrm>
            <a:off x="1219200" y="5638800"/>
            <a:ext cx="2936875" cy="701675"/>
          </a:xfrm>
          <a:prstGeom prst="rect">
            <a:avLst/>
          </a:prstGeom>
          <a:noFill/>
          <a:ln w="9525">
            <a:noFill/>
            <a:miter lim="800000"/>
            <a:headEnd/>
            <a:tailEnd/>
          </a:ln>
          <a:effectLst/>
        </p:spPr>
        <p:txBody>
          <a:bodyPr wrap="none">
            <a:spAutoFit/>
          </a:bodyPr>
          <a:lstStyle/>
          <a:p>
            <a:r>
              <a:rPr lang="en-US" sz="2000" b="1" dirty="0">
                <a:solidFill>
                  <a:srgbClr val="D5162A"/>
                </a:solidFill>
                <a:latin typeface="Arial" charset="0"/>
              </a:rPr>
              <a:t>How can you help this </a:t>
            </a:r>
            <a:br>
              <a:rPr lang="en-US" sz="2000" b="1" dirty="0">
                <a:solidFill>
                  <a:srgbClr val="D5162A"/>
                </a:solidFill>
                <a:latin typeface="Arial" charset="0"/>
              </a:rPr>
            </a:br>
            <a:r>
              <a:rPr lang="en-US" sz="2000" b="1" dirty="0">
                <a:solidFill>
                  <a:srgbClr val="D5162A"/>
                </a:solidFill>
                <a:latin typeface="Arial" charset="0"/>
              </a:rPr>
              <a:t>happen more often?</a:t>
            </a:r>
          </a:p>
        </p:txBody>
      </p:sp>
      <p:sp>
        <p:nvSpPr>
          <p:cNvPr id="4113" name="Text Box 17"/>
          <p:cNvSpPr txBox="1">
            <a:spLocks noChangeArrowheads="1"/>
          </p:cNvSpPr>
          <p:nvPr/>
        </p:nvSpPr>
        <p:spPr bwMode="auto">
          <a:xfrm>
            <a:off x="725488" y="3327400"/>
            <a:ext cx="2441575" cy="701675"/>
          </a:xfrm>
          <a:prstGeom prst="rect">
            <a:avLst/>
          </a:prstGeom>
          <a:noFill/>
          <a:ln w="9525">
            <a:noFill/>
            <a:miter lim="800000"/>
            <a:headEnd/>
            <a:tailEnd/>
          </a:ln>
          <a:effectLst/>
        </p:spPr>
        <p:txBody>
          <a:bodyPr wrap="none">
            <a:spAutoFit/>
          </a:bodyPr>
          <a:lstStyle/>
          <a:p>
            <a:pPr algn="ctr">
              <a:spcBef>
                <a:spcPct val="50000"/>
              </a:spcBef>
            </a:pPr>
            <a:r>
              <a:rPr lang="en-US" sz="2000" b="1" dirty="0">
                <a:solidFill>
                  <a:srgbClr val="D5162A"/>
                </a:solidFill>
                <a:latin typeface="Arial" charset="0"/>
              </a:rPr>
              <a:t>How will you know</a:t>
            </a:r>
            <a:br>
              <a:rPr lang="en-US" sz="2000" b="1" dirty="0">
                <a:solidFill>
                  <a:srgbClr val="D5162A"/>
                </a:solidFill>
                <a:latin typeface="Arial" charset="0"/>
              </a:rPr>
            </a:br>
            <a:r>
              <a:rPr lang="en-US" sz="2000" b="1" dirty="0">
                <a:solidFill>
                  <a:srgbClr val="D5162A"/>
                </a:solidFill>
                <a:latin typeface="Arial" charset="0"/>
              </a:rPr>
              <a:t>if it works?</a:t>
            </a:r>
            <a:endParaRPr lang="en-US" dirty="0"/>
          </a:p>
        </p:txBody>
      </p:sp>
      <p:sp>
        <p:nvSpPr>
          <p:cNvPr id="4114" name="Text Box 18"/>
          <p:cNvSpPr txBox="1">
            <a:spLocks noChangeArrowheads="1"/>
          </p:cNvSpPr>
          <p:nvPr/>
        </p:nvSpPr>
        <p:spPr bwMode="auto">
          <a:xfrm>
            <a:off x="5026025" y="3352800"/>
            <a:ext cx="3416300" cy="701675"/>
          </a:xfrm>
          <a:prstGeom prst="rect">
            <a:avLst/>
          </a:prstGeom>
          <a:noFill/>
          <a:ln w="9525">
            <a:noFill/>
            <a:miter lim="800000"/>
            <a:headEnd/>
            <a:tailEnd/>
          </a:ln>
          <a:effectLst/>
        </p:spPr>
        <p:txBody>
          <a:bodyPr wrap="none">
            <a:spAutoFit/>
          </a:bodyPr>
          <a:lstStyle/>
          <a:p>
            <a:pPr algn="ctr">
              <a:spcBef>
                <a:spcPct val="50000"/>
              </a:spcBef>
            </a:pPr>
            <a:r>
              <a:rPr lang="en-US" sz="2000" b="1" dirty="0">
                <a:solidFill>
                  <a:srgbClr val="D5162A"/>
                </a:solidFill>
                <a:latin typeface="Arial" charset="0"/>
              </a:rPr>
              <a:t>What is he/she getting out </a:t>
            </a:r>
            <a:br>
              <a:rPr lang="en-US" sz="2000" b="1" dirty="0">
                <a:solidFill>
                  <a:srgbClr val="D5162A"/>
                </a:solidFill>
                <a:latin typeface="Arial" charset="0"/>
              </a:rPr>
            </a:br>
            <a:r>
              <a:rPr lang="en-US" sz="2000" b="1" dirty="0">
                <a:solidFill>
                  <a:srgbClr val="D5162A"/>
                </a:solidFill>
                <a:latin typeface="Arial" charset="0"/>
              </a:rPr>
              <a:t>of it or getting away from?</a:t>
            </a:r>
            <a:endParaRPr lang="en-US" dirty="0"/>
          </a:p>
        </p:txBody>
      </p:sp>
      <p:sp>
        <p:nvSpPr>
          <p:cNvPr id="4115" name="Text Box 19"/>
          <p:cNvSpPr txBox="1">
            <a:spLocks noChangeArrowheads="1"/>
          </p:cNvSpPr>
          <p:nvPr/>
        </p:nvSpPr>
        <p:spPr bwMode="auto">
          <a:xfrm>
            <a:off x="3124200" y="1727200"/>
            <a:ext cx="2767013" cy="396875"/>
          </a:xfrm>
          <a:prstGeom prst="rect">
            <a:avLst/>
          </a:prstGeom>
          <a:noFill/>
          <a:ln w="9525">
            <a:noFill/>
            <a:miter lim="800000"/>
            <a:headEnd/>
            <a:tailEnd/>
          </a:ln>
          <a:effectLst/>
        </p:spPr>
        <p:txBody>
          <a:bodyPr wrap="none">
            <a:spAutoFit/>
          </a:bodyPr>
          <a:lstStyle/>
          <a:p>
            <a:r>
              <a:rPr lang="en-US" sz="2000" b="1" dirty="0">
                <a:solidFill>
                  <a:srgbClr val="D5162A"/>
                </a:solidFill>
                <a:latin typeface="Arial" charset="0"/>
              </a:rPr>
              <a:t>What is the problem?</a:t>
            </a:r>
          </a:p>
        </p:txBody>
      </p:sp>
      <p:sp>
        <p:nvSpPr>
          <p:cNvPr id="4116" name="Text Box 20"/>
          <p:cNvSpPr txBox="1">
            <a:spLocks noChangeArrowheads="1"/>
          </p:cNvSpPr>
          <p:nvPr/>
        </p:nvSpPr>
        <p:spPr bwMode="auto">
          <a:xfrm>
            <a:off x="6400800" y="304800"/>
            <a:ext cx="2133600" cy="1569660"/>
          </a:xfrm>
          <a:prstGeom prst="rect">
            <a:avLst/>
          </a:prstGeom>
          <a:noFill/>
          <a:ln w="9525">
            <a:noFill/>
            <a:miter lim="800000"/>
            <a:headEnd/>
            <a:tailEnd/>
          </a:ln>
          <a:effectLst/>
        </p:spPr>
        <p:txBody>
          <a:bodyPr wrap="square">
            <a:spAutoFit/>
          </a:bodyPr>
          <a:lstStyle/>
          <a:p>
            <a:r>
              <a:rPr lang="en-US" sz="3200" b="1" dirty="0">
                <a:solidFill>
                  <a:srgbClr val="D5162A"/>
                </a:solidFill>
                <a:latin typeface="Gadget" charset="0"/>
              </a:rPr>
              <a:t>ERASE </a:t>
            </a:r>
            <a:r>
              <a:rPr lang="en-US" sz="3200" dirty="0"/>
              <a:t> </a:t>
            </a:r>
            <a:r>
              <a:rPr lang="en-US" sz="3200" b="1" dirty="0">
                <a:solidFill>
                  <a:schemeClr val="bg2"/>
                </a:solidFill>
                <a:latin typeface="Arial" charset="0"/>
              </a:rPr>
              <a:t>problem behavior</a:t>
            </a:r>
            <a:endParaRPr lang="en-US" sz="3200" dirty="0">
              <a:solidFill>
                <a:schemeClr val="bg2"/>
              </a:solidFill>
            </a:endParaRPr>
          </a:p>
        </p:txBody>
      </p:sp>
      <p:sp>
        <p:nvSpPr>
          <p:cNvPr id="4117" name="AutoShape 21"/>
          <p:cNvSpPr>
            <a:spLocks noChangeArrowheads="1"/>
          </p:cNvSpPr>
          <p:nvPr/>
        </p:nvSpPr>
        <p:spPr bwMode="auto">
          <a:xfrm>
            <a:off x="4038600" y="2438400"/>
            <a:ext cx="1214438" cy="733425"/>
          </a:xfrm>
          <a:prstGeom prst="curvedDownArrow">
            <a:avLst>
              <a:gd name="adj1" fmla="val 33117"/>
              <a:gd name="adj2" fmla="val 66234"/>
              <a:gd name="adj3" fmla="val 33333"/>
            </a:avLst>
          </a:prstGeom>
          <a:solidFill>
            <a:schemeClr val="hlink"/>
          </a:solidFill>
          <a:ln w="9525">
            <a:solidFill>
              <a:schemeClr val="tx1"/>
            </a:solidFill>
            <a:miter lim="800000"/>
            <a:headEnd/>
            <a:tailEnd/>
          </a:ln>
          <a:effectLst/>
        </p:spPr>
        <p:txBody>
          <a:bodyPr wrap="none" anchor="ctr"/>
          <a:lstStyle/>
          <a:p>
            <a:endParaRPr lang="en-US" dirty="0"/>
          </a:p>
        </p:txBody>
      </p:sp>
      <p:sp>
        <p:nvSpPr>
          <p:cNvPr id="4118" name="AutoShape 22"/>
          <p:cNvSpPr>
            <a:spLocks noChangeArrowheads="1"/>
          </p:cNvSpPr>
          <p:nvPr/>
        </p:nvSpPr>
        <p:spPr bwMode="auto">
          <a:xfrm flipH="1" flipV="1">
            <a:off x="3886200" y="4191000"/>
            <a:ext cx="1214438" cy="733425"/>
          </a:xfrm>
          <a:prstGeom prst="curvedDownArrow">
            <a:avLst>
              <a:gd name="adj1" fmla="val 33117"/>
              <a:gd name="adj2" fmla="val 66234"/>
              <a:gd name="adj3" fmla="val 33333"/>
            </a:avLst>
          </a:prstGeom>
          <a:solidFill>
            <a:schemeClr val="hlink"/>
          </a:solidFill>
          <a:ln w="9525">
            <a:solidFill>
              <a:schemeClr val="tx1"/>
            </a:solidFill>
            <a:miter lim="800000"/>
            <a:headEnd/>
            <a:tailEnd/>
          </a:ln>
          <a:effectLst/>
        </p:spPr>
        <p:txBody>
          <a:bodyPr wrap="none" anchor="ctr"/>
          <a:lstStyle/>
          <a:p>
            <a:endParaRPr lang="en-US" dirty="0"/>
          </a:p>
        </p:txBody>
      </p:sp>
      <p:grpSp>
        <p:nvGrpSpPr>
          <p:cNvPr id="20" name="Group 19"/>
          <p:cNvGrpSpPr>
            <a:grpSpLocks/>
          </p:cNvGrpSpPr>
          <p:nvPr/>
        </p:nvGrpSpPr>
        <p:grpSpPr bwMode="auto">
          <a:xfrm>
            <a:off x="0" y="-228600"/>
            <a:ext cx="2743200" cy="2743200"/>
            <a:chOff x="6705600" y="3429000"/>
            <a:chExt cx="2743200" cy="2743200"/>
          </a:xfrm>
        </p:grpSpPr>
        <p:pic>
          <p:nvPicPr>
            <p:cNvPr id="21"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22"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01" name="Title 1"/>
          <p:cNvSpPr>
            <a:spLocks noGrp="1"/>
          </p:cNvSpPr>
          <p:nvPr>
            <p:ph type="title"/>
          </p:nvPr>
        </p:nvSpPr>
        <p:spPr/>
        <p:txBody>
          <a:bodyPr/>
          <a:lstStyle/>
          <a:p>
            <a:r>
              <a:rPr lang="en-US" dirty="0">
                <a:solidFill>
                  <a:schemeClr val="bg1"/>
                </a:solidFill>
              </a:rPr>
              <a:t>E</a:t>
            </a:r>
            <a:r>
              <a:rPr lang="en-US" dirty="0"/>
              <a:t>RASE:  </a:t>
            </a:r>
            <a:r>
              <a:rPr lang="en-US" dirty="0">
                <a:solidFill>
                  <a:schemeClr val="bg1"/>
                </a:solidFill>
              </a:rPr>
              <a:t>Explain</a:t>
            </a:r>
          </a:p>
        </p:txBody>
      </p:sp>
      <p:sp>
        <p:nvSpPr>
          <p:cNvPr id="1280002" name="Content Placeholder 2"/>
          <p:cNvSpPr>
            <a:spLocks noGrp="1"/>
          </p:cNvSpPr>
          <p:nvPr>
            <p:ph idx="1"/>
          </p:nvPr>
        </p:nvSpPr>
        <p:spPr/>
        <p:txBody>
          <a:bodyPr/>
          <a:lstStyle/>
          <a:p>
            <a:r>
              <a:rPr lang="en-US" dirty="0"/>
              <a:t>What is the problem?</a:t>
            </a:r>
          </a:p>
          <a:p>
            <a:pPr lvl="1"/>
            <a:r>
              <a:rPr lang="en-US" dirty="0"/>
              <a:t>Create an operational definition of behavior</a:t>
            </a:r>
          </a:p>
          <a:p>
            <a:pPr lvl="1"/>
            <a:r>
              <a:rPr lang="en-US" dirty="0"/>
              <a:t>Describe why the behavior is a problem</a:t>
            </a:r>
          </a:p>
          <a:p>
            <a:pPr lvl="1"/>
            <a:r>
              <a:rPr lang="en-US" dirty="0"/>
              <a:t>Determine if student can engage in appropriate behavior.</a:t>
            </a:r>
          </a:p>
          <a:p>
            <a:pPr lvl="1"/>
            <a:r>
              <a:rPr lang="en-US" dirty="0"/>
              <a:t>List what has already been tried.</a:t>
            </a:r>
          </a:p>
        </p:txBody>
      </p:sp>
      <p:sp>
        <p:nvSpPr>
          <p:cNvPr id="1280005" name="Slide Number Placeholder 5"/>
          <p:cNvSpPr>
            <a:spLocks noGrp="1"/>
          </p:cNvSpPr>
          <p:nvPr>
            <p:ph type="sldNum" sz="quarter" idx="12"/>
          </p:nvPr>
        </p:nvSpPr>
        <p:spPr/>
        <p:txBody>
          <a:bodyPr/>
          <a:lstStyle/>
          <a:p>
            <a:fld id="{A1FD5647-9273-4796-90DA-C9FEFEE7CD5D}" type="slidenum">
              <a:rPr lang="en-US"/>
              <a:pPr/>
              <a:t>121</a:t>
            </a:fld>
            <a:endParaRPr lang="en-US" dirty="0"/>
          </a:p>
        </p:txBody>
      </p:sp>
      <p:sp>
        <p:nvSpPr>
          <p:cNvPr id="5" name="TextBox 4"/>
          <p:cNvSpPr txBox="1"/>
          <p:nvPr/>
        </p:nvSpPr>
        <p:spPr>
          <a:xfrm>
            <a:off x="533400" y="6019800"/>
            <a:ext cx="5410200" cy="381000"/>
          </a:xfrm>
          <a:prstGeom prst="rect">
            <a:avLst/>
          </a:prstGeom>
          <a:noFill/>
        </p:spPr>
        <p:txBody>
          <a:bodyPr wrap="square" rtlCol="0">
            <a:spAutoFit/>
          </a:bodyPr>
          <a:lstStyle/>
          <a:p>
            <a:r>
              <a:rPr lang="en-US" dirty="0"/>
              <a:t>PBIS Newsletter, Volume 2, Issue 3</a:t>
            </a:r>
          </a:p>
        </p:txBody>
      </p:sp>
      <p:pic>
        <p:nvPicPr>
          <p:cNvPr id="6" name="Picture 5" descr="TIPS - id prob.png"/>
          <p:cNvPicPr>
            <a:picLocks noChangeAspect="1"/>
          </p:cNvPicPr>
          <p:nvPr/>
        </p:nvPicPr>
        <p:blipFill>
          <a:blip r:embed="rId3" cstate="print"/>
          <a:stretch>
            <a:fillRect/>
          </a:stretch>
        </p:blipFill>
        <p:spPr>
          <a:xfrm>
            <a:off x="6705600" y="4267200"/>
            <a:ext cx="2438400" cy="2590800"/>
          </a:xfrm>
          <a:prstGeom prst="rect">
            <a:avLst/>
          </a:prstGeom>
        </p:spPr>
      </p:pic>
    </p:spTree>
  </p:cSld>
  <p:clrMapOvr>
    <a:masterClrMapping/>
  </p:clrMapOvr>
  <p:transition spd="med">
    <p:rand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t>
            </a:r>
            <a:r>
              <a:rPr lang="en-US" dirty="0">
                <a:solidFill>
                  <a:schemeClr val="bg1"/>
                </a:solidFill>
              </a:rPr>
              <a:t>R</a:t>
            </a:r>
            <a:r>
              <a:rPr lang="en-US" dirty="0"/>
              <a:t>ASE:  </a:t>
            </a:r>
            <a:r>
              <a:rPr lang="en-US" dirty="0">
                <a:solidFill>
                  <a:schemeClr val="bg1"/>
                </a:solidFill>
              </a:rPr>
              <a:t>Reason</a:t>
            </a:r>
          </a:p>
        </p:txBody>
      </p:sp>
      <p:sp>
        <p:nvSpPr>
          <p:cNvPr id="1283074" name="Content Placeholder 2"/>
          <p:cNvSpPr>
            <a:spLocks noGrp="1"/>
          </p:cNvSpPr>
          <p:nvPr>
            <p:ph idx="1"/>
          </p:nvPr>
        </p:nvSpPr>
        <p:spPr/>
        <p:txBody>
          <a:bodyPr/>
          <a:lstStyle/>
          <a:p>
            <a:r>
              <a:rPr lang="en-US" sz="3600" dirty="0"/>
              <a:t>What is student getting or avoiding?</a:t>
            </a:r>
          </a:p>
          <a:p>
            <a:r>
              <a:rPr lang="en-US" b="1" dirty="0"/>
              <a:t>Determine what times, locations, contexts, conditions, etc. tend to predict or precede:</a:t>
            </a:r>
            <a:r>
              <a:rPr lang="en-US" dirty="0"/>
              <a:t> </a:t>
            </a:r>
          </a:p>
          <a:p>
            <a:pPr lvl="1"/>
            <a:r>
              <a:rPr lang="en-US" dirty="0"/>
              <a:t>problem behavior </a:t>
            </a:r>
          </a:p>
          <a:p>
            <a:pPr lvl="1"/>
            <a:r>
              <a:rPr lang="en-US" dirty="0"/>
              <a:t>appropriate behavior </a:t>
            </a:r>
          </a:p>
          <a:p>
            <a:pPr>
              <a:buNone/>
            </a:pPr>
            <a:endParaRPr lang="en-US" sz="3600" dirty="0"/>
          </a:p>
        </p:txBody>
      </p:sp>
      <p:sp>
        <p:nvSpPr>
          <p:cNvPr id="1283077" name="Slide Number Placeholder 5"/>
          <p:cNvSpPr>
            <a:spLocks noGrp="1"/>
          </p:cNvSpPr>
          <p:nvPr>
            <p:ph type="sldNum" sz="quarter" idx="12"/>
          </p:nvPr>
        </p:nvSpPr>
        <p:spPr/>
        <p:txBody>
          <a:bodyPr/>
          <a:lstStyle/>
          <a:p>
            <a:fld id="{665F2D5F-2BDB-459B-B815-3ADCEC6113C2}" type="slidenum">
              <a:rPr lang="en-US"/>
              <a:pPr/>
              <a:t>122</a:t>
            </a:fld>
            <a:endParaRPr lang="en-US" dirty="0"/>
          </a:p>
        </p:txBody>
      </p:sp>
      <p:sp>
        <p:nvSpPr>
          <p:cNvPr id="5" name="TextBox 4"/>
          <p:cNvSpPr txBox="1"/>
          <p:nvPr/>
        </p:nvSpPr>
        <p:spPr>
          <a:xfrm>
            <a:off x="533400" y="6019800"/>
            <a:ext cx="5410200" cy="381000"/>
          </a:xfrm>
          <a:prstGeom prst="rect">
            <a:avLst/>
          </a:prstGeom>
          <a:noFill/>
        </p:spPr>
        <p:txBody>
          <a:bodyPr wrap="square" rtlCol="0">
            <a:spAutoFit/>
          </a:bodyPr>
          <a:lstStyle/>
          <a:p>
            <a:r>
              <a:rPr lang="en-US" dirty="0"/>
              <a:t>PBIS Newsletter, Volume 2, Issue 3</a:t>
            </a:r>
          </a:p>
        </p:txBody>
      </p:sp>
      <p:pic>
        <p:nvPicPr>
          <p:cNvPr id="6" name="Picture 5" descr="TIPS - Hypothesis.png"/>
          <p:cNvPicPr>
            <a:picLocks noChangeAspect="1"/>
          </p:cNvPicPr>
          <p:nvPr/>
        </p:nvPicPr>
        <p:blipFill>
          <a:blip r:embed="rId3" cstate="print"/>
          <a:stretch>
            <a:fillRect/>
          </a:stretch>
        </p:blipFill>
        <p:spPr>
          <a:xfrm>
            <a:off x="6553200" y="4387919"/>
            <a:ext cx="2590800" cy="2470081"/>
          </a:xfrm>
          <a:prstGeom prst="rect">
            <a:avLst/>
          </a:prstGeom>
        </p:spPr>
      </p:pic>
    </p:spTree>
  </p:cSld>
  <p:clrMapOvr>
    <a:masterClrMapping/>
  </p:clrMapOvr>
  <p:transition spd="med">
    <p:rand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t>
            </a:r>
            <a:r>
              <a:rPr lang="en-US" dirty="0">
                <a:solidFill>
                  <a:schemeClr val="bg1"/>
                </a:solidFill>
              </a:rPr>
              <a:t>R</a:t>
            </a:r>
            <a:r>
              <a:rPr lang="en-US" dirty="0"/>
              <a:t>ASE:  </a:t>
            </a:r>
            <a:r>
              <a:rPr lang="en-US" dirty="0">
                <a:solidFill>
                  <a:schemeClr val="bg1"/>
                </a:solidFill>
              </a:rPr>
              <a:t>Reason</a:t>
            </a:r>
            <a:endParaRPr lang="en-US" dirty="0"/>
          </a:p>
        </p:txBody>
      </p:sp>
      <p:sp>
        <p:nvSpPr>
          <p:cNvPr id="3" name="Content Placeholder 2"/>
          <p:cNvSpPr>
            <a:spLocks noGrp="1"/>
          </p:cNvSpPr>
          <p:nvPr>
            <p:ph idx="1"/>
          </p:nvPr>
        </p:nvSpPr>
        <p:spPr/>
        <p:txBody>
          <a:bodyPr/>
          <a:lstStyle/>
          <a:p>
            <a:r>
              <a:rPr lang="en-US" b="1" dirty="0"/>
              <a:t>Determine what types of events tend to follow behavior?</a:t>
            </a:r>
            <a:r>
              <a:rPr lang="en-US" dirty="0"/>
              <a:t> </a:t>
            </a:r>
          </a:p>
          <a:p>
            <a:pPr lvl="1"/>
            <a:r>
              <a:rPr lang="en-US" dirty="0"/>
              <a:t>peers, instruction, consequences, etc. </a:t>
            </a:r>
          </a:p>
          <a:p>
            <a:pPr lvl="1"/>
            <a:r>
              <a:rPr lang="en-US" dirty="0"/>
              <a:t>after problem behavior</a:t>
            </a:r>
          </a:p>
          <a:p>
            <a:pPr lvl="1"/>
            <a:r>
              <a:rPr lang="en-US" dirty="0"/>
              <a:t>after appropriate behavior </a:t>
            </a:r>
          </a:p>
          <a:p>
            <a:pPr>
              <a:buNone/>
            </a:pPr>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123</a:t>
            </a:fld>
            <a:endParaRPr lang="en-US" dirty="0"/>
          </a:p>
        </p:txBody>
      </p:sp>
    </p:spTree>
  </p:cSld>
  <p:clrMapOvr>
    <a:masterClrMapping/>
  </p:clrMapOvr>
  <p:transition spd="med">
    <p:rand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t>
            </a:r>
            <a:r>
              <a:rPr lang="en-US" dirty="0">
                <a:solidFill>
                  <a:schemeClr val="bg1"/>
                </a:solidFill>
              </a:rPr>
              <a:t>R</a:t>
            </a:r>
            <a:r>
              <a:rPr lang="en-US" dirty="0"/>
              <a:t>ASE:  </a:t>
            </a:r>
            <a:r>
              <a:rPr lang="en-US" dirty="0">
                <a:solidFill>
                  <a:schemeClr val="bg1"/>
                </a:solidFill>
              </a:rPr>
              <a:t>Reason</a:t>
            </a:r>
            <a:endParaRPr lang="en-US" dirty="0"/>
          </a:p>
        </p:txBody>
      </p:sp>
      <p:sp>
        <p:nvSpPr>
          <p:cNvPr id="3" name="Content Placeholder 2"/>
          <p:cNvSpPr>
            <a:spLocks noGrp="1"/>
          </p:cNvSpPr>
          <p:nvPr>
            <p:ph idx="1"/>
          </p:nvPr>
        </p:nvSpPr>
        <p:spPr/>
        <p:txBody>
          <a:bodyPr/>
          <a:lstStyle/>
          <a:p>
            <a:r>
              <a:rPr lang="en-US" b="1" dirty="0"/>
              <a:t>Make a guess at the function – why do you think he/she is doing this?</a:t>
            </a:r>
            <a:r>
              <a:rPr lang="en-US" dirty="0"/>
              <a:t> </a:t>
            </a:r>
          </a:p>
          <a:p>
            <a:pPr lvl="1"/>
            <a:r>
              <a:rPr lang="en-US" dirty="0"/>
              <a:t>access to . . . (persons, objects, attention, etc.) </a:t>
            </a:r>
          </a:p>
          <a:p>
            <a:pPr lvl="1"/>
            <a:r>
              <a:rPr lang="en-US" dirty="0"/>
              <a:t>escape or avoid . . . (persons, activities, attention, etc.) </a:t>
            </a:r>
          </a:p>
          <a:p>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124</a:t>
            </a:fld>
            <a:endParaRPr lang="en-US" dirty="0"/>
          </a:p>
        </p:txBody>
      </p:sp>
    </p:spTree>
  </p:cSld>
  <p:clrMapOvr>
    <a:masterClrMapping/>
  </p:clrMapOvr>
  <p:transition spd="med">
    <p:rand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8229600" cy="1143000"/>
          </a:xfrm>
        </p:spPr>
        <p:txBody>
          <a:bodyPr>
            <a:normAutofit/>
          </a:bodyPr>
          <a:lstStyle/>
          <a:p>
            <a:pPr eaLnBrk="1" hangingPunct="1">
              <a:defRPr/>
            </a:pPr>
            <a:r>
              <a:rPr lang="en-US" dirty="0"/>
              <a:t>ER</a:t>
            </a:r>
            <a:r>
              <a:rPr lang="en-US" dirty="0">
                <a:solidFill>
                  <a:schemeClr val="bg1"/>
                </a:solidFill>
              </a:rPr>
              <a:t>A</a:t>
            </a:r>
            <a:r>
              <a:rPr lang="en-US" dirty="0"/>
              <a:t>SE:  </a:t>
            </a:r>
            <a:r>
              <a:rPr lang="en-US" dirty="0">
                <a:solidFill>
                  <a:schemeClr val="bg1"/>
                </a:solidFill>
              </a:rPr>
              <a:t>Appropriate</a:t>
            </a:r>
          </a:p>
        </p:txBody>
      </p:sp>
      <p:sp>
        <p:nvSpPr>
          <p:cNvPr id="1290242" name="Content Placeholder 2"/>
          <p:cNvSpPr>
            <a:spLocks noGrp="1"/>
          </p:cNvSpPr>
          <p:nvPr>
            <p:ph idx="1"/>
          </p:nvPr>
        </p:nvSpPr>
        <p:spPr>
          <a:xfrm>
            <a:off x="533400" y="2332038"/>
            <a:ext cx="8229600" cy="4525962"/>
          </a:xfrm>
        </p:spPr>
        <p:txBody>
          <a:bodyPr/>
          <a:lstStyle/>
          <a:p>
            <a:pPr eaLnBrk="1" hangingPunct="1"/>
            <a:r>
              <a:rPr lang="en-US" dirty="0"/>
              <a:t>What would you like student to do instead?</a:t>
            </a:r>
          </a:p>
          <a:p>
            <a:pPr lvl="1"/>
            <a:r>
              <a:rPr lang="en-US" b="1" dirty="0"/>
              <a:t>Determine what times, locations, contexts, conditions, etc. tend to predict or precede:</a:t>
            </a:r>
            <a:r>
              <a:rPr lang="en-US" dirty="0"/>
              <a:t> </a:t>
            </a:r>
          </a:p>
          <a:p>
            <a:pPr lvl="2"/>
            <a:r>
              <a:rPr lang="en-US" dirty="0"/>
              <a:t>fair pair – incompatible with problem (can’t do at same time) </a:t>
            </a:r>
          </a:p>
          <a:p>
            <a:pPr lvl="2"/>
            <a:r>
              <a:rPr lang="en-US" dirty="0"/>
              <a:t>functional – meets the same function as problem behavior </a:t>
            </a:r>
          </a:p>
        </p:txBody>
      </p:sp>
      <p:sp>
        <p:nvSpPr>
          <p:cNvPr id="1290245" name="Slide Number Placeholder 5"/>
          <p:cNvSpPr>
            <a:spLocks noGrp="1"/>
          </p:cNvSpPr>
          <p:nvPr>
            <p:ph type="sldNum" sz="quarter" idx="12"/>
          </p:nvPr>
        </p:nvSpPr>
        <p:spPr>
          <a:noFill/>
        </p:spPr>
        <p:txBody>
          <a:bodyPr/>
          <a:lstStyle/>
          <a:p>
            <a:fld id="{0A7B69E4-5720-4D86-9458-5CCC41CFB415}" type="slidenum">
              <a:rPr lang="en-US">
                <a:latin typeface="Arial" charset="0"/>
                <a:cs typeface="Arial" charset="0"/>
              </a:rPr>
              <a:pPr/>
              <a:t>125</a:t>
            </a:fld>
            <a:endParaRPr lang="en-US" dirty="0">
              <a:latin typeface="Arial" charset="0"/>
              <a:cs typeface="Arial" charset="0"/>
            </a:endParaRPr>
          </a:p>
        </p:txBody>
      </p:sp>
      <p:sp>
        <p:nvSpPr>
          <p:cNvPr id="5" name="TextBox 4"/>
          <p:cNvSpPr txBox="1"/>
          <p:nvPr/>
        </p:nvSpPr>
        <p:spPr>
          <a:xfrm>
            <a:off x="381000" y="6248400"/>
            <a:ext cx="5410200" cy="381000"/>
          </a:xfrm>
          <a:prstGeom prst="rect">
            <a:avLst/>
          </a:prstGeom>
          <a:noFill/>
        </p:spPr>
        <p:txBody>
          <a:bodyPr wrap="square" rtlCol="0">
            <a:spAutoFit/>
          </a:bodyPr>
          <a:lstStyle/>
          <a:p>
            <a:r>
              <a:rPr lang="en-US" dirty="0"/>
              <a:t>PBIS Newsletter, Volume 2, Issue 3</a:t>
            </a:r>
          </a:p>
        </p:txBody>
      </p:sp>
      <p:pic>
        <p:nvPicPr>
          <p:cNvPr id="6" name="Picture 5" descr="TIPS - solutions.png"/>
          <p:cNvPicPr>
            <a:picLocks noChangeAspect="1"/>
          </p:cNvPicPr>
          <p:nvPr/>
        </p:nvPicPr>
        <p:blipFill>
          <a:blip r:embed="rId3" cstate="print"/>
          <a:stretch>
            <a:fillRect/>
          </a:stretch>
        </p:blipFill>
        <p:spPr>
          <a:xfrm>
            <a:off x="6994133" y="609600"/>
            <a:ext cx="2149867" cy="2057400"/>
          </a:xfrm>
          <a:prstGeom prst="rect">
            <a:avLst/>
          </a:prstGeom>
        </p:spPr>
      </p:pic>
    </p:spTree>
  </p:cSld>
  <p:clrMapOvr>
    <a:masterClrMapping/>
  </p:clrMapOvr>
  <p:transition spd="med">
    <p:rand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dirty="0"/>
              <a:t>ERA</a:t>
            </a:r>
            <a:r>
              <a:rPr lang="en-US" dirty="0">
                <a:solidFill>
                  <a:schemeClr val="bg1"/>
                </a:solidFill>
              </a:rPr>
              <a:t>S</a:t>
            </a:r>
            <a:r>
              <a:rPr lang="en-US" dirty="0"/>
              <a:t>E:  </a:t>
            </a:r>
            <a:r>
              <a:rPr lang="en-US" dirty="0">
                <a:solidFill>
                  <a:schemeClr val="bg1"/>
                </a:solidFill>
              </a:rPr>
              <a:t>Support</a:t>
            </a:r>
          </a:p>
        </p:txBody>
      </p:sp>
      <p:sp>
        <p:nvSpPr>
          <p:cNvPr id="1293314" name="Content Placeholder 2"/>
          <p:cNvSpPr>
            <a:spLocks noGrp="1"/>
          </p:cNvSpPr>
          <p:nvPr>
            <p:ph idx="1"/>
          </p:nvPr>
        </p:nvSpPr>
        <p:spPr>
          <a:xfrm>
            <a:off x="457200" y="1752600"/>
            <a:ext cx="8229600" cy="4525963"/>
          </a:xfrm>
        </p:spPr>
        <p:txBody>
          <a:bodyPr/>
          <a:lstStyle/>
          <a:p>
            <a:pPr eaLnBrk="1" hangingPunct="1"/>
            <a:r>
              <a:rPr lang="en-US" dirty="0"/>
              <a:t>How can you help this happen more often?</a:t>
            </a:r>
          </a:p>
          <a:p>
            <a:pPr lvl="1"/>
            <a:r>
              <a:rPr lang="en-US" b="1" dirty="0"/>
              <a:t>Determine how the replacement behavior and intervention plan will be taught </a:t>
            </a:r>
            <a:endParaRPr lang="en-US" dirty="0"/>
          </a:p>
          <a:p>
            <a:pPr lvl="2"/>
            <a:r>
              <a:rPr lang="en-US" dirty="0"/>
              <a:t>Rules (what it is and -- when, where, how, and why to use behavior) </a:t>
            </a:r>
          </a:p>
          <a:p>
            <a:pPr lvl="2"/>
            <a:r>
              <a:rPr lang="en-US" dirty="0"/>
              <a:t>Examples (modeling and use of naturally occurring examples) </a:t>
            </a:r>
          </a:p>
          <a:p>
            <a:pPr lvl="2"/>
            <a:r>
              <a:rPr lang="en-US" dirty="0"/>
              <a:t>Practice (opportunities to practice with teacher feedback) </a:t>
            </a:r>
          </a:p>
        </p:txBody>
      </p:sp>
      <p:sp>
        <p:nvSpPr>
          <p:cNvPr id="1293317" name="Slide Number Placeholder 5"/>
          <p:cNvSpPr>
            <a:spLocks noGrp="1"/>
          </p:cNvSpPr>
          <p:nvPr>
            <p:ph type="sldNum" sz="quarter" idx="12"/>
          </p:nvPr>
        </p:nvSpPr>
        <p:spPr>
          <a:noFill/>
        </p:spPr>
        <p:txBody>
          <a:bodyPr/>
          <a:lstStyle/>
          <a:p>
            <a:fld id="{309F0C06-8D92-4737-87C3-BBACF2CE90D3}" type="slidenum">
              <a:rPr lang="en-US">
                <a:latin typeface="Arial" charset="0"/>
                <a:cs typeface="Arial" charset="0"/>
              </a:rPr>
              <a:pPr/>
              <a:t>126</a:t>
            </a:fld>
            <a:endParaRPr lang="en-US" dirty="0">
              <a:latin typeface="Arial" charset="0"/>
              <a:cs typeface="Arial" charset="0"/>
            </a:endParaRPr>
          </a:p>
        </p:txBody>
      </p:sp>
      <p:sp>
        <p:nvSpPr>
          <p:cNvPr id="5" name="TextBox 4"/>
          <p:cNvSpPr txBox="1"/>
          <p:nvPr/>
        </p:nvSpPr>
        <p:spPr>
          <a:xfrm>
            <a:off x="533400" y="6477000"/>
            <a:ext cx="5410200" cy="381000"/>
          </a:xfrm>
          <a:prstGeom prst="rect">
            <a:avLst/>
          </a:prstGeom>
          <a:noFill/>
        </p:spPr>
        <p:txBody>
          <a:bodyPr wrap="square" rtlCol="0">
            <a:spAutoFit/>
          </a:bodyPr>
          <a:lstStyle/>
          <a:p>
            <a:r>
              <a:rPr lang="en-US" dirty="0"/>
              <a:t>PBIS Newsletter, Volume 2, Issue 3</a:t>
            </a:r>
          </a:p>
        </p:txBody>
      </p:sp>
      <p:pic>
        <p:nvPicPr>
          <p:cNvPr id="6" name="Picture 5" descr="TIPS - AP.png"/>
          <p:cNvPicPr>
            <a:picLocks noChangeAspect="1"/>
          </p:cNvPicPr>
          <p:nvPr/>
        </p:nvPicPr>
        <p:blipFill>
          <a:blip r:embed="rId3" cstate="print"/>
          <a:stretch>
            <a:fillRect/>
          </a:stretch>
        </p:blipFill>
        <p:spPr>
          <a:xfrm>
            <a:off x="6947900" y="1"/>
            <a:ext cx="2196100" cy="2057400"/>
          </a:xfrm>
          <a:prstGeom prst="rect">
            <a:avLst/>
          </a:prstGeom>
        </p:spPr>
      </p:pic>
    </p:spTree>
  </p:cSld>
  <p:clrMapOvr>
    <a:masterClrMapping/>
  </p:clrMapOvr>
  <p:transition spd="med">
    <p:rand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ERA</a:t>
            </a:r>
            <a:r>
              <a:rPr lang="en-US" dirty="0">
                <a:solidFill>
                  <a:schemeClr val="bg1"/>
                </a:solidFill>
              </a:rPr>
              <a:t>S</a:t>
            </a:r>
            <a:r>
              <a:rPr lang="en-US" dirty="0"/>
              <a:t>E:  </a:t>
            </a:r>
            <a:r>
              <a:rPr lang="en-US" dirty="0">
                <a:solidFill>
                  <a:schemeClr val="bg1"/>
                </a:solidFill>
              </a:rPr>
              <a:t>Support</a:t>
            </a:r>
            <a:endParaRPr lang="en-US" dirty="0"/>
          </a:p>
        </p:txBody>
      </p:sp>
      <p:sp>
        <p:nvSpPr>
          <p:cNvPr id="3" name="Content Placeholder 2"/>
          <p:cNvSpPr>
            <a:spLocks noGrp="1"/>
          </p:cNvSpPr>
          <p:nvPr>
            <p:ph idx="1"/>
          </p:nvPr>
        </p:nvSpPr>
        <p:spPr/>
        <p:txBody>
          <a:bodyPr/>
          <a:lstStyle/>
          <a:p>
            <a:r>
              <a:rPr lang="en-US" b="1" dirty="0"/>
              <a:t>Consider realistic routines and physical arrangements that could be implemented to facilitate student success (avoid predictable failure and create success opportunities)</a:t>
            </a:r>
            <a:r>
              <a:rPr lang="en-US" dirty="0"/>
              <a:t> </a:t>
            </a:r>
          </a:p>
          <a:p>
            <a:pPr lvl="1"/>
            <a:r>
              <a:rPr lang="en-US" dirty="0"/>
              <a:t>prompts and reminders </a:t>
            </a:r>
          </a:p>
          <a:p>
            <a:pPr lvl="1"/>
            <a:r>
              <a:rPr lang="en-US" dirty="0"/>
              <a:t>supervise </a:t>
            </a:r>
          </a:p>
          <a:p>
            <a:pPr lvl="1"/>
            <a:r>
              <a:rPr lang="en-US" dirty="0"/>
              <a:t>avoid triggers</a:t>
            </a:r>
          </a:p>
          <a:p>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127</a:t>
            </a:fld>
            <a:endParaRPr lang="en-US" dirty="0"/>
          </a:p>
        </p:txBody>
      </p:sp>
    </p:spTree>
  </p:cSld>
  <p:clrMapOvr>
    <a:masterClrMapping/>
  </p:clrMapOvr>
  <p:transition spd="med">
    <p:rand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ERA</a:t>
            </a:r>
            <a:r>
              <a:rPr lang="en-US" dirty="0">
                <a:solidFill>
                  <a:schemeClr val="bg1"/>
                </a:solidFill>
              </a:rPr>
              <a:t>S</a:t>
            </a:r>
            <a:r>
              <a:rPr lang="en-US" dirty="0"/>
              <a:t>E:  </a:t>
            </a:r>
            <a:r>
              <a:rPr lang="en-US" dirty="0">
                <a:solidFill>
                  <a:schemeClr val="bg1"/>
                </a:solidFill>
              </a:rPr>
              <a:t>Support</a:t>
            </a:r>
            <a:endParaRPr lang="en-US" dirty="0"/>
          </a:p>
        </p:txBody>
      </p:sp>
      <p:sp>
        <p:nvSpPr>
          <p:cNvPr id="3" name="Content Placeholder 2"/>
          <p:cNvSpPr>
            <a:spLocks noGrp="1"/>
          </p:cNvSpPr>
          <p:nvPr>
            <p:ph idx="1"/>
          </p:nvPr>
        </p:nvSpPr>
        <p:spPr/>
        <p:txBody>
          <a:bodyPr/>
          <a:lstStyle/>
          <a:p>
            <a:r>
              <a:rPr lang="en-US" b="1" dirty="0"/>
              <a:t>Determine appropriate consequences for replacement and problem behaviors – and consider what is realistic for you to do</a:t>
            </a:r>
            <a:r>
              <a:rPr lang="en-US" dirty="0"/>
              <a:t> </a:t>
            </a:r>
          </a:p>
          <a:p>
            <a:pPr lvl="1"/>
            <a:r>
              <a:rPr lang="en-US" dirty="0"/>
              <a:t>reinforcement (matches function) </a:t>
            </a:r>
          </a:p>
          <a:p>
            <a:pPr lvl="1"/>
            <a:r>
              <a:rPr lang="en-US" dirty="0"/>
              <a:t>correction (how might this happen?) </a:t>
            </a:r>
          </a:p>
          <a:p>
            <a:pPr lvl="1"/>
            <a:r>
              <a:rPr lang="en-US" dirty="0"/>
              <a:t>negative consequences (matches function) </a:t>
            </a:r>
          </a:p>
          <a:p>
            <a:pPr lvl="1"/>
            <a:r>
              <a:rPr lang="en-US" dirty="0"/>
              <a:t>natural (try to keep it as realistic as possible)</a:t>
            </a:r>
          </a:p>
          <a:p>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128</a:t>
            </a:fld>
            <a:endParaRPr lang="en-US" dirty="0"/>
          </a:p>
        </p:txBody>
      </p:sp>
    </p:spTree>
  </p:cSld>
  <p:clrMapOvr>
    <a:masterClrMapping/>
  </p:clrMapOvr>
  <p:transition spd="med">
    <p:rand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dirty="0"/>
              <a:t>ERAS</a:t>
            </a:r>
            <a:r>
              <a:rPr lang="en-US" dirty="0">
                <a:solidFill>
                  <a:schemeClr val="bg1"/>
                </a:solidFill>
              </a:rPr>
              <a:t>E</a:t>
            </a:r>
            <a:r>
              <a:rPr lang="en-US" dirty="0"/>
              <a:t>:  </a:t>
            </a:r>
            <a:r>
              <a:rPr lang="en-US" dirty="0">
                <a:solidFill>
                  <a:schemeClr val="bg1"/>
                </a:solidFill>
              </a:rPr>
              <a:t>Evaluate</a:t>
            </a:r>
          </a:p>
        </p:txBody>
      </p:sp>
      <p:sp>
        <p:nvSpPr>
          <p:cNvPr id="1298434" name="Content Placeholder 2"/>
          <p:cNvSpPr>
            <a:spLocks noGrp="1"/>
          </p:cNvSpPr>
          <p:nvPr>
            <p:ph idx="1"/>
          </p:nvPr>
        </p:nvSpPr>
        <p:spPr>
          <a:xfrm>
            <a:off x="457200" y="1828800"/>
            <a:ext cx="8229600" cy="4724400"/>
          </a:xfrm>
        </p:spPr>
        <p:txBody>
          <a:bodyPr/>
          <a:lstStyle/>
          <a:p>
            <a:pPr eaLnBrk="1" hangingPunct="1"/>
            <a:r>
              <a:rPr lang="en-US" dirty="0"/>
              <a:t>How will you know if it works?</a:t>
            </a:r>
          </a:p>
          <a:p>
            <a:pPr lvl="1"/>
            <a:r>
              <a:rPr lang="en-US" b="1" dirty="0"/>
              <a:t>Consider realistic strategies for measuring behavior </a:t>
            </a:r>
            <a:endParaRPr lang="en-US" dirty="0"/>
          </a:p>
          <a:p>
            <a:pPr lvl="2"/>
            <a:r>
              <a:rPr lang="en-US" dirty="0"/>
              <a:t>keep it simple </a:t>
            </a:r>
          </a:p>
          <a:p>
            <a:pPr lvl="2"/>
            <a:r>
              <a:rPr lang="en-US" dirty="0"/>
              <a:t>consider times and conditions where measurement would be particularly meaningful and realistic </a:t>
            </a:r>
          </a:p>
        </p:txBody>
      </p:sp>
      <p:sp>
        <p:nvSpPr>
          <p:cNvPr id="1298437" name="Slide Number Placeholder 5"/>
          <p:cNvSpPr>
            <a:spLocks noGrp="1"/>
          </p:cNvSpPr>
          <p:nvPr>
            <p:ph type="sldNum" sz="quarter" idx="12"/>
          </p:nvPr>
        </p:nvSpPr>
        <p:spPr>
          <a:noFill/>
        </p:spPr>
        <p:txBody>
          <a:bodyPr/>
          <a:lstStyle/>
          <a:p>
            <a:fld id="{34EEC8F2-236B-4002-82E0-16473B3613A3}" type="slidenum">
              <a:rPr lang="en-US">
                <a:latin typeface="Arial" charset="0"/>
                <a:cs typeface="Arial" charset="0"/>
              </a:rPr>
              <a:pPr/>
              <a:t>129</a:t>
            </a:fld>
            <a:endParaRPr lang="en-US" dirty="0">
              <a:latin typeface="Arial" charset="0"/>
              <a:cs typeface="Arial" charset="0"/>
            </a:endParaRPr>
          </a:p>
        </p:txBody>
      </p:sp>
      <p:sp>
        <p:nvSpPr>
          <p:cNvPr id="5" name="TextBox 4"/>
          <p:cNvSpPr txBox="1"/>
          <p:nvPr/>
        </p:nvSpPr>
        <p:spPr>
          <a:xfrm>
            <a:off x="533400" y="6019800"/>
            <a:ext cx="5410200" cy="381000"/>
          </a:xfrm>
          <a:prstGeom prst="rect">
            <a:avLst/>
          </a:prstGeom>
          <a:noFill/>
        </p:spPr>
        <p:txBody>
          <a:bodyPr wrap="square" rtlCol="0">
            <a:spAutoFit/>
          </a:bodyPr>
          <a:lstStyle/>
          <a:p>
            <a:r>
              <a:rPr lang="en-US" dirty="0"/>
              <a:t>PBIS Newsletter, Volume 2, Issue 3</a:t>
            </a:r>
          </a:p>
        </p:txBody>
      </p:sp>
      <p:pic>
        <p:nvPicPr>
          <p:cNvPr id="6" name="Picture 5" descr="TIPS - Evaluate.png"/>
          <p:cNvPicPr>
            <a:picLocks noChangeAspect="1"/>
          </p:cNvPicPr>
          <p:nvPr/>
        </p:nvPicPr>
        <p:blipFill>
          <a:blip r:embed="rId3" cstate="print"/>
          <a:stretch>
            <a:fillRect/>
          </a:stretch>
        </p:blipFill>
        <p:spPr>
          <a:xfrm>
            <a:off x="7047124" y="4953694"/>
            <a:ext cx="2096876" cy="1904306"/>
          </a:xfrm>
          <a:prstGeom prst="rect">
            <a:avLst/>
          </a:prstGeom>
        </p:spPr>
      </p:pic>
    </p:spTree>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3553" name="Rectangle 2"/>
          <p:cNvSpPr txBox="1">
            <a:spLocks noChangeArrowheads="1"/>
          </p:cNvSpPr>
          <p:nvPr/>
        </p:nvSpPr>
        <p:spPr bwMode="auto">
          <a:xfrm>
            <a:off x="0" y="0"/>
            <a:ext cx="9144000" cy="1204913"/>
          </a:xfrm>
          <a:prstGeom prst="rect">
            <a:avLst/>
          </a:prstGeom>
          <a:solidFill>
            <a:srgbClr val="FFFFFF"/>
          </a:solidFill>
          <a:ln w="28575">
            <a:noFill/>
            <a:miter lim="800000"/>
            <a:headEnd/>
            <a:tailEnd/>
          </a:ln>
        </p:spPr>
        <p:txBody>
          <a:bodyPr lIns="93820" tIns="46911" rIns="93820" bIns="46911" anchor="ctr"/>
          <a:lstStyle/>
          <a:p>
            <a:pPr defTabSz="936625">
              <a:lnSpc>
                <a:spcPct val="85000"/>
              </a:lnSpc>
            </a:pPr>
            <a:r>
              <a:rPr lang="en-US" sz="4500" dirty="0">
                <a:solidFill>
                  <a:srgbClr val="000066"/>
                </a:solidFill>
                <a:latin typeface="Goudy Old Style" pitchFamily="18" charset="0"/>
                <a:ea typeface="Osaka"/>
                <a:cs typeface="Osaka"/>
              </a:rPr>
              <a:t>TIER I: </a:t>
            </a:r>
            <a:r>
              <a:rPr lang="en-US" sz="4500" i="1" dirty="0">
                <a:solidFill>
                  <a:srgbClr val="000066"/>
                </a:solidFill>
                <a:latin typeface="Goudy Old Style" pitchFamily="18" charset="0"/>
                <a:ea typeface="Osaka"/>
                <a:cs typeface="Osaka"/>
              </a:rPr>
              <a:t>Core</a:t>
            </a:r>
          </a:p>
        </p:txBody>
      </p:sp>
      <p:sp>
        <p:nvSpPr>
          <p:cNvPr id="12" name="Slide Number Placeholder 3"/>
          <p:cNvSpPr txBox="1">
            <a:spLocks noGrp="1"/>
          </p:cNvSpPr>
          <p:nvPr/>
        </p:nvSpPr>
        <p:spPr>
          <a:xfrm>
            <a:off x="7924800" y="6356350"/>
            <a:ext cx="762000" cy="365125"/>
          </a:xfrm>
          <a:prstGeom prst="rect">
            <a:avLst/>
          </a:prstGeom>
          <a:noFill/>
        </p:spPr>
        <p:txBody>
          <a:bodyPr lIns="0" tIns="0" rIns="0" bIns="0" anchor="b"/>
          <a:lstStyle/>
          <a:p>
            <a:pPr algn="r" defTabSz="914400">
              <a:defRPr/>
            </a:pPr>
            <a:fld id="{E9959372-9AFC-4F2D-B79F-803CD8C35B0D}" type="slidenum">
              <a:rPr lang="en-US" sz="1200">
                <a:solidFill>
                  <a:srgbClr val="000066"/>
                </a:solidFill>
              </a:rPr>
              <a:pPr algn="r" defTabSz="914400">
                <a:defRPr/>
              </a:pPr>
              <a:t>13</a:t>
            </a:fld>
            <a:endParaRPr lang="en-US" sz="1200" dirty="0">
              <a:solidFill>
                <a:srgbClr val="000066"/>
              </a:solidFill>
            </a:endParaRPr>
          </a:p>
        </p:txBody>
      </p:sp>
      <p:grpSp>
        <p:nvGrpSpPr>
          <p:cNvPr id="2" name="Group 13"/>
          <p:cNvGrpSpPr>
            <a:grpSpLocks/>
          </p:cNvGrpSpPr>
          <p:nvPr/>
        </p:nvGrpSpPr>
        <p:grpSpPr bwMode="auto">
          <a:xfrm>
            <a:off x="775367" y="-623932"/>
            <a:ext cx="8368633" cy="7110710"/>
            <a:chOff x="775585" y="304997"/>
            <a:chExt cx="8368415" cy="7110864"/>
          </a:xfrm>
        </p:grpSpPr>
        <p:sp>
          <p:nvSpPr>
            <p:cNvPr id="5" name="Isosceles Triangle 4"/>
            <p:cNvSpPr/>
            <p:nvPr/>
          </p:nvSpPr>
          <p:spPr>
            <a:xfrm>
              <a:off x="775585" y="304997"/>
              <a:ext cx="5680364" cy="5943207"/>
            </a:xfrm>
            <a:prstGeom prst="triangle">
              <a:avLst/>
            </a:prstGeom>
            <a:solidFill>
              <a:srgbClr val="00B050"/>
            </a:solidFill>
            <a:ln>
              <a:solidFill>
                <a:srgbClr val="00B050"/>
              </a:solidFill>
            </a:ln>
            <a:scene3d>
              <a:camera prst="perspectiveRelaxed">
                <a:rot lat="19852770" lon="3668465" rev="18453607"/>
              </a:camera>
              <a:lightRig rig="chilly" dir="t">
                <a:rot lat="0" lon="0" rev="9000000"/>
              </a:lightRig>
            </a:scene3d>
            <a:sp3d>
              <a:bevelT h="374650"/>
            </a:sp3d>
          </p:spPr>
          <p:style>
            <a:lnRef idx="2">
              <a:schemeClr val="accent1">
                <a:shade val="50000"/>
              </a:schemeClr>
            </a:lnRef>
            <a:fillRef idx="1">
              <a:schemeClr val="accent1"/>
            </a:fillRef>
            <a:effectRef idx="0">
              <a:schemeClr val="accent1"/>
            </a:effectRef>
            <a:fontRef idx="minor">
              <a:schemeClr val="lt1"/>
            </a:fontRef>
          </p:style>
          <p:txBody>
            <a:bodyPr lIns="84204" tIns="42102" rIns="84204" bIns="42102" anchor="ctr"/>
            <a:lstStyle/>
            <a:p>
              <a:pPr algn="ctr">
                <a:defRPr/>
              </a:pPr>
              <a:endParaRPr lang="en-US" sz="1700" dirty="0">
                <a:solidFill>
                  <a:srgbClr val="000066"/>
                </a:solidFill>
              </a:endParaRPr>
            </a:p>
          </p:txBody>
        </p:sp>
        <p:sp>
          <p:nvSpPr>
            <p:cNvPr id="663558" name="TextBox 9"/>
            <p:cNvSpPr txBox="1">
              <a:spLocks noChangeArrowheads="1"/>
            </p:cNvSpPr>
            <p:nvPr/>
          </p:nvSpPr>
          <p:spPr bwMode="auto">
            <a:xfrm>
              <a:off x="5472208" y="928942"/>
              <a:ext cx="3671792" cy="6486919"/>
            </a:xfrm>
            <a:prstGeom prst="rect">
              <a:avLst/>
            </a:prstGeom>
            <a:noFill/>
            <a:ln w="9525">
              <a:noFill/>
              <a:miter lim="800000"/>
              <a:headEnd/>
              <a:tailEnd/>
            </a:ln>
          </p:spPr>
          <p:txBody>
            <a:bodyPr lIns="84204" tIns="42102" rIns="84204" bIns="42102">
              <a:spAutoFit/>
            </a:bodyPr>
            <a:lstStyle/>
            <a:p>
              <a:pPr algn="ctr"/>
              <a:r>
                <a:rPr lang="en-US" sz="2400" b="1" i="1" dirty="0">
                  <a:solidFill>
                    <a:srgbClr val="000066"/>
                  </a:solidFill>
                  <a:latin typeface="Goudy Old Style" pitchFamily="18" charset="0"/>
                  <a:ea typeface="ＭＳ Ｐゴシック"/>
                  <a:cs typeface="ＭＳ Ｐゴシック"/>
                </a:rPr>
                <a:t>GOAL</a:t>
              </a:r>
              <a:r>
                <a:rPr lang="en-US" sz="2400" b="1" dirty="0">
                  <a:solidFill>
                    <a:srgbClr val="000066"/>
                  </a:solidFill>
                  <a:latin typeface="Goudy Old Style" pitchFamily="18" charset="0"/>
                  <a:ea typeface="ＭＳ Ｐゴシック"/>
                  <a:cs typeface="ＭＳ Ｐゴシック"/>
                </a:rPr>
                <a:t>: </a:t>
              </a:r>
              <a:r>
                <a:rPr lang="en-US" sz="2400" dirty="0">
                  <a:solidFill>
                    <a:srgbClr val="000066"/>
                  </a:solidFill>
                  <a:latin typeface="Goudy Old Style" pitchFamily="18" charset="0"/>
                  <a:ea typeface="ＭＳ Ｐゴシック"/>
                  <a:cs typeface="ＭＳ Ｐゴシック"/>
                </a:rPr>
                <a:t>100% of students achieve</a:t>
              </a:r>
            </a:p>
            <a:p>
              <a:pPr algn="ctr"/>
              <a:r>
                <a:rPr lang="en-US" sz="2400" dirty="0">
                  <a:solidFill>
                    <a:srgbClr val="000066"/>
                  </a:solidFill>
                  <a:latin typeface="Goudy Old Style" pitchFamily="18" charset="0"/>
                  <a:ea typeface="ＭＳ Ｐゴシック"/>
                  <a:cs typeface="ＭＳ Ｐゴシック"/>
                </a:rPr>
                <a:t> at high levels</a:t>
              </a:r>
            </a:p>
            <a:p>
              <a:endParaRPr lang="en-US" sz="2400" dirty="0">
                <a:solidFill>
                  <a:srgbClr val="000066"/>
                </a:solidFill>
                <a:latin typeface="Goudy Old Style" pitchFamily="18" charset="0"/>
                <a:ea typeface="ＭＳ Ｐゴシック"/>
                <a:cs typeface="ＭＳ Ｐゴシック"/>
              </a:endParaRPr>
            </a:p>
            <a:p>
              <a:r>
                <a:rPr lang="en-US" sz="2000" b="1" dirty="0">
                  <a:solidFill>
                    <a:srgbClr val="000066"/>
                  </a:solidFill>
                  <a:latin typeface="Goudy Old Style" pitchFamily="18" charset="0"/>
                  <a:ea typeface="ＭＳ Ｐゴシック"/>
                  <a:cs typeface="ＭＳ Ｐゴシック"/>
                </a:rPr>
                <a:t>Tier I: </a:t>
              </a:r>
              <a:r>
                <a:rPr lang="en-US" sz="2000" dirty="0">
                  <a:solidFill>
                    <a:srgbClr val="000066"/>
                  </a:solidFill>
                  <a:latin typeface="Goudy Old Style" pitchFamily="18" charset="0"/>
                  <a:ea typeface="ＭＳ Ｐゴシック"/>
                  <a:cs typeface="ＭＳ Ｐゴシック"/>
                </a:rPr>
                <a:t>Begins with clear goals:</a:t>
              </a:r>
            </a:p>
            <a:p>
              <a:endParaRPr lang="en-US" sz="2000" dirty="0">
                <a:solidFill>
                  <a:srgbClr val="000066"/>
                </a:solidFill>
                <a:latin typeface="Goudy Old Style" pitchFamily="18" charset="0"/>
                <a:ea typeface="ＭＳ Ｐゴシック"/>
                <a:cs typeface="ＭＳ Ｐゴシック"/>
              </a:endParaRP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What do we expect all students to know, understand and do as a result of our instruction?</a:t>
              </a:r>
            </a:p>
            <a:p>
              <a:pPr>
                <a:buFont typeface="Goudy Old Style" pitchFamily="18" charset="0"/>
                <a:buAutoNum type="arabicPeriod"/>
              </a:pPr>
              <a:endParaRPr lang="en-US" sz="2000" b="1" dirty="0">
                <a:solidFill>
                  <a:srgbClr val="000066"/>
                </a:solidFill>
                <a:latin typeface="Goudy Old Style" pitchFamily="18" charset="0"/>
                <a:ea typeface="ＭＳ Ｐゴシック"/>
                <a:cs typeface="ＭＳ Ｐゴシック"/>
              </a:endParaRP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will we know if these goals are met?</a:t>
              </a:r>
            </a:p>
            <a:p>
              <a:pPr>
                <a:buFont typeface="Goudy Old Style" pitchFamily="18" charset="0"/>
                <a:buAutoNum type="arabicPeriod"/>
              </a:pPr>
              <a:endParaRPr lang="en-US" sz="2000" b="1" dirty="0">
                <a:solidFill>
                  <a:srgbClr val="000066"/>
                </a:solidFill>
                <a:latin typeface="Goudy Old Style" pitchFamily="18" charset="0"/>
                <a:ea typeface="ＭＳ Ｐゴシック"/>
                <a:cs typeface="ＭＳ Ｐゴシック"/>
              </a:endParaRP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will we respond when students do not meet the goals with initial instruction? </a:t>
              </a:r>
            </a:p>
            <a:p>
              <a:pPr>
                <a:buFont typeface="Goudy Old Style" pitchFamily="18" charset="0"/>
                <a:buAutoNum type="arabicPeriod"/>
              </a:pPr>
              <a:endParaRPr lang="en-US" sz="2000" b="1" dirty="0">
                <a:solidFill>
                  <a:srgbClr val="000066"/>
                </a:solidFill>
                <a:latin typeface="Goudy Old Style" pitchFamily="18" charset="0"/>
                <a:ea typeface="ＭＳ Ｐゴシック"/>
                <a:cs typeface="ＭＳ Ｐゴシック"/>
              </a:endParaRP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will we respond when some students have already met the goals? </a:t>
              </a:r>
              <a:endParaRPr lang="en-US" sz="2000" dirty="0">
                <a:solidFill>
                  <a:srgbClr val="000066"/>
                </a:solidFill>
                <a:latin typeface="Goudy Old Style" pitchFamily="18" charset="0"/>
                <a:ea typeface="ＭＳ Ｐゴシック"/>
                <a:cs typeface="ＭＳ Ｐゴシック"/>
              </a:endParaRPr>
            </a:p>
          </p:txBody>
        </p:sp>
        <p:cxnSp>
          <p:nvCxnSpPr>
            <p:cNvPr id="663559" name="Straight Arrow Connector 16"/>
            <p:cNvCxnSpPr>
              <a:cxnSpLocks noChangeShapeType="1"/>
            </p:cNvCxnSpPr>
            <p:nvPr/>
          </p:nvCxnSpPr>
          <p:spPr bwMode="auto">
            <a:xfrm rot="10800000" flipV="1">
              <a:off x="3525839" y="3303590"/>
              <a:ext cx="1946275" cy="822325"/>
            </a:xfrm>
            <a:prstGeom prst="straightConnector1">
              <a:avLst/>
            </a:prstGeom>
            <a:noFill/>
            <a:ln w="28575">
              <a:solidFill>
                <a:schemeClr val="tx1"/>
              </a:solidFill>
              <a:round/>
              <a:headEnd/>
              <a:tailEnd type="arrow" w="med" len="med"/>
            </a:ln>
          </p:spPr>
        </p:cxnSp>
      </p:grpSp>
      <p:sp>
        <p:nvSpPr>
          <p:cNvPr id="663556" name="Rectangle 2"/>
          <p:cNvSpPr>
            <a:spLocks noChangeArrowheads="1"/>
          </p:cNvSpPr>
          <p:nvPr/>
        </p:nvSpPr>
        <p:spPr bwMode="auto">
          <a:xfrm>
            <a:off x="152400" y="142875"/>
            <a:ext cx="7051675" cy="1143000"/>
          </a:xfrm>
          <a:prstGeom prst="rect">
            <a:avLst/>
          </a:prstGeom>
          <a:noFill/>
          <a:ln w="9525">
            <a:noFill/>
            <a:miter lim="800000"/>
            <a:headEnd/>
            <a:tailEnd/>
          </a:ln>
        </p:spPr>
        <p:txBody>
          <a:bodyPr lIns="84204" tIns="42102" rIns="84204" bIns="42102" anchor="ctr"/>
          <a:lstStyle/>
          <a:p>
            <a:endParaRPr lang="en-US" sz="5500" dirty="0">
              <a:solidFill>
                <a:srgbClr val="000066"/>
              </a:solidFill>
              <a:ea typeface="ＭＳ Ｐゴシック"/>
              <a:cs typeface="ＭＳ Ｐゴシック"/>
            </a:endParaRPr>
          </a:p>
        </p:txBody>
      </p:sp>
    </p:spTree>
  </p:cSld>
  <p:clrMapOvr>
    <a:masterClrMapping/>
  </p:clrMapOvr>
  <p:transition spd="med">
    <p:random/>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a:t>Consider what your measure will look like when the behavior is no longer a problem </a:t>
            </a:r>
            <a:endParaRPr lang="en-US" dirty="0"/>
          </a:p>
          <a:p>
            <a:pPr lvl="1"/>
            <a:r>
              <a:rPr lang="en-US" dirty="0"/>
              <a:t>measurable behavior </a:t>
            </a:r>
          </a:p>
          <a:p>
            <a:pPr lvl="1"/>
            <a:r>
              <a:rPr lang="en-US" dirty="0"/>
              <a:t>by what time should this happen? </a:t>
            </a:r>
          </a:p>
          <a:p>
            <a:pPr>
              <a:buNone/>
            </a:pPr>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130</a:t>
            </a:fld>
            <a:endParaRPr lang="en-US" dirty="0"/>
          </a:p>
        </p:txBody>
      </p:sp>
    </p:spTree>
  </p:cSld>
  <p:clrMapOvr>
    <a:masterClrMapping/>
  </p:clrMapOvr>
  <p:transition spd="med">
    <p:rand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a:t>
            </a:r>
          </a:p>
        </p:txBody>
      </p:sp>
      <p:sp>
        <p:nvSpPr>
          <p:cNvPr id="3" name="Content Placeholder 2"/>
          <p:cNvSpPr>
            <a:spLocks noGrp="1"/>
          </p:cNvSpPr>
          <p:nvPr>
            <p:ph idx="1"/>
          </p:nvPr>
        </p:nvSpPr>
        <p:spPr/>
        <p:txBody>
          <a:bodyPr/>
          <a:lstStyle/>
          <a:p>
            <a:r>
              <a:rPr lang="en-US" dirty="0"/>
              <a:t>Review the data for Elvin</a:t>
            </a:r>
          </a:p>
          <a:p>
            <a:r>
              <a:rPr lang="en-US" dirty="0"/>
              <a:t>Write the corresponding letter from the ERASE process that best describes where the information would be entered on the ERASE form.</a:t>
            </a:r>
          </a:p>
        </p:txBody>
      </p:sp>
      <p:sp>
        <p:nvSpPr>
          <p:cNvPr id="6" name="Slide Number Placeholder 5"/>
          <p:cNvSpPr>
            <a:spLocks noGrp="1"/>
          </p:cNvSpPr>
          <p:nvPr>
            <p:ph type="sldNum" sz="quarter" idx="12"/>
          </p:nvPr>
        </p:nvSpPr>
        <p:spPr/>
        <p:txBody>
          <a:bodyPr/>
          <a:lstStyle/>
          <a:p>
            <a:pPr>
              <a:defRPr/>
            </a:pPr>
            <a:fld id="{FD0EBBB7-19FA-4840-8929-F705CC2DDF8D}" type="slidenum">
              <a:rPr lang="en-US"/>
              <a:pPr>
                <a:defRPr/>
              </a:pPr>
              <a:t>131</a:t>
            </a:fld>
            <a:endParaRPr lang="en-US" dirty="0"/>
          </a:p>
        </p:txBody>
      </p:sp>
      <p:grpSp>
        <p:nvGrpSpPr>
          <p:cNvPr id="10" name="Group 10"/>
          <p:cNvGrpSpPr>
            <a:grpSpLocks/>
          </p:cNvGrpSpPr>
          <p:nvPr/>
        </p:nvGrpSpPr>
        <p:grpSpPr bwMode="auto">
          <a:xfrm>
            <a:off x="6019800" y="4114800"/>
            <a:ext cx="2743200" cy="2743200"/>
            <a:chOff x="6705600" y="3429000"/>
            <a:chExt cx="2743200" cy="2743200"/>
          </a:xfrm>
        </p:grpSpPr>
        <p:pic>
          <p:nvPicPr>
            <p:cNvPr id="11" name="Picture 8" descr="C:\Documents and Settings\ycsadmin\Local Settings\Temporary Internet Files\Content.IE5\4WW7QPFQ\MC900441312[1].png"/>
            <p:cNvPicPr>
              <a:picLocks noChangeAspect="1" noChangeArrowheads="1"/>
            </p:cNvPicPr>
            <p:nvPr/>
          </p:nvPicPr>
          <p:blipFill>
            <a:blip r:embed="rId2" cstate="print"/>
            <a:srcRect/>
            <a:stretch>
              <a:fillRect/>
            </a:stretch>
          </p:blipFill>
          <p:spPr bwMode="auto">
            <a:xfrm>
              <a:off x="6705600" y="3429000"/>
              <a:ext cx="2743200" cy="2743200"/>
            </a:xfrm>
            <a:prstGeom prst="rect">
              <a:avLst/>
            </a:prstGeom>
            <a:noFill/>
            <a:ln w="9525">
              <a:noFill/>
              <a:miter lim="800000"/>
              <a:headEnd/>
              <a:tailEnd/>
            </a:ln>
          </p:spPr>
        </p:pic>
        <p:sp>
          <p:nvSpPr>
            <p:cNvPr id="12"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132</a:t>
            </a:fld>
            <a:endParaRPr lang="en-US" dirty="0"/>
          </a:p>
        </p:txBody>
      </p:sp>
      <p:sp>
        <p:nvSpPr>
          <p:cNvPr id="1302529" name="Title 1"/>
          <p:cNvSpPr>
            <a:spLocks noGrp="1"/>
          </p:cNvSpPr>
          <p:nvPr>
            <p:ph type="title" idx="4294967295"/>
          </p:nvPr>
        </p:nvSpPr>
        <p:spPr>
          <a:xfrm>
            <a:off x="1905000" y="274638"/>
            <a:ext cx="7239000" cy="1249362"/>
          </a:xfrm>
        </p:spPr>
        <p:txBody>
          <a:bodyPr anchorCtr="0"/>
          <a:lstStyle/>
          <a:p>
            <a:pPr eaLnBrk="1" hangingPunct="1"/>
            <a:r>
              <a:rPr lang="en-US" dirty="0"/>
              <a:t>Activity:  Paper Kids</a:t>
            </a:r>
          </a:p>
        </p:txBody>
      </p:sp>
      <p:sp>
        <p:nvSpPr>
          <p:cNvPr id="186372" name="Rectangle 4"/>
          <p:cNvSpPr>
            <a:spLocks noGrp="1" noChangeArrowheads="1"/>
          </p:cNvSpPr>
          <p:nvPr>
            <p:ph type="body" idx="4294967295"/>
          </p:nvPr>
        </p:nvSpPr>
        <p:spPr>
          <a:xfrm>
            <a:off x="990600" y="1828800"/>
            <a:ext cx="7391400" cy="4221163"/>
          </a:xfrm>
        </p:spPr>
        <p:txBody>
          <a:bodyPr/>
          <a:lstStyle/>
          <a:p>
            <a:pPr eaLnBrk="1" hangingPunct="1"/>
            <a:r>
              <a:rPr lang="en-US" dirty="0"/>
              <a:t>Do you have students like this?</a:t>
            </a:r>
          </a:p>
          <a:p>
            <a:pPr eaLnBrk="1" hangingPunct="1"/>
            <a:endParaRPr lang="en-US" dirty="0"/>
          </a:p>
          <a:p>
            <a:pPr eaLnBrk="1" hangingPunct="1"/>
            <a:r>
              <a:rPr lang="en-US" dirty="0"/>
              <a:t>How do you help?</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637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637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2" grpId="0" build="p"/>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0609" name="Rectangle 2"/>
          <p:cNvSpPr>
            <a:spLocks noGrp="1" noChangeArrowheads="1"/>
          </p:cNvSpPr>
          <p:nvPr>
            <p:ph type="title"/>
          </p:nvPr>
        </p:nvSpPr>
        <p:spPr/>
        <p:txBody>
          <a:bodyPr/>
          <a:lstStyle/>
          <a:p>
            <a:pPr eaLnBrk="1" hangingPunct="1"/>
            <a:r>
              <a:rPr lang="en-US" dirty="0"/>
              <a:t>Recommendations</a:t>
            </a:r>
          </a:p>
        </p:txBody>
      </p:sp>
      <p:sp>
        <p:nvSpPr>
          <p:cNvPr id="1220610" name="Rectangle 3"/>
          <p:cNvSpPr>
            <a:spLocks noGrp="1" noChangeArrowheads="1"/>
          </p:cNvSpPr>
          <p:nvPr>
            <p:ph idx="1"/>
          </p:nvPr>
        </p:nvSpPr>
        <p:spPr>
          <a:xfrm>
            <a:off x="457200" y="1828800"/>
            <a:ext cx="8686800" cy="4495800"/>
          </a:xfrm>
        </p:spPr>
        <p:txBody>
          <a:bodyPr/>
          <a:lstStyle/>
          <a:p>
            <a:pPr eaLnBrk="1" hangingPunct="1"/>
            <a:r>
              <a:rPr lang="en-US" sz="3600" dirty="0"/>
              <a:t>Keep doing what is already working</a:t>
            </a:r>
          </a:p>
          <a:p>
            <a:pPr eaLnBrk="1" hangingPunct="1"/>
            <a:r>
              <a:rPr lang="en-US" sz="3600" dirty="0"/>
              <a:t>Always look for the smallest change that will produce the largest effect</a:t>
            </a:r>
          </a:p>
          <a:p>
            <a:pPr lvl="1" eaLnBrk="1" hangingPunct="1"/>
            <a:r>
              <a:rPr lang="en-US" sz="3200" dirty="0"/>
              <a:t>Avoid defining a large number of goals</a:t>
            </a:r>
          </a:p>
          <a:p>
            <a:pPr lvl="1" eaLnBrk="1" hangingPunct="1"/>
            <a:r>
              <a:rPr lang="en-US" sz="3200" dirty="0"/>
              <a:t>Do a small number of things well</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133</a:t>
            </a:fld>
            <a:endParaRPr lang="en-US" dirty="0"/>
          </a:p>
        </p:txBody>
      </p:sp>
    </p:spTree>
  </p:cSld>
  <p:clrMapOvr>
    <a:masterClrMapping/>
  </p:clrMapOvr>
  <p:transition spd="med">
    <p:random/>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0609" name="Rectangle 2"/>
          <p:cNvSpPr>
            <a:spLocks noGrp="1" noChangeArrowheads="1"/>
          </p:cNvSpPr>
          <p:nvPr>
            <p:ph type="title"/>
          </p:nvPr>
        </p:nvSpPr>
        <p:spPr/>
        <p:txBody>
          <a:bodyPr/>
          <a:lstStyle/>
          <a:p>
            <a:pPr eaLnBrk="1" hangingPunct="1"/>
            <a:r>
              <a:rPr lang="en-US" dirty="0"/>
              <a:t>Recommendations</a:t>
            </a:r>
          </a:p>
        </p:txBody>
      </p:sp>
      <p:sp>
        <p:nvSpPr>
          <p:cNvPr id="1220610" name="Rectangle 3"/>
          <p:cNvSpPr>
            <a:spLocks noGrp="1" noChangeArrowheads="1"/>
          </p:cNvSpPr>
          <p:nvPr>
            <p:ph idx="1"/>
          </p:nvPr>
        </p:nvSpPr>
        <p:spPr>
          <a:xfrm>
            <a:off x="457200" y="1981200"/>
            <a:ext cx="8686800" cy="4343400"/>
          </a:xfrm>
        </p:spPr>
        <p:txBody>
          <a:bodyPr/>
          <a:lstStyle/>
          <a:p>
            <a:pPr eaLnBrk="1" hangingPunct="1"/>
            <a:r>
              <a:rPr lang="en-US" sz="3600" dirty="0"/>
              <a:t>Do not add something new without also defining what you will stop doing to make the addition possible</a:t>
            </a:r>
          </a:p>
          <a:p>
            <a:pPr eaLnBrk="1" hangingPunct="1"/>
            <a:r>
              <a:rPr lang="en-US" sz="3600" dirty="0"/>
              <a:t>When it comes to problem behavior nothing is 100% </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134</a:t>
            </a:fld>
            <a:endParaRPr lang="en-US" dirty="0"/>
          </a:p>
        </p:txBody>
      </p:sp>
    </p:spTree>
  </p:cSld>
  <p:clrMapOvr>
    <a:masterClrMapping/>
  </p:clrMapOvr>
  <p:transition spd="med">
    <p:random/>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Tertiary Practices</a:t>
            </a:r>
          </a:p>
        </p:txBody>
      </p:sp>
      <p:sp>
        <p:nvSpPr>
          <p:cNvPr id="10" name="Content Placeholder 9"/>
          <p:cNvSpPr>
            <a:spLocks noGrp="1"/>
          </p:cNvSpPr>
          <p:nvPr>
            <p:ph idx="1"/>
          </p:nvPr>
        </p:nvSpPr>
        <p:spPr/>
        <p:txBody>
          <a:bodyPr/>
          <a:lstStyle/>
          <a:p>
            <a:r>
              <a:rPr lang="en-US" dirty="0">
                <a:solidFill>
                  <a:schemeClr val="bg2"/>
                </a:solidFill>
              </a:rPr>
              <a:t>Evaluate and plan for Tertiary Practices</a:t>
            </a:r>
          </a:p>
          <a:p>
            <a:endParaRPr lang="en-US" dirty="0">
              <a:solidFill>
                <a:schemeClr val="bg2"/>
              </a:solidFill>
            </a:endParaRPr>
          </a:p>
        </p:txBody>
      </p:sp>
      <p:sp>
        <p:nvSpPr>
          <p:cNvPr id="4" name="Slide Number Placeholder 3"/>
          <p:cNvSpPr>
            <a:spLocks noGrp="1"/>
          </p:cNvSpPr>
          <p:nvPr>
            <p:ph type="sldNum" sz="quarter" idx="12"/>
          </p:nvPr>
        </p:nvSpPr>
        <p:spPr/>
        <p:txBody>
          <a:bodyPr/>
          <a:lstStyle/>
          <a:p>
            <a:fld id="{FD0EBBB7-19FA-4840-8929-F705CC2DDF8D}" type="slidenum">
              <a:rPr lang="en-US"/>
              <a:pPr/>
              <a:t>135</a:t>
            </a:fld>
            <a:endParaRPr lang="en-US" dirty="0"/>
          </a:p>
        </p:txBody>
      </p:sp>
      <p:grpSp>
        <p:nvGrpSpPr>
          <p:cNvPr id="20" name="Group 10"/>
          <p:cNvGrpSpPr>
            <a:grpSpLocks/>
          </p:cNvGrpSpPr>
          <p:nvPr/>
        </p:nvGrpSpPr>
        <p:grpSpPr bwMode="auto">
          <a:xfrm>
            <a:off x="6019800" y="4114800"/>
            <a:ext cx="2743200" cy="2743200"/>
            <a:chOff x="6705600" y="3429000"/>
            <a:chExt cx="2743200" cy="2743200"/>
          </a:xfrm>
        </p:grpSpPr>
        <p:pic>
          <p:nvPicPr>
            <p:cNvPr id="21" name="Picture 8" descr="C:\Documents and Settings\ycsadmin\Local Settings\Temporary Internet Files\Content.IE5\4WW7QPFQ\MC900441312[1].png"/>
            <p:cNvPicPr>
              <a:picLocks noChangeAspect="1" noChangeArrowheads="1"/>
            </p:cNvPicPr>
            <p:nvPr/>
          </p:nvPicPr>
          <p:blipFill>
            <a:blip r:embed="rId2" cstate="print"/>
            <a:srcRect/>
            <a:stretch>
              <a:fillRect/>
            </a:stretch>
          </p:blipFill>
          <p:spPr bwMode="auto">
            <a:xfrm>
              <a:off x="6705600" y="3429000"/>
              <a:ext cx="2743200" cy="2743200"/>
            </a:xfrm>
            <a:prstGeom prst="rect">
              <a:avLst/>
            </a:prstGeom>
            <a:noFill/>
            <a:ln w="9525">
              <a:noFill/>
              <a:miter lim="800000"/>
              <a:headEnd/>
              <a:tailEnd/>
            </a:ln>
          </p:spPr>
        </p:pic>
        <p:sp>
          <p:nvSpPr>
            <p:cNvPr id="22"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pic>
        <p:nvPicPr>
          <p:cNvPr id="23" name="Picture 22" descr="TIPS.png"/>
          <p:cNvPicPr>
            <a:picLocks noChangeAspect="1"/>
          </p:cNvPicPr>
          <p:nvPr/>
        </p:nvPicPr>
        <p:blipFill>
          <a:blip r:embed="rId3" cstate="print"/>
          <a:stretch>
            <a:fillRect/>
          </a:stretch>
        </p:blipFill>
        <p:spPr>
          <a:xfrm>
            <a:off x="609600" y="2819400"/>
            <a:ext cx="4420901" cy="3810000"/>
          </a:xfrm>
          <a:prstGeom prst="rect">
            <a:avLst/>
          </a:prstGeom>
        </p:spPr>
      </p:pic>
    </p:spTree>
  </p:cSld>
  <p:clrMapOvr>
    <a:masterClrMapping/>
  </p:clrMapOvr>
  <p:transition spd="med">
    <p:random/>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4577" name="Rectangle 4"/>
          <p:cNvSpPr>
            <a:spLocks noGrp="1" noChangeArrowheads="1"/>
          </p:cNvSpPr>
          <p:nvPr>
            <p:ph type="ctrTitle"/>
          </p:nvPr>
        </p:nvSpPr>
        <p:spPr>
          <a:xfrm>
            <a:off x="762000" y="1905000"/>
            <a:ext cx="7924800" cy="2895600"/>
          </a:xfrm>
        </p:spPr>
        <p:txBody>
          <a:bodyPr/>
          <a:lstStyle/>
          <a:p>
            <a:pPr eaLnBrk="1" hangingPunct="1"/>
            <a:r>
              <a:rPr lang="en-US" dirty="0"/>
              <a:t>Additional training available for the team in your school that will providing support and practicing the FBA/BIP processes</a:t>
            </a:r>
          </a:p>
        </p:txBody>
      </p:sp>
      <p:sp>
        <p:nvSpPr>
          <p:cNvPr id="3" name="Slide Number Placeholder 2"/>
          <p:cNvSpPr>
            <a:spLocks noGrp="1"/>
          </p:cNvSpPr>
          <p:nvPr>
            <p:ph type="sldNum" sz="quarter" idx="12"/>
          </p:nvPr>
        </p:nvSpPr>
        <p:spPr/>
        <p:txBody>
          <a:bodyPr/>
          <a:lstStyle/>
          <a:p>
            <a:pPr>
              <a:defRPr/>
            </a:pPr>
            <a:fld id="{72DE0107-F7E8-42D3-B18F-186CB0915A37}" type="slidenum">
              <a:rPr lang="en-US"/>
              <a:pPr>
                <a:defRPr/>
              </a:pPr>
              <a:t>136</a:t>
            </a:fld>
            <a:endParaRPr lang="en-US" dirty="0"/>
          </a:p>
        </p:txBody>
      </p:sp>
    </p:spTree>
  </p:cSld>
  <p:clrMapOvr>
    <a:masterClrMapping/>
  </p:clrMapOvr>
  <p:transition spd="med">
    <p:random/>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4018" name="Oval 4"/>
          <p:cNvSpPr>
            <a:spLocks noChangeArrowheads="1"/>
          </p:cNvSpPr>
          <p:nvPr/>
        </p:nvSpPr>
        <p:spPr bwMode="auto">
          <a:xfrm>
            <a:off x="1295400" y="304800"/>
            <a:ext cx="6781800" cy="6400800"/>
          </a:xfrm>
          <a:prstGeom prst="ellipse">
            <a:avLst/>
          </a:prstGeom>
          <a:solidFill>
            <a:srgbClr val="FFFF99"/>
          </a:solidFill>
          <a:ln w="9525">
            <a:solidFill>
              <a:schemeClr val="bg2"/>
            </a:solidFill>
            <a:round/>
            <a:headEnd/>
            <a:tailEnd/>
          </a:ln>
        </p:spPr>
        <p:txBody>
          <a:bodyPr wrap="none" anchor="ctr"/>
          <a:lstStyle/>
          <a:p>
            <a:endParaRPr lang="en-US" dirty="0">
              <a:solidFill>
                <a:schemeClr val="bg2"/>
              </a:solidFill>
            </a:endParaRPr>
          </a:p>
        </p:txBody>
      </p:sp>
      <p:sp>
        <p:nvSpPr>
          <p:cNvPr id="16389" name="AutoShape 5"/>
          <p:cNvSpPr>
            <a:spLocks noChangeArrowheads="1"/>
          </p:cNvSpPr>
          <p:nvPr/>
        </p:nvSpPr>
        <p:spPr bwMode="auto">
          <a:xfrm>
            <a:off x="3733800" y="2667000"/>
            <a:ext cx="1828800" cy="1600200"/>
          </a:xfrm>
          <a:prstGeom prst="pentagon">
            <a:avLst/>
          </a:prstGeom>
          <a:solidFill>
            <a:srgbClr val="C0C0C0"/>
          </a:solidFill>
          <a:ln w="9525">
            <a:solidFill>
              <a:schemeClr val="bg2"/>
            </a:solidFill>
            <a:miter lim="800000"/>
            <a:headEnd/>
            <a:tailEnd/>
          </a:ln>
        </p:spPr>
        <p:txBody>
          <a:bodyPr wrap="none" anchor="ctr"/>
          <a:lstStyle/>
          <a:p>
            <a:pPr algn="ctr">
              <a:defRPr/>
            </a:pPr>
            <a:r>
              <a:rPr lang="en-US" sz="1400" dirty="0">
                <a:solidFill>
                  <a:schemeClr val="bg2"/>
                </a:solidFill>
                <a:effectLst>
                  <a:outerShdw blurRad="38100" dist="38100" dir="2700000" algn="tl">
                    <a:srgbClr val="FFFFFF"/>
                  </a:outerShdw>
                </a:effectLst>
                <a:latin typeface="Arial" charset="0"/>
              </a:rPr>
              <a:t>Collect</a:t>
            </a:r>
          </a:p>
          <a:p>
            <a:pPr algn="ctr">
              <a:defRPr/>
            </a:pPr>
            <a:r>
              <a:rPr lang="en-US" sz="1400" dirty="0">
                <a:solidFill>
                  <a:schemeClr val="bg2"/>
                </a:solidFill>
                <a:effectLst>
                  <a:outerShdw blurRad="38100" dist="38100" dir="2700000" algn="tl">
                    <a:srgbClr val="FFFFFF"/>
                  </a:outerShdw>
                </a:effectLst>
                <a:latin typeface="Arial" charset="0"/>
              </a:rPr>
              <a:t> and Use</a:t>
            </a:r>
          </a:p>
          <a:p>
            <a:pPr algn="ctr">
              <a:defRPr/>
            </a:pPr>
            <a:r>
              <a:rPr lang="en-US" sz="1400" dirty="0">
                <a:solidFill>
                  <a:schemeClr val="bg2"/>
                </a:solidFill>
                <a:effectLst>
                  <a:outerShdw blurRad="38100" dist="38100" dir="2700000" algn="tl">
                    <a:srgbClr val="FFFFFF"/>
                  </a:outerShdw>
                </a:effectLst>
                <a:latin typeface="Arial" charset="0"/>
              </a:rPr>
              <a:t>Data</a:t>
            </a:r>
          </a:p>
          <a:p>
            <a:pPr algn="ctr">
              <a:defRPr/>
            </a:pPr>
            <a:endParaRPr lang="en-US" dirty="0">
              <a:solidFill>
                <a:schemeClr val="bg2"/>
              </a:solidFill>
              <a:latin typeface="Arial" charset="0"/>
            </a:endParaRPr>
          </a:p>
        </p:txBody>
      </p:sp>
      <p:sp>
        <p:nvSpPr>
          <p:cNvPr id="214020" name="Oval 7"/>
          <p:cNvSpPr>
            <a:spLocks noChangeArrowheads="1"/>
          </p:cNvSpPr>
          <p:nvPr/>
        </p:nvSpPr>
        <p:spPr bwMode="auto">
          <a:xfrm>
            <a:off x="6019800" y="1752600"/>
            <a:ext cx="1676400" cy="1600200"/>
          </a:xfrm>
          <a:prstGeom prst="ellipse">
            <a:avLst/>
          </a:prstGeom>
          <a:solidFill>
            <a:srgbClr val="C0C0C0"/>
          </a:solidFill>
          <a:ln w="9525">
            <a:solidFill>
              <a:schemeClr val="bg2"/>
            </a:solidFill>
            <a:round/>
            <a:headEnd/>
            <a:tailEnd/>
          </a:ln>
        </p:spPr>
        <p:txBody>
          <a:bodyPr wrap="none" anchor="ctr"/>
          <a:lstStyle/>
          <a:p>
            <a:pPr algn="ctr"/>
            <a:r>
              <a:rPr lang="en-US" sz="1400" dirty="0">
                <a:solidFill>
                  <a:schemeClr val="bg2"/>
                </a:solidFill>
              </a:rPr>
              <a:t>Develop</a:t>
            </a:r>
          </a:p>
          <a:p>
            <a:pPr algn="ctr"/>
            <a:r>
              <a:rPr lang="en-US" sz="1400" dirty="0">
                <a:solidFill>
                  <a:schemeClr val="bg2"/>
                </a:solidFill>
              </a:rPr>
              <a:t>Hypothesis</a:t>
            </a:r>
          </a:p>
        </p:txBody>
      </p:sp>
      <p:sp>
        <p:nvSpPr>
          <p:cNvPr id="214021" name="Oval 8"/>
          <p:cNvSpPr>
            <a:spLocks noChangeArrowheads="1"/>
          </p:cNvSpPr>
          <p:nvPr/>
        </p:nvSpPr>
        <p:spPr bwMode="auto">
          <a:xfrm>
            <a:off x="5410200" y="4419600"/>
            <a:ext cx="1676400" cy="1600200"/>
          </a:xfrm>
          <a:prstGeom prst="ellipse">
            <a:avLst/>
          </a:prstGeom>
          <a:solidFill>
            <a:srgbClr val="C0C0C0"/>
          </a:solidFill>
          <a:ln w="9525">
            <a:solidFill>
              <a:schemeClr val="bg2"/>
            </a:solidFill>
            <a:round/>
            <a:headEnd/>
            <a:tailEnd/>
          </a:ln>
        </p:spPr>
        <p:txBody>
          <a:bodyPr wrap="none" anchor="ctr"/>
          <a:lstStyle/>
          <a:p>
            <a:pPr algn="ctr"/>
            <a:r>
              <a:rPr lang="en-US" sz="1400" dirty="0">
                <a:solidFill>
                  <a:schemeClr val="bg2"/>
                </a:solidFill>
              </a:rPr>
              <a:t>Discuss and</a:t>
            </a:r>
          </a:p>
          <a:p>
            <a:pPr algn="ctr"/>
            <a:r>
              <a:rPr lang="en-US" sz="1400" dirty="0">
                <a:solidFill>
                  <a:schemeClr val="bg2"/>
                </a:solidFill>
              </a:rPr>
              <a:t>Select</a:t>
            </a:r>
          </a:p>
          <a:p>
            <a:pPr algn="ctr"/>
            <a:r>
              <a:rPr lang="en-US" sz="1400" dirty="0">
                <a:solidFill>
                  <a:schemeClr val="bg2"/>
                </a:solidFill>
              </a:rPr>
              <a:t>Solutions</a:t>
            </a:r>
          </a:p>
          <a:p>
            <a:pPr algn="ctr"/>
            <a:endParaRPr lang="en-US" sz="1000" dirty="0">
              <a:solidFill>
                <a:schemeClr val="bg2"/>
              </a:solidFill>
            </a:endParaRPr>
          </a:p>
        </p:txBody>
      </p:sp>
      <p:sp>
        <p:nvSpPr>
          <p:cNvPr id="214022" name="Oval 9"/>
          <p:cNvSpPr>
            <a:spLocks noChangeArrowheads="1"/>
          </p:cNvSpPr>
          <p:nvPr/>
        </p:nvSpPr>
        <p:spPr bwMode="auto">
          <a:xfrm>
            <a:off x="2438400" y="4572000"/>
            <a:ext cx="1676400" cy="1600200"/>
          </a:xfrm>
          <a:prstGeom prst="ellipse">
            <a:avLst/>
          </a:prstGeom>
          <a:solidFill>
            <a:srgbClr val="C0C0C0"/>
          </a:solidFill>
          <a:ln w="9525" algn="ctr">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Develop and</a:t>
            </a:r>
          </a:p>
          <a:p>
            <a:pPr algn="ctr"/>
            <a:r>
              <a:rPr lang="en-US" sz="1400" dirty="0">
                <a:solidFill>
                  <a:schemeClr val="bg2"/>
                </a:solidFill>
              </a:rPr>
              <a:t>Implement</a:t>
            </a:r>
          </a:p>
          <a:p>
            <a:pPr algn="ctr"/>
            <a:r>
              <a:rPr lang="en-US" sz="1400" dirty="0">
                <a:solidFill>
                  <a:schemeClr val="bg2"/>
                </a:solidFill>
              </a:rPr>
              <a:t>Action Plan</a:t>
            </a:r>
          </a:p>
          <a:p>
            <a:pPr algn="ctr"/>
            <a:endParaRPr lang="en-US" dirty="0">
              <a:solidFill>
                <a:schemeClr val="bg2"/>
              </a:solidFill>
            </a:endParaRPr>
          </a:p>
        </p:txBody>
      </p:sp>
      <p:sp>
        <p:nvSpPr>
          <p:cNvPr id="214023" name="Oval 10"/>
          <p:cNvSpPr>
            <a:spLocks noChangeArrowheads="1"/>
          </p:cNvSpPr>
          <p:nvPr/>
        </p:nvSpPr>
        <p:spPr bwMode="auto">
          <a:xfrm>
            <a:off x="1600200" y="1828800"/>
            <a:ext cx="1676400" cy="1600200"/>
          </a:xfrm>
          <a:prstGeom prst="ellipse">
            <a:avLst/>
          </a:prstGeom>
          <a:solidFill>
            <a:srgbClr val="C0C0C0"/>
          </a:solidFill>
          <a:ln w="9525">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Evaluate and</a:t>
            </a:r>
          </a:p>
          <a:p>
            <a:pPr algn="ctr"/>
            <a:r>
              <a:rPr lang="en-US" sz="1400" dirty="0">
                <a:solidFill>
                  <a:schemeClr val="bg2"/>
                </a:solidFill>
              </a:rPr>
              <a:t>Revise</a:t>
            </a:r>
          </a:p>
          <a:p>
            <a:pPr algn="ctr"/>
            <a:r>
              <a:rPr lang="en-US" sz="1400" dirty="0">
                <a:solidFill>
                  <a:schemeClr val="bg2"/>
                </a:solidFill>
              </a:rPr>
              <a:t>Action Plan</a:t>
            </a:r>
          </a:p>
          <a:p>
            <a:pPr algn="ctr"/>
            <a:r>
              <a:rPr lang="en-US" sz="1000" dirty="0">
                <a:solidFill>
                  <a:schemeClr val="bg2"/>
                </a:solidFill>
              </a:rPr>
              <a:t>.</a:t>
            </a:r>
          </a:p>
          <a:p>
            <a:pPr algn="ctr"/>
            <a:endParaRPr lang="en-US" dirty="0">
              <a:solidFill>
                <a:schemeClr val="bg2"/>
              </a:solidFill>
            </a:endParaRPr>
          </a:p>
        </p:txBody>
      </p:sp>
      <p:sp>
        <p:nvSpPr>
          <p:cNvPr id="143368" name="Text Box 12"/>
          <p:cNvSpPr txBox="1">
            <a:spLocks noChangeArrowheads="1"/>
          </p:cNvSpPr>
          <p:nvPr/>
        </p:nvSpPr>
        <p:spPr bwMode="auto">
          <a:xfrm>
            <a:off x="3581400" y="5867400"/>
            <a:ext cx="2514600" cy="646113"/>
          </a:xfrm>
          <a:prstGeom prst="rect">
            <a:avLst/>
          </a:prstGeom>
          <a:noFill/>
          <a:ln w="9525">
            <a:noFill/>
            <a:miter lim="800000"/>
            <a:headEnd/>
            <a:tailEnd/>
          </a:ln>
        </p:spPr>
        <p:txBody>
          <a:bodyPr>
            <a:spAutoFit/>
          </a:bodyPr>
          <a:lstStyle/>
          <a:p>
            <a:pPr algn="ctr">
              <a:spcBef>
                <a:spcPct val="50000"/>
              </a:spcBef>
              <a:defRPr/>
            </a:pPr>
            <a:r>
              <a:rPr lang="en-US" b="1" dirty="0">
                <a:solidFill>
                  <a:schemeClr val="bg2"/>
                </a:solidFill>
                <a:latin typeface="Arial" charset="0"/>
              </a:rPr>
              <a:t>Problem Solving</a:t>
            </a:r>
            <a:r>
              <a:rPr lang="en-US" b="1" u="sng" dirty="0">
                <a:solidFill>
                  <a:schemeClr val="bg2"/>
                </a:solidFill>
                <a:effectLst>
                  <a:outerShdw blurRad="38100" dist="38100" dir="2700000" algn="tl">
                    <a:srgbClr val="C0C0C0"/>
                  </a:outerShdw>
                </a:effectLst>
                <a:latin typeface="Arial" charset="0"/>
              </a:rPr>
              <a:t> </a:t>
            </a:r>
            <a:r>
              <a:rPr lang="en-US" b="1" u="sng" dirty="0">
                <a:solidFill>
                  <a:schemeClr val="bg2"/>
                </a:solidFill>
                <a:latin typeface="Arial" charset="0"/>
              </a:rPr>
              <a:t>Meeting</a:t>
            </a:r>
            <a:r>
              <a:rPr lang="en-US" b="1" u="sng" dirty="0">
                <a:solidFill>
                  <a:schemeClr val="bg2"/>
                </a:solidFill>
                <a:effectLst>
                  <a:outerShdw blurRad="38100" dist="38100" dir="2700000" algn="tl">
                    <a:srgbClr val="C0C0C0"/>
                  </a:outerShdw>
                </a:effectLst>
                <a:latin typeface="Arial" charset="0"/>
              </a:rPr>
              <a:t> </a:t>
            </a:r>
            <a:r>
              <a:rPr lang="en-US" b="1" u="sng" dirty="0">
                <a:solidFill>
                  <a:schemeClr val="bg2"/>
                </a:solidFill>
                <a:latin typeface="Arial" charset="0"/>
              </a:rPr>
              <a:t>Foundations</a:t>
            </a:r>
          </a:p>
        </p:txBody>
      </p:sp>
      <p:sp>
        <p:nvSpPr>
          <p:cNvPr id="214025" name="Line 13"/>
          <p:cNvSpPr>
            <a:spLocks noChangeShapeType="1"/>
          </p:cNvSpPr>
          <p:nvPr/>
        </p:nvSpPr>
        <p:spPr bwMode="auto">
          <a:xfrm>
            <a:off x="5486400" y="16764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14026" name="Line 14"/>
          <p:cNvSpPr>
            <a:spLocks noChangeShapeType="1"/>
          </p:cNvSpPr>
          <p:nvPr/>
        </p:nvSpPr>
        <p:spPr bwMode="auto">
          <a:xfrm flipH="1">
            <a:off x="4343400" y="5410200"/>
            <a:ext cx="914400" cy="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14027" name="Line 15"/>
          <p:cNvSpPr>
            <a:spLocks noChangeShapeType="1"/>
          </p:cNvSpPr>
          <p:nvPr/>
        </p:nvSpPr>
        <p:spPr bwMode="auto">
          <a:xfrm flipH="1" flipV="1">
            <a:off x="2667000" y="3581400"/>
            <a:ext cx="304800" cy="762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14028" name="Line 16"/>
          <p:cNvSpPr>
            <a:spLocks noChangeShapeType="1"/>
          </p:cNvSpPr>
          <p:nvPr/>
        </p:nvSpPr>
        <p:spPr bwMode="auto">
          <a:xfrm flipH="1">
            <a:off x="6477000" y="3505200"/>
            <a:ext cx="228600" cy="758825"/>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14029" name="Line 17"/>
          <p:cNvSpPr>
            <a:spLocks noChangeShapeType="1"/>
          </p:cNvSpPr>
          <p:nvPr/>
        </p:nvSpPr>
        <p:spPr bwMode="auto">
          <a:xfrm flipV="1">
            <a:off x="3200400" y="17526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14030" name="AutoShape 21"/>
          <p:cNvSpPr>
            <a:spLocks noChangeArrowheads="1"/>
          </p:cNvSpPr>
          <p:nvPr/>
        </p:nvSpPr>
        <p:spPr bwMode="auto">
          <a:xfrm rot="-5400000">
            <a:off x="4505325" y="2371725"/>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14031" name="AutoShape 23"/>
          <p:cNvSpPr>
            <a:spLocks noChangeArrowheads="1"/>
          </p:cNvSpPr>
          <p:nvPr/>
        </p:nvSpPr>
        <p:spPr bwMode="auto">
          <a:xfrm rot="-8328987">
            <a:off x="5272088" y="4418013"/>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14032" name="AutoShape 24"/>
          <p:cNvSpPr>
            <a:spLocks noChangeArrowheads="1"/>
          </p:cNvSpPr>
          <p:nvPr/>
        </p:nvSpPr>
        <p:spPr bwMode="auto">
          <a:xfrm rot="-2550627">
            <a:off x="3748088" y="4419600"/>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14033" name="AutoShape 25"/>
          <p:cNvSpPr>
            <a:spLocks noChangeArrowheads="1"/>
          </p:cNvSpPr>
          <p:nvPr/>
        </p:nvSpPr>
        <p:spPr bwMode="auto">
          <a:xfrm rot="-9303365">
            <a:off x="3290888" y="3078163"/>
            <a:ext cx="319087" cy="138112"/>
          </a:xfrm>
          <a:prstGeom prst="leftRightArrow">
            <a:avLst>
              <a:gd name="adj1" fmla="val 50000"/>
              <a:gd name="adj2" fmla="val 37126"/>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14034" name="Text Box 26"/>
          <p:cNvSpPr txBox="1">
            <a:spLocks noChangeArrowheads="1"/>
          </p:cNvSpPr>
          <p:nvPr/>
        </p:nvSpPr>
        <p:spPr bwMode="auto">
          <a:xfrm>
            <a:off x="304800" y="304800"/>
            <a:ext cx="1905000" cy="2308324"/>
          </a:xfrm>
          <a:prstGeom prst="rect">
            <a:avLst/>
          </a:prstGeom>
          <a:noFill/>
          <a:ln w="9525">
            <a:noFill/>
            <a:miter lim="800000"/>
            <a:headEnd/>
            <a:tailEnd/>
          </a:ln>
        </p:spPr>
        <p:txBody>
          <a:bodyPr wrap="square">
            <a:spAutoFit/>
          </a:bodyPr>
          <a:lstStyle/>
          <a:p>
            <a:pPr>
              <a:spcBef>
                <a:spcPct val="50000"/>
              </a:spcBef>
            </a:pPr>
            <a:r>
              <a:rPr lang="en-US" sz="2400" i="1" dirty="0">
                <a:solidFill>
                  <a:schemeClr val="bg2"/>
                </a:solidFill>
              </a:rPr>
              <a:t>Team Initiated Problem Solving (TIPS) Model</a:t>
            </a:r>
          </a:p>
        </p:txBody>
      </p:sp>
      <p:sp>
        <p:nvSpPr>
          <p:cNvPr id="214035" name="AutoShape 25"/>
          <p:cNvSpPr>
            <a:spLocks noChangeArrowheads="1"/>
          </p:cNvSpPr>
          <p:nvPr/>
        </p:nvSpPr>
        <p:spPr bwMode="auto">
          <a:xfrm rot="8762626" flipH="1" flipV="1">
            <a:off x="5726113" y="3049588"/>
            <a:ext cx="320675" cy="136525"/>
          </a:xfrm>
          <a:prstGeom prst="leftRightArrow">
            <a:avLst>
              <a:gd name="adj1" fmla="val 50000"/>
              <a:gd name="adj2" fmla="val 37745"/>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14036" name="Oval 6"/>
          <p:cNvSpPr>
            <a:spLocks noChangeArrowheads="1"/>
          </p:cNvSpPr>
          <p:nvPr/>
        </p:nvSpPr>
        <p:spPr bwMode="auto">
          <a:xfrm>
            <a:off x="3733800" y="457200"/>
            <a:ext cx="1752600" cy="1752600"/>
          </a:xfrm>
          <a:prstGeom prst="ellipse">
            <a:avLst/>
          </a:prstGeom>
          <a:solidFill>
            <a:srgbClr val="99CC00"/>
          </a:solidFill>
          <a:ln w="9525">
            <a:solidFill>
              <a:schemeClr val="bg2"/>
            </a:solidFill>
            <a:round/>
            <a:headEnd/>
            <a:tailEnd/>
          </a:ln>
        </p:spPr>
        <p:txBody>
          <a:bodyPr wrap="none" anchor="ctr"/>
          <a:lstStyle/>
          <a:p>
            <a:pPr algn="ctr"/>
            <a:r>
              <a:rPr lang="en-US" sz="1400" dirty="0">
                <a:solidFill>
                  <a:schemeClr val="bg2"/>
                </a:solidFill>
              </a:rPr>
              <a:t>Identify </a:t>
            </a:r>
          </a:p>
          <a:p>
            <a:pPr algn="ctr"/>
            <a:r>
              <a:rPr lang="en-US" sz="1400" dirty="0">
                <a:solidFill>
                  <a:schemeClr val="bg2"/>
                </a:solidFill>
              </a:rPr>
              <a:t>Problems</a:t>
            </a:r>
          </a:p>
          <a:p>
            <a:pPr algn="ctr"/>
            <a:endParaRPr lang="en-US" sz="1000" dirty="0">
              <a:solidFill>
                <a:schemeClr val="bg2"/>
              </a:solidFill>
            </a:endParaRPr>
          </a:p>
          <a:p>
            <a:pPr algn="ctr"/>
            <a:endParaRPr lang="en-US" sz="1000" dirty="0">
              <a:solidFill>
                <a:schemeClr val="bg2"/>
              </a:solidFill>
            </a:endParaRPr>
          </a:p>
        </p:txBody>
      </p:sp>
      <p:sp>
        <p:nvSpPr>
          <p:cNvPr id="214037" name="Footer Placeholder 21"/>
          <p:cNvSpPr>
            <a:spLocks noGrp="1"/>
          </p:cNvSpPr>
          <p:nvPr>
            <p:ph type="ftr" sz="quarter" idx="11"/>
          </p:nvPr>
        </p:nvSpPr>
        <p:spPr>
          <a:xfrm>
            <a:off x="381000" y="6492875"/>
            <a:ext cx="8458200" cy="365125"/>
          </a:xfrm>
          <a:noFill/>
          <a:ln>
            <a:noFill/>
          </a:ln>
        </p:spPr>
        <p:txBody>
          <a:bodyPr/>
          <a:lstStyle/>
          <a:p>
            <a:r>
              <a:rPr lang="en-US" dirty="0">
                <a:solidFill>
                  <a:schemeClr val="bg2"/>
                </a:solidFill>
                <a:cs typeface="Arial" pitchFamily="34" charset="0"/>
              </a:rPr>
              <a:t>Newton, J.S., Todd, A.W., Algozzine, K, Horner, R.H. &amp; Algozzine, B. (2009). The Team Initiated Problem Solving (TIPS) Training Manual. Educational and Community Supports, University of Oregon unpublished training manual. </a:t>
            </a:r>
          </a:p>
        </p:txBody>
      </p:sp>
      <p:sp>
        <p:nvSpPr>
          <p:cNvPr id="22" name="Rounded Rectangular Callout 21"/>
          <p:cNvSpPr/>
          <p:nvPr/>
        </p:nvSpPr>
        <p:spPr bwMode="auto">
          <a:xfrm>
            <a:off x="7086600" y="0"/>
            <a:ext cx="2057400" cy="1371600"/>
          </a:xfrm>
          <a:prstGeom prst="wedgeRoundRectCallout">
            <a:avLst>
              <a:gd name="adj1" fmla="val -85648"/>
              <a:gd name="adj2" fmla="val 56945"/>
              <a:gd name="adj3" fmla="val 16667"/>
            </a:avLst>
          </a:prstGeom>
          <a:solidFill>
            <a:srgbClr val="99CCFF"/>
          </a:solidFill>
          <a:ln w="952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bg2"/>
                </a:solidFill>
                <a:effectLst/>
                <a:latin typeface="Arial" pitchFamily="34" charset="0"/>
              </a:rPr>
              <a:t>Let</a:t>
            </a:r>
            <a:r>
              <a:rPr lang="en-US" dirty="0">
                <a:solidFill>
                  <a:schemeClr val="bg2"/>
                </a:solidFill>
                <a:latin typeface="Arial" pitchFamily="34" charset="0"/>
              </a:rPr>
              <a:t>’s Practice!</a:t>
            </a:r>
            <a:endParaRPr kumimoji="0" lang="en-US" sz="1800" b="0" i="0" u="none" strike="noStrike" cap="none" normalizeH="0" baseline="0" dirty="0">
              <a:ln>
                <a:noFill/>
              </a:ln>
              <a:solidFill>
                <a:schemeClr val="bg2"/>
              </a:solidFill>
              <a:effectLst/>
              <a:latin typeface="Arial" pitchFamily="34" charset="0"/>
            </a:endParaRPr>
          </a:p>
        </p:txBody>
      </p:sp>
    </p:spTree>
  </p:cSld>
  <p:clrMapOvr>
    <a:masterClrMapping/>
  </p:clrMapOvr>
  <p:transition spd="med">
    <p:random/>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143000" y="228600"/>
            <a:ext cx="8001000" cy="1143000"/>
          </a:xfrm>
        </p:spPr>
        <p:txBody>
          <a:bodyPr>
            <a:normAutofit fontScale="90000"/>
          </a:bodyPr>
          <a:lstStyle/>
          <a:p>
            <a:pPr eaLnBrk="1" hangingPunct="1">
              <a:defRPr/>
            </a:pPr>
            <a:r>
              <a:rPr lang="en-US" dirty="0"/>
              <a:t>Using the Referrals by Student report as a Universal Screening Tool- Who?</a:t>
            </a:r>
          </a:p>
        </p:txBody>
      </p:sp>
      <p:pic>
        <p:nvPicPr>
          <p:cNvPr id="11" name="Chart Placeholder 4" descr="number of referrals.jpg"/>
          <p:cNvPicPr>
            <a:picLocks noGrp="1" noChangeAspect="1"/>
          </p:cNvPicPr>
          <p:nvPr>
            <p:ph type="chart" idx="1"/>
          </p:nvPr>
        </p:nvPicPr>
        <p:blipFill>
          <a:blip r:embed="rId3" cstate="print"/>
          <a:stretch>
            <a:fillRect/>
          </a:stretch>
        </p:blipFill>
        <p:spPr>
          <a:xfrm>
            <a:off x="762000" y="1600200"/>
            <a:ext cx="7391400" cy="4445000"/>
          </a:xfrm>
        </p:spPr>
      </p:pic>
      <p:sp>
        <p:nvSpPr>
          <p:cNvPr id="6150" name="Footer Placeholder 5"/>
          <p:cNvSpPr>
            <a:spLocks noGrp="1"/>
          </p:cNvSpPr>
          <p:nvPr>
            <p:ph type="ftr" sz="quarter" idx="11"/>
          </p:nvPr>
        </p:nvSpPr>
        <p:spPr>
          <a:xfrm>
            <a:off x="381000" y="6096000"/>
            <a:ext cx="8458200" cy="365125"/>
          </a:xfrm>
          <a:noFill/>
        </p:spPr>
        <p:txBody>
          <a:bodyPr/>
          <a:lstStyle/>
          <a:p>
            <a:r>
              <a:rPr lang="en-US" dirty="0">
                <a:cs typeface="Arial" pitchFamily="34" charset="0"/>
              </a:rPr>
              <a:t>Newton, J.S., Todd, A.W., Algozzine, K, Horner, R.H. &amp; Algozzine, B. (2009). The Team Initiated Problem Solving (TIPS) Training Manual. Educational and Community Supports, University of Oregon unpublished training manual. </a:t>
            </a:r>
          </a:p>
        </p:txBody>
      </p:sp>
      <p:sp>
        <p:nvSpPr>
          <p:cNvPr id="6148" name="Oval 3"/>
          <p:cNvSpPr>
            <a:spLocks noChangeArrowheads="1"/>
          </p:cNvSpPr>
          <p:nvPr/>
        </p:nvSpPr>
        <p:spPr bwMode="auto">
          <a:xfrm>
            <a:off x="6858000" y="1905000"/>
            <a:ext cx="1143000" cy="1600200"/>
          </a:xfrm>
          <a:prstGeom prst="ellipse">
            <a:avLst/>
          </a:prstGeom>
          <a:noFill/>
          <a:ln w="38100" algn="ctr">
            <a:solidFill>
              <a:srgbClr val="C00000"/>
            </a:solidFill>
            <a:round/>
            <a:headEnd/>
            <a:tailEnd/>
          </a:ln>
        </p:spPr>
        <p:txBody>
          <a:bodyPr/>
          <a:lstStyle/>
          <a:p>
            <a:pPr eaLnBrk="0" hangingPunct="0"/>
            <a:endParaRPr lang="en-US" dirty="0"/>
          </a:p>
        </p:txBody>
      </p:sp>
      <p:sp>
        <p:nvSpPr>
          <p:cNvPr id="7" name="Rounded Rectangular Callout 6"/>
          <p:cNvSpPr/>
          <p:nvPr/>
        </p:nvSpPr>
        <p:spPr>
          <a:xfrm>
            <a:off x="762000" y="1447800"/>
            <a:ext cx="3124200" cy="1828800"/>
          </a:xfrm>
          <a:prstGeom prst="wedgeRoundRectCallout">
            <a:avLst>
              <a:gd name="adj1" fmla="val 121646"/>
              <a:gd name="adj2" fmla="val 4479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Use the data to identify individual students in need of tertiary supports.</a:t>
            </a:r>
          </a:p>
        </p:txBody>
      </p:sp>
      <p:sp>
        <p:nvSpPr>
          <p:cNvPr id="8" name="Down Arrow 7"/>
          <p:cNvSpPr/>
          <p:nvPr/>
        </p:nvSpPr>
        <p:spPr>
          <a:xfrm>
            <a:off x="7239000" y="11430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153" name="TextBox 8"/>
          <p:cNvSpPr txBox="1">
            <a:spLocks noChangeArrowheads="1"/>
          </p:cNvSpPr>
          <p:nvPr/>
        </p:nvSpPr>
        <p:spPr bwMode="auto">
          <a:xfrm>
            <a:off x="6553200" y="1600200"/>
            <a:ext cx="609599" cy="369332"/>
          </a:xfrm>
          <a:prstGeom prst="rect">
            <a:avLst/>
          </a:prstGeom>
          <a:noFill/>
          <a:ln w="9525">
            <a:noFill/>
            <a:miter lim="800000"/>
            <a:headEnd/>
            <a:tailEnd/>
          </a:ln>
        </p:spPr>
        <p:txBody>
          <a:bodyPr wrap="square">
            <a:spAutoFit/>
          </a:bodyPr>
          <a:lstStyle/>
          <a:p>
            <a:r>
              <a:rPr lang="en-US" dirty="0"/>
              <a:t>BH</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itle 1"/>
          <p:cNvSpPr>
            <a:spLocks noGrp="1"/>
          </p:cNvSpPr>
          <p:nvPr>
            <p:ph type="title"/>
          </p:nvPr>
        </p:nvSpPr>
        <p:spPr>
          <a:xfrm>
            <a:off x="1371600" y="228600"/>
            <a:ext cx="7772400" cy="1143000"/>
          </a:xfrm>
        </p:spPr>
        <p:txBody>
          <a:bodyPr/>
          <a:lstStyle/>
          <a:p>
            <a:r>
              <a:rPr lang="en-US" dirty="0"/>
              <a:t>When?</a:t>
            </a:r>
          </a:p>
        </p:txBody>
      </p:sp>
      <p:pic>
        <p:nvPicPr>
          <p:cNvPr id="7" name="Chart Placeholder 6" descr="bhdiscipline data.jpg"/>
          <p:cNvPicPr>
            <a:picLocks noGrp="1" noChangeAspect="1"/>
          </p:cNvPicPr>
          <p:nvPr>
            <p:ph type="chart" idx="1"/>
          </p:nvPr>
        </p:nvPicPr>
        <p:blipFill>
          <a:blip r:embed="rId2" cstate="print"/>
          <a:stretch>
            <a:fillRect/>
          </a:stretch>
        </p:blipFill>
        <p:spPr>
          <a:xfrm>
            <a:off x="457200" y="1600200"/>
            <a:ext cx="8153400" cy="45720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01" name="Rectangle 2"/>
          <p:cNvSpPr txBox="1">
            <a:spLocks noChangeArrowheads="1"/>
          </p:cNvSpPr>
          <p:nvPr/>
        </p:nvSpPr>
        <p:spPr bwMode="auto">
          <a:xfrm>
            <a:off x="0" y="80963"/>
            <a:ext cx="9144000" cy="1204912"/>
          </a:xfrm>
          <a:prstGeom prst="rect">
            <a:avLst/>
          </a:prstGeom>
          <a:solidFill>
            <a:srgbClr val="FFFFFF"/>
          </a:solidFill>
          <a:ln w="28575">
            <a:noFill/>
            <a:miter lim="800000"/>
            <a:headEnd/>
            <a:tailEnd/>
          </a:ln>
        </p:spPr>
        <p:txBody>
          <a:bodyPr lIns="93820" tIns="46911" rIns="93820" bIns="46911" anchor="ctr"/>
          <a:lstStyle/>
          <a:p>
            <a:pPr defTabSz="936625">
              <a:lnSpc>
                <a:spcPct val="85000"/>
              </a:lnSpc>
            </a:pPr>
            <a:r>
              <a:rPr lang="en-US" sz="4800" b="1" dirty="0">
                <a:solidFill>
                  <a:srgbClr val="FFBD25"/>
                </a:solidFill>
                <a:latin typeface="Goudy Old Style" pitchFamily="18" charset="0"/>
                <a:ea typeface="ＭＳ Ｐゴシック"/>
                <a:cs typeface="ＭＳ Ｐゴシック"/>
              </a:rPr>
              <a:t>TIER II: </a:t>
            </a:r>
            <a:r>
              <a:rPr lang="en-US" sz="4500" i="1" dirty="0">
                <a:solidFill>
                  <a:srgbClr val="000000"/>
                </a:solidFill>
                <a:latin typeface="Goudy Old Style" pitchFamily="18" charset="0"/>
                <a:ea typeface="Osaka"/>
                <a:cs typeface="Osaka"/>
              </a:rPr>
              <a:t>Supplemental</a:t>
            </a:r>
          </a:p>
        </p:txBody>
      </p:sp>
      <p:sp>
        <p:nvSpPr>
          <p:cNvPr id="12" name="Slide Number Placeholder 3"/>
          <p:cNvSpPr txBox="1">
            <a:spLocks noGrp="1"/>
          </p:cNvSpPr>
          <p:nvPr/>
        </p:nvSpPr>
        <p:spPr>
          <a:xfrm>
            <a:off x="7924800" y="6356350"/>
            <a:ext cx="762000" cy="365125"/>
          </a:xfrm>
          <a:prstGeom prst="rect">
            <a:avLst/>
          </a:prstGeom>
          <a:noFill/>
        </p:spPr>
        <p:txBody>
          <a:bodyPr lIns="0" tIns="0" rIns="0" bIns="0" anchor="b"/>
          <a:lstStyle/>
          <a:p>
            <a:pPr algn="r" defTabSz="914400">
              <a:defRPr/>
            </a:pPr>
            <a:fld id="{4EC0E316-2CA0-4A70-B4F7-A07985CCD83B}" type="slidenum">
              <a:rPr lang="en-US" sz="1200">
                <a:solidFill>
                  <a:schemeClr val="tx2">
                    <a:shade val="90000"/>
                  </a:schemeClr>
                </a:solidFill>
              </a:rPr>
              <a:pPr algn="r" defTabSz="914400">
                <a:defRPr/>
              </a:pPr>
              <a:t>14</a:t>
            </a:fld>
            <a:endParaRPr lang="en-US" sz="1200" dirty="0">
              <a:solidFill>
                <a:schemeClr val="tx2">
                  <a:shade val="90000"/>
                </a:schemeClr>
              </a:solidFill>
            </a:endParaRPr>
          </a:p>
        </p:txBody>
      </p:sp>
      <p:grpSp>
        <p:nvGrpSpPr>
          <p:cNvPr id="2" name="Group 8"/>
          <p:cNvGrpSpPr>
            <a:grpSpLocks/>
          </p:cNvGrpSpPr>
          <p:nvPr/>
        </p:nvGrpSpPr>
        <p:grpSpPr bwMode="auto">
          <a:xfrm>
            <a:off x="0" y="0"/>
            <a:ext cx="9042400" cy="6440488"/>
            <a:chOff x="101123" y="1073296"/>
            <a:chExt cx="9042877" cy="6439670"/>
          </a:xfrm>
        </p:grpSpPr>
        <p:sp>
          <p:nvSpPr>
            <p:cNvPr id="5" name="Isosceles Triangle 4"/>
            <p:cNvSpPr/>
            <p:nvPr/>
          </p:nvSpPr>
          <p:spPr>
            <a:xfrm>
              <a:off x="969818" y="304997"/>
              <a:ext cx="5680364" cy="5943207"/>
            </a:xfrm>
            <a:prstGeom prst="triangle">
              <a:avLst/>
            </a:prstGeom>
            <a:solidFill>
              <a:srgbClr val="00B050"/>
            </a:solidFill>
            <a:ln>
              <a:solidFill>
                <a:srgbClr val="00B050"/>
              </a:solidFill>
            </a:ln>
            <a:scene3d>
              <a:camera prst="perspectiveRelaxed">
                <a:rot lat="19852770" lon="3668465" rev="18453607"/>
              </a:camera>
              <a:lightRig rig="chilly" dir="t">
                <a:rot lat="0" lon="0" rev="9000000"/>
              </a:lightRig>
            </a:scene3d>
            <a:sp3d>
              <a:bevelT h="374650"/>
            </a:sp3d>
          </p:spPr>
          <p:style>
            <a:lnRef idx="2">
              <a:schemeClr val="accent1">
                <a:shade val="50000"/>
              </a:schemeClr>
            </a:lnRef>
            <a:fillRef idx="1">
              <a:schemeClr val="accent1"/>
            </a:fillRef>
            <a:effectRef idx="0">
              <a:schemeClr val="accent1"/>
            </a:effectRef>
            <a:fontRef idx="minor">
              <a:schemeClr val="lt1"/>
            </a:fontRef>
          </p:style>
          <p:txBody>
            <a:bodyPr lIns="84204" tIns="42102" rIns="84204" bIns="42102" anchor="ctr"/>
            <a:lstStyle/>
            <a:p>
              <a:pPr algn="ctr">
                <a:defRPr/>
              </a:pPr>
              <a:endParaRPr lang="en-US" sz="1700" dirty="0"/>
            </a:p>
          </p:txBody>
        </p:sp>
        <p:sp>
          <p:nvSpPr>
            <p:cNvPr id="6" name="Isosceles Triangle 5"/>
            <p:cNvSpPr/>
            <p:nvPr/>
          </p:nvSpPr>
          <p:spPr>
            <a:xfrm>
              <a:off x="2687228" y="837859"/>
              <a:ext cx="3408782" cy="3450256"/>
            </a:xfrm>
            <a:prstGeom prst="triangle">
              <a:avLst/>
            </a:prstGeom>
            <a:gradFill flip="none" rotWithShape="1">
              <a:gsLst>
                <a:gs pos="14000">
                  <a:srgbClr val="FFFF57"/>
                </a:gs>
                <a:gs pos="0">
                  <a:srgbClr val="00B050"/>
                </a:gs>
              </a:gsLst>
              <a:lin ang="16200000" scaled="1"/>
              <a:tileRect/>
            </a:gradFill>
            <a:ln cap="rnd">
              <a:gradFill flip="none" rotWithShape="1">
                <a:gsLst>
                  <a:gs pos="25000">
                    <a:srgbClr val="00B050"/>
                  </a:gs>
                  <a:gs pos="100000">
                    <a:srgbClr val="FFFF57"/>
                  </a:gs>
                  <a:gs pos="100000">
                    <a:schemeClr val="accent1">
                      <a:tint val="23500"/>
                      <a:satMod val="160000"/>
                    </a:schemeClr>
                  </a:gs>
                </a:gsLst>
                <a:lin ang="16200000" scaled="1"/>
                <a:tileRect/>
              </a:gradFill>
              <a:miter lim="800000"/>
            </a:ln>
            <a:scene3d>
              <a:camera prst="perspectiveRelaxed">
                <a:rot lat="19854000" lon="3666000" rev="18456000"/>
              </a:camera>
              <a:lightRig rig="chilly" dir="t">
                <a:rot lat="0" lon="0" rev="9000000"/>
              </a:lightRig>
            </a:scene3d>
            <a:sp3d prstMaterial="metal">
              <a:bevelT h="330200"/>
              <a:contourClr>
                <a:schemeClr val="accent3">
                  <a:lumMod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lIns="84204" tIns="42102" rIns="84204" bIns="42102" anchor="ctr"/>
            <a:lstStyle/>
            <a:p>
              <a:pPr algn="ctr">
                <a:defRPr/>
              </a:pPr>
              <a:endParaRPr lang="en-US" sz="1700" dirty="0"/>
            </a:p>
          </p:txBody>
        </p:sp>
        <p:sp>
          <p:nvSpPr>
            <p:cNvPr id="665609" name="TextBox 12"/>
            <p:cNvSpPr txBox="1">
              <a:spLocks noChangeArrowheads="1"/>
            </p:cNvSpPr>
            <p:nvPr/>
          </p:nvSpPr>
          <p:spPr bwMode="auto">
            <a:xfrm>
              <a:off x="5465568" y="1073296"/>
              <a:ext cx="3678432" cy="6439670"/>
            </a:xfrm>
            <a:prstGeom prst="rect">
              <a:avLst/>
            </a:prstGeom>
            <a:noFill/>
            <a:ln w="9525">
              <a:noFill/>
              <a:miter lim="800000"/>
              <a:headEnd/>
              <a:tailEnd/>
            </a:ln>
          </p:spPr>
          <p:txBody>
            <a:bodyPr lIns="84204" tIns="42102" rIns="84204" bIns="42102">
              <a:spAutoFit/>
            </a:bodyPr>
            <a:lstStyle/>
            <a:p>
              <a:pPr algn="ctr"/>
              <a:r>
                <a:rPr lang="en-US" sz="2000" b="1" dirty="0">
                  <a:solidFill>
                    <a:srgbClr val="000066"/>
                  </a:solidFill>
                  <a:latin typeface="Calibri" pitchFamily="34" charset="0"/>
                  <a:ea typeface="ＭＳ Ｐゴシック"/>
                  <a:cs typeface="ＭＳ Ｐゴシック"/>
                </a:rPr>
                <a:t>Tier II </a:t>
              </a:r>
            </a:p>
            <a:p>
              <a:pPr algn="ctr"/>
              <a:r>
                <a:rPr lang="en-US" sz="2000" i="1" u="sng" dirty="0">
                  <a:solidFill>
                    <a:srgbClr val="000066"/>
                  </a:solidFill>
                  <a:latin typeface="Calibri" pitchFamily="34" charset="0"/>
                  <a:ea typeface="ＭＳ Ｐゴシック"/>
                  <a:cs typeface="ＭＳ Ｐゴシック"/>
                </a:rPr>
                <a:t>&lt; </a:t>
              </a:r>
              <a:r>
                <a:rPr lang="en-US" sz="2000" i="1" dirty="0">
                  <a:solidFill>
                    <a:srgbClr val="000066"/>
                  </a:solidFill>
                  <a:latin typeface="Calibri" pitchFamily="34" charset="0"/>
                  <a:ea typeface="ＭＳ Ｐゴシック"/>
                  <a:cs typeface="ＭＳ Ｐゴシック"/>
                </a:rPr>
                <a:t>20% of students</a:t>
              </a:r>
            </a:p>
            <a:p>
              <a:pPr algn="ctr"/>
              <a:r>
                <a:rPr lang="en-US" sz="2000" b="1" dirty="0">
                  <a:solidFill>
                    <a:srgbClr val="000066"/>
                  </a:solidFill>
                  <a:latin typeface="Calibri" pitchFamily="34" charset="0"/>
                  <a:ea typeface="ＭＳ Ｐゴシック"/>
                  <a:cs typeface="ＭＳ Ｐゴシック"/>
                </a:rPr>
                <a:t>Core </a:t>
              </a:r>
            </a:p>
            <a:p>
              <a:pPr algn="ctr"/>
              <a:r>
                <a:rPr lang="en-US" sz="2000" b="1" dirty="0">
                  <a:solidFill>
                    <a:srgbClr val="000066"/>
                  </a:solidFill>
                  <a:latin typeface="Calibri" pitchFamily="34" charset="0"/>
                  <a:ea typeface="ＭＳ Ｐゴシック"/>
                  <a:cs typeface="ＭＳ Ｐゴシック"/>
                </a:rPr>
                <a:t>+</a:t>
              </a:r>
              <a:r>
                <a:rPr lang="en-US" sz="2000" dirty="0">
                  <a:solidFill>
                    <a:srgbClr val="000066"/>
                  </a:solidFill>
                  <a:latin typeface="Calibri" pitchFamily="34" charset="0"/>
                  <a:ea typeface="ＭＳ Ｐゴシック"/>
                  <a:cs typeface="ＭＳ Ｐゴシック"/>
                </a:rPr>
                <a:t> </a:t>
              </a:r>
            </a:p>
            <a:p>
              <a:pPr algn="ctr"/>
              <a:r>
                <a:rPr lang="en-US" sz="2000" b="1" dirty="0">
                  <a:solidFill>
                    <a:srgbClr val="000066"/>
                  </a:solidFill>
                  <a:latin typeface="Calibri" pitchFamily="34" charset="0"/>
                  <a:ea typeface="ＭＳ Ｐゴシック"/>
                  <a:cs typeface="ＭＳ Ｐゴシック"/>
                </a:rPr>
                <a:t>Supplemental</a:t>
              </a:r>
            </a:p>
            <a:p>
              <a:pPr algn="ctr"/>
              <a:endParaRPr lang="en-US" sz="2000" b="1" dirty="0">
                <a:solidFill>
                  <a:srgbClr val="000066"/>
                </a:solidFill>
                <a:latin typeface="Calibri" pitchFamily="34" charset="0"/>
                <a:ea typeface="ＭＳ Ｐゴシック"/>
                <a:cs typeface="ＭＳ Ｐゴシック"/>
              </a:endParaRPr>
            </a:p>
            <a:p>
              <a:pPr algn="ctr"/>
              <a:r>
                <a:rPr lang="en-US" sz="2000" b="1" dirty="0">
                  <a:solidFill>
                    <a:srgbClr val="000066"/>
                  </a:solidFill>
                  <a:latin typeface="Calibri" pitchFamily="34" charset="0"/>
                  <a:ea typeface="ＭＳ Ｐゴシック"/>
                  <a:cs typeface="ＭＳ Ｐゴシック"/>
                </a:rPr>
                <a:t>To Achieve Benchmarks</a:t>
              </a:r>
            </a:p>
            <a:p>
              <a:pPr algn="ctr"/>
              <a:endParaRPr lang="en-US" sz="1700" dirty="0">
                <a:solidFill>
                  <a:srgbClr val="000066"/>
                </a:solidFill>
                <a:latin typeface="Calibri" pitchFamily="34" charset="0"/>
                <a:ea typeface="ＭＳ Ｐゴシック"/>
                <a:cs typeface="ＭＳ Ｐゴシック"/>
              </a:endParaRP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Where are the students performing now?</a:t>
              </a: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Where do we want them to be?</a:t>
              </a: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long do we have to get them there?</a:t>
              </a: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much do they have to grow per year/month to get there?</a:t>
              </a: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What resources will move them at that rate?</a:t>
              </a:r>
            </a:p>
            <a:p>
              <a:pPr>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will we monitor the growth of students receiving supplemental instruction?</a:t>
              </a:r>
              <a:endParaRPr lang="en-US" sz="2000" dirty="0">
                <a:solidFill>
                  <a:srgbClr val="000066"/>
                </a:solidFill>
                <a:latin typeface="Goudy Old Style" pitchFamily="18" charset="0"/>
                <a:ea typeface="ＭＳ Ｐゴシック"/>
                <a:cs typeface="ＭＳ Ｐゴシック"/>
              </a:endParaRPr>
            </a:p>
          </p:txBody>
        </p:sp>
      </p:grpSp>
      <p:cxnSp>
        <p:nvCxnSpPr>
          <p:cNvPr id="17" name="Straight Arrow Connector 16"/>
          <p:cNvCxnSpPr>
            <a:cxnSpLocks noChangeShapeType="1"/>
          </p:cNvCxnSpPr>
          <p:nvPr/>
        </p:nvCxnSpPr>
        <p:spPr bwMode="auto">
          <a:xfrm rot="10800000" flipV="1">
            <a:off x="4724400" y="1676400"/>
            <a:ext cx="1541463" cy="477838"/>
          </a:xfrm>
          <a:prstGeom prst="straightConnector1">
            <a:avLst/>
          </a:prstGeom>
          <a:noFill/>
          <a:ln w="28575">
            <a:solidFill>
              <a:schemeClr val="tx1"/>
            </a:solidFill>
            <a:round/>
            <a:headEnd/>
            <a:tailEnd type="arrow" w="med" len="med"/>
          </a:ln>
        </p:spPr>
      </p:cxnSp>
      <p:sp>
        <p:nvSpPr>
          <p:cNvPr id="665605" name="Rectangle 2"/>
          <p:cNvSpPr>
            <a:spLocks noChangeArrowheads="1"/>
          </p:cNvSpPr>
          <p:nvPr/>
        </p:nvSpPr>
        <p:spPr bwMode="auto">
          <a:xfrm>
            <a:off x="152400" y="142875"/>
            <a:ext cx="7051675" cy="1143000"/>
          </a:xfrm>
          <a:prstGeom prst="rect">
            <a:avLst/>
          </a:prstGeom>
          <a:noFill/>
          <a:ln w="9525">
            <a:noFill/>
            <a:miter lim="800000"/>
            <a:headEnd/>
            <a:tailEnd/>
          </a:ln>
        </p:spPr>
        <p:txBody>
          <a:bodyPr lIns="84204" tIns="42102" rIns="84204" bIns="42102" anchor="ctr"/>
          <a:lstStyle/>
          <a:p>
            <a:endParaRPr lang="en-US" sz="5500" dirty="0">
              <a:solidFill>
                <a:srgbClr val="800040"/>
              </a:solidFill>
              <a:ea typeface="ＭＳ Ｐゴシック"/>
              <a:cs typeface="ＭＳ Ｐゴシック"/>
            </a:endParaRPr>
          </a:p>
        </p:txBody>
      </p:sp>
      <p:sp>
        <p:nvSpPr>
          <p:cNvPr id="665606" name="Rectangle 2"/>
          <p:cNvSpPr txBox="1">
            <a:spLocks noChangeArrowheads="1"/>
          </p:cNvSpPr>
          <p:nvPr/>
        </p:nvSpPr>
        <p:spPr bwMode="auto">
          <a:xfrm>
            <a:off x="152400" y="0"/>
            <a:ext cx="6934200" cy="1600200"/>
          </a:xfrm>
          <a:prstGeom prst="rect">
            <a:avLst/>
          </a:prstGeom>
          <a:noFill/>
          <a:ln w="28575">
            <a:noFill/>
            <a:miter lim="800000"/>
            <a:headEnd/>
            <a:tailEnd/>
          </a:ln>
        </p:spPr>
        <p:txBody>
          <a:bodyPr lIns="93820" tIns="46911" rIns="93820" bIns="46911" anchor="ctr"/>
          <a:lstStyle/>
          <a:p>
            <a:pPr defTabSz="936625">
              <a:lnSpc>
                <a:spcPct val="85000"/>
              </a:lnSpc>
            </a:pPr>
            <a:endParaRPr lang="en-US" sz="5000" dirty="0">
              <a:solidFill>
                <a:srgbClr val="000000"/>
              </a:solidFill>
              <a:latin typeface="Goudy Old Style" pitchFamily="18" charset="0"/>
              <a:ea typeface="Osaka"/>
              <a:cs typeface="Osaka"/>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Title 1"/>
          <p:cNvSpPr>
            <a:spLocks noGrp="1"/>
          </p:cNvSpPr>
          <p:nvPr>
            <p:ph type="title"/>
          </p:nvPr>
        </p:nvSpPr>
        <p:spPr>
          <a:xfrm>
            <a:off x="1371600" y="228600"/>
            <a:ext cx="7772400" cy="1143000"/>
          </a:xfrm>
        </p:spPr>
        <p:txBody>
          <a:bodyPr/>
          <a:lstStyle/>
          <a:p>
            <a:r>
              <a:rPr lang="en-US" dirty="0"/>
              <a:t>When?</a:t>
            </a:r>
          </a:p>
        </p:txBody>
      </p:sp>
      <p:pic>
        <p:nvPicPr>
          <p:cNvPr id="5" name="Chart Placeholder 4" descr="bhtime.jpg"/>
          <p:cNvPicPr>
            <a:picLocks noGrp="1" noChangeAspect="1"/>
          </p:cNvPicPr>
          <p:nvPr>
            <p:ph type="chart" idx="1"/>
          </p:nvPr>
        </p:nvPicPr>
        <p:blipFill>
          <a:blip r:embed="rId2" cstate="print"/>
          <a:stretch>
            <a:fillRect/>
          </a:stretch>
        </p:blipFill>
        <p:spPr>
          <a:xfrm>
            <a:off x="152400" y="1752600"/>
            <a:ext cx="8839200" cy="4724400"/>
          </a:xfrm>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Title 1"/>
          <p:cNvSpPr>
            <a:spLocks noGrp="1"/>
          </p:cNvSpPr>
          <p:nvPr>
            <p:ph type="title"/>
          </p:nvPr>
        </p:nvSpPr>
        <p:spPr>
          <a:xfrm>
            <a:off x="1371600" y="228600"/>
            <a:ext cx="7772400" cy="1143000"/>
          </a:xfrm>
        </p:spPr>
        <p:txBody>
          <a:bodyPr/>
          <a:lstStyle/>
          <a:p>
            <a:r>
              <a:rPr lang="en-US" dirty="0"/>
              <a:t>What?</a:t>
            </a:r>
          </a:p>
        </p:txBody>
      </p:sp>
      <p:pic>
        <p:nvPicPr>
          <p:cNvPr id="5" name="Chart Placeholder 4" descr="bhbehavior.jpg"/>
          <p:cNvPicPr>
            <a:picLocks noGrp="1" noChangeAspect="1"/>
          </p:cNvPicPr>
          <p:nvPr>
            <p:ph type="chart" idx="1"/>
          </p:nvPr>
        </p:nvPicPr>
        <p:blipFill>
          <a:blip r:embed="rId2" cstate="print"/>
          <a:stretch>
            <a:fillRect/>
          </a:stretch>
        </p:blipFill>
        <p:spPr>
          <a:xfrm>
            <a:off x="228600" y="1524000"/>
            <a:ext cx="8686800" cy="4953000"/>
          </a:xfrm>
        </p:spPr>
      </p:pic>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itle 1"/>
          <p:cNvSpPr>
            <a:spLocks noGrp="1"/>
          </p:cNvSpPr>
          <p:nvPr>
            <p:ph type="title"/>
          </p:nvPr>
        </p:nvSpPr>
        <p:spPr/>
        <p:txBody>
          <a:bodyPr/>
          <a:lstStyle/>
          <a:p>
            <a:r>
              <a:rPr lang="en-US" dirty="0"/>
              <a:t>Where?</a:t>
            </a:r>
          </a:p>
        </p:txBody>
      </p:sp>
      <p:pic>
        <p:nvPicPr>
          <p:cNvPr id="5" name="Chart Placeholder 4" descr="bhlocation.jpg"/>
          <p:cNvPicPr>
            <a:picLocks noGrp="1" noChangeAspect="1"/>
          </p:cNvPicPr>
          <p:nvPr>
            <p:ph type="chart" idx="1"/>
          </p:nvPr>
        </p:nvPicPr>
        <p:blipFill>
          <a:blip r:embed="rId2" cstate="print"/>
          <a:stretch>
            <a:fillRect/>
          </a:stretch>
        </p:blipFill>
        <p:spPr>
          <a:xfrm>
            <a:off x="381000" y="1676400"/>
            <a:ext cx="8229600" cy="4648200"/>
          </a:xfrm>
        </p:spPr>
      </p:pic>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a:t>
            </a:r>
          </a:p>
        </p:txBody>
      </p:sp>
      <p:pic>
        <p:nvPicPr>
          <p:cNvPr id="5" name="Chart Placeholder 4" descr="bhmotivation.jpg"/>
          <p:cNvPicPr>
            <a:picLocks noGrp="1" noChangeAspect="1"/>
          </p:cNvPicPr>
          <p:nvPr>
            <p:ph type="chart" idx="1"/>
          </p:nvPr>
        </p:nvPicPr>
        <p:blipFill>
          <a:blip r:embed="rId2" cstate="print"/>
          <a:stretch>
            <a:fillRect/>
          </a:stretch>
        </p:blipFill>
        <p:spPr>
          <a:xfrm>
            <a:off x="381000" y="1524000"/>
            <a:ext cx="8458200" cy="4800600"/>
          </a:xfrm>
        </p:spPr>
      </p:pic>
      <p:sp>
        <p:nvSpPr>
          <p:cNvPr id="4" name="Slide Number Placeholder 3"/>
          <p:cNvSpPr>
            <a:spLocks noGrp="1"/>
          </p:cNvSpPr>
          <p:nvPr>
            <p:ph type="sldNum" sz="quarter" idx="12"/>
          </p:nvPr>
        </p:nvSpPr>
        <p:spPr/>
        <p:txBody>
          <a:bodyPr/>
          <a:lstStyle/>
          <a:p>
            <a:pPr>
              <a:defRPr/>
            </a:pPr>
            <a:fld id="{124D9CCD-20FC-44D2-AB7C-5457F33C8425}" type="slidenum">
              <a:rPr lang="en-US"/>
              <a:pPr>
                <a:defRPr/>
              </a:pPr>
              <a:t>143</a:t>
            </a:fld>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Title 3"/>
          <p:cNvSpPr>
            <a:spLocks noGrp="1"/>
          </p:cNvSpPr>
          <p:nvPr>
            <p:ph type="ctrTitle"/>
          </p:nvPr>
        </p:nvSpPr>
        <p:spPr>
          <a:xfrm>
            <a:off x="1295400" y="2819400"/>
            <a:ext cx="6553200" cy="838200"/>
          </a:xfrm>
        </p:spPr>
        <p:txBody>
          <a:bodyPr/>
          <a:lstStyle/>
          <a:p>
            <a:r>
              <a:rPr lang="en-US" sz="4400" dirty="0"/>
              <a:t>Do we have a problem?</a:t>
            </a:r>
          </a:p>
        </p:txBody>
      </p:sp>
    </p:spTree>
  </p:cSld>
  <p:clrMapOvr>
    <a:masterClrMapping/>
  </p:clrMapOvr>
  <p:transition spd="med">
    <p:random/>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0162" name="Oval 4"/>
          <p:cNvSpPr>
            <a:spLocks noChangeArrowheads="1"/>
          </p:cNvSpPr>
          <p:nvPr/>
        </p:nvSpPr>
        <p:spPr bwMode="auto">
          <a:xfrm>
            <a:off x="1295400" y="304800"/>
            <a:ext cx="6781800" cy="6400800"/>
          </a:xfrm>
          <a:prstGeom prst="ellipse">
            <a:avLst/>
          </a:prstGeom>
          <a:solidFill>
            <a:srgbClr val="FFFF99"/>
          </a:solidFill>
          <a:ln w="9525">
            <a:solidFill>
              <a:schemeClr val="bg2"/>
            </a:solidFill>
            <a:round/>
            <a:headEnd/>
            <a:tailEnd/>
          </a:ln>
        </p:spPr>
        <p:txBody>
          <a:bodyPr wrap="none" anchor="ctr"/>
          <a:lstStyle/>
          <a:p>
            <a:endParaRPr lang="en-US" dirty="0">
              <a:solidFill>
                <a:schemeClr val="bg2"/>
              </a:solidFill>
            </a:endParaRPr>
          </a:p>
        </p:txBody>
      </p:sp>
      <p:sp>
        <p:nvSpPr>
          <p:cNvPr id="16389" name="AutoShape 5"/>
          <p:cNvSpPr>
            <a:spLocks noChangeArrowheads="1"/>
          </p:cNvSpPr>
          <p:nvPr/>
        </p:nvSpPr>
        <p:spPr bwMode="auto">
          <a:xfrm>
            <a:off x="3733800" y="2667000"/>
            <a:ext cx="1828800" cy="1600200"/>
          </a:xfrm>
          <a:prstGeom prst="pentagon">
            <a:avLst/>
          </a:prstGeom>
          <a:solidFill>
            <a:srgbClr val="C0C0C0"/>
          </a:solidFill>
          <a:ln w="9525">
            <a:solidFill>
              <a:schemeClr val="bg2"/>
            </a:solidFill>
            <a:miter lim="800000"/>
            <a:headEnd/>
            <a:tailEnd/>
          </a:ln>
        </p:spPr>
        <p:txBody>
          <a:bodyPr wrap="none" anchor="ctr"/>
          <a:lstStyle/>
          <a:p>
            <a:pPr algn="ctr">
              <a:defRPr/>
            </a:pPr>
            <a:r>
              <a:rPr lang="en-US" sz="1400" dirty="0">
                <a:solidFill>
                  <a:schemeClr val="bg2"/>
                </a:solidFill>
                <a:effectLst>
                  <a:outerShdw blurRad="38100" dist="38100" dir="2700000" algn="tl">
                    <a:srgbClr val="FFFFFF"/>
                  </a:outerShdw>
                </a:effectLst>
                <a:latin typeface="Arial" charset="0"/>
              </a:rPr>
              <a:t>Collect</a:t>
            </a:r>
          </a:p>
          <a:p>
            <a:pPr algn="ctr">
              <a:defRPr/>
            </a:pPr>
            <a:r>
              <a:rPr lang="en-US" sz="1400" dirty="0">
                <a:solidFill>
                  <a:schemeClr val="bg2"/>
                </a:solidFill>
                <a:effectLst>
                  <a:outerShdw blurRad="38100" dist="38100" dir="2700000" algn="tl">
                    <a:srgbClr val="FFFFFF"/>
                  </a:outerShdw>
                </a:effectLst>
                <a:latin typeface="Arial" charset="0"/>
              </a:rPr>
              <a:t> and Use</a:t>
            </a:r>
          </a:p>
          <a:p>
            <a:pPr algn="ctr">
              <a:defRPr/>
            </a:pPr>
            <a:r>
              <a:rPr lang="en-US" sz="1400" dirty="0">
                <a:solidFill>
                  <a:schemeClr val="bg2"/>
                </a:solidFill>
                <a:effectLst>
                  <a:outerShdw blurRad="38100" dist="38100" dir="2700000" algn="tl">
                    <a:srgbClr val="FFFFFF"/>
                  </a:outerShdw>
                </a:effectLst>
                <a:latin typeface="Arial" charset="0"/>
              </a:rPr>
              <a:t>Data</a:t>
            </a:r>
          </a:p>
          <a:p>
            <a:pPr algn="ctr">
              <a:defRPr/>
            </a:pPr>
            <a:endParaRPr lang="en-US" dirty="0">
              <a:solidFill>
                <a:schemeClr val="bg2"/>
              </a:solidFill>
              <a:latin typeface="Arial" charset="0"/>
            </a:endParaRPr>
          </a:p>
        </p:txBody>
      </p:sp>
      <p:sp>
        <p:nvSpPr>
          <p:cNvPr id="220164" name="Oval 7"/>
          <p:cNvSpPr>
            <a:spLocks noChangeArrowheads="1"/>
          </p:cNvSpPr>
          <p:nvPr/>
        </p:nvSpPr>
        <p:spPr bwMode="auto">
          <a:xfrm>
            <a:off x="6019800" y="1752600"/>
            <a:ext cx="1676400" cy="1600200"/>
          </a:xfrm>
          <a:prstGeom prst="ellipse">
            <a:avLst/>
          </a:prstGeom>
          <a:solidFill>
            <a:srgbClr val="92D050"/>
          </a:solidFill>
          <a:ln w="9525">
            <a:solidFill>
              <a:schemeClr val="bg2"/>
            </a:solidFill>
            <a:round/>
            <a:headEnd/>
            <a:tailEnd/>
          </a:ln>
        </p:spPr>
        <p:txBody>
          <a:bodyPr wrap="none" anchor="ctr"/>
          <a:lstStyle/>
          <a:p>
            <a:pPr algn="ctr"/>
            <a:r>
              <a:rPr lang="en-US" sz="1400" dirty="0">
                <a:solidFill>
                  <a:schemeClr val="bg2"/>
                </a:solidFill>
              </a:rPr>
              <a:t>Develop</a:t>
            </a:r>
          </a:p>
          <a:p>
            <a:pPr algn="ctr"/>
            <a:r>
              <a:rPr lang="en-US" sz="1400" dirty="0">
                <a:solidFill>
                  <a:schemeClr val="bg2"/>
                </a:solidFill>
              </a:rPr>
              <a:t>Hypothesis</a:t>
            </a:r>
          </a:p>
        </p:txBody>
      </p:sp>
      <p:sp>
        <p:nvSpPr>
          <p:cNvPr id="220165" name="Oval 8"/>
          <p:cNvSpPr>
            <a:spLocks noChangeArrowheads="1"/>
          </p:cNvSpPr>
          <p:nvPr/>
        </p:nvSpPr>
        <p:spPr bwMode="auto">
          <a:xfrm>
            <a:off x="5410200" y="4419600"/>
            <a:ext cx="1676400" cy="1600200"/>
          </a:xfrm>
          <a:prstGeom prst="ellipse">
            <a:avLst/>
          </a:prstGeom>
          <a:solidFill>
            <a:srgbClr val="C0C0C0"/>
          </a:solidFill>
          <a:ln w="9525">
            <a:solidFill>
              <a:schemeClr val="bg2"/>
            </a:solidFill>
            <a:round/>
            <a:headEnd/>
            <a:tailEnd/>
          </a:ln>
        </p:spPr>
        <p:txBody>
          <a:bodyPr wrap="none" anchor="ctr"/>
          <a:lstStyle/>
          <a:p>
            <a:pPr algn="ctr"/>
            <a:r>
              <a:rPr lang="en-US" sz="1400" dirty="0">
                <a:solidFill>
                  <a:schemeClr val="bg2"/>
                </a:solidFill>
              </a:rPr>
              <a:t>Discuss and</a:t>
            </a:r>
          </a:p>
          <a:p>
            <a:pPr algn="ctr"/>
            <a:r>
              <a:rPr lang="en-US" sz="1400" dirty="0">
                <a:solidFill>
                  <a:schemeClr val="bg2"/>
                </a:solidFill>
              </a:rPr>
              <a:t>Select</a:t>
            </a:r>
          </a:p>
          <a:p>
            <a:pPr algn="ctr"/>
            <a:r>
              <a:rPr lang="en-US" sz="1400" dirty="0">
                <a:solidFill>
                  <a:schemeClr val="bg2"/>
                </a:solidFill>
              </a:rPr>
              <a:t>Solutions</a:t>
            </a:r>
          </a:p>
          <a:p>
            <a:pPr algn="ctr"/>
            <a:endParaRPr lang="en-US" sz="1000" dirty="0">
              <a:solidFill>
                <a:schemeClr val="bg2"/>
              </a:solidFill>
            </a:endParaRPr>
          </a:p>
        </p:txBody>
      </p:sp>
      <p:sp>
        <p:nvSpPr>
          <p:cNvPr id="220166" name="Oval 9"/>
          <p:cNvSpPr>
            <a:spLocks noChangeArrowheads="1"/>
          </p:cNvSpPr>
          <p:nvPr/>
        </p:nvSpPr>
        <p:spPr bwMode="auto">
          <a:xfrm>
            <a:off x="2438400" y="4572000"/>
            <a:ext cx="1676400" cy="1600200"/>
          </a:xfrm>
          <a:prstGeom prst="ellipse">
            <a:avLst/>
          </a:prstGeom>
          <a:solidFill>
            <a:srgbClr val="C0C0C0"/>
          </a:solidFill>
          <a:ln w="9525" algn="ctr">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Develop and</a:t>
            </a:r>
          </a:p>
          <a:p>
            <a:pPr algn="ctr"/>
            <a:r>
              <a:rPr lang="en-US" sz="1400" dirty="0">
                <a:solidFill>
                  <a:schemeClr val="bg2"/>
                </a:solidFill>
              </a:rPr>
              <a:t>Implement</a:t>
            </a:r>
          </a:p>
          <a:p>
            <a:pPr algn="ctr"/>
            <a:r>
              <a:rPr lang="en-US" sz="1400" dirty="0">
                <a:solidFill>
                  <a:schemeClr val="bg2"/>
                </a:solidFill>
              </a:rPr>
              <a:t>Action Plan</a:t>
            </a:r>
          </a:p>
          <a:p>
            <a:pPr algn="ctr"/>
            <a:endParaRPr lang="en-US" dirty="0">
              <a:solidFill>
                <a:schemeClr val="bg2"/>
              </a:solidFill>
            </a:endParaRPr>
          </a:p>
        </p:txBody>
      </p:sp>
      <p:sp>
        <p:nvSpPr>
          <p:cNvPr id="220167" name="Oval 10"/>
          <p:cNvSpPr>
            <a:spLocks noChangeArrowheads="1"/>
          </p:cNvSpPr>
          <p:nvPr/>
        </p:nvSpPr>
        <p:spPr bwMode="auto">
          <a:xfrm>
            <a:off x="1600200" y="1828800"/>
            <a:ext cx="1676400" cy="1600200"/>
          </a:xfrm>
          <a:prstGeom prst="ellipse">
            <a:avLst/>
          </a:prstGeom>
          <a:solidFill>
            <a:srgbClr val="C0C0C0"/>
          </a:solidFill>
          <a:ln w="9525">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Evaluate and</a:t>
            </a:r>
          </a:p>
          <a:p>
            <a:pPr algn="ctr"/>
            <a:r>
              <a:rPr lang="en-US" sz="1400" dirty="0">
                <a:solidFill>
                  <a:schemeClr val="bg2"/>
                </a:solidFill>
              </a:rPr>
              <a:t>Revise</a:t>
            </a:r>
          </a:p>
          <a:p>
            <a:pPr algn="ctr"/>
            <a:r>
              <a:rPr lang="en-US" sz="1400" dirty="0">
                <a:solidFill>
                  <a:schemeClr val="bg2"/>
                </a:solidFill>
              </a:rPr>
              <a:t>Action Plan</a:t>
            </a:r>
          </a:p>
          <a:p>
            <a:pPr algn="ctr"/>
            <a:r>
              <a:rPr lang="en-US" sz="1000" dirty="0">
                <a:solidFill>
                  <a:schemeClr val="bg2"/>
                </a:solidFill>
              </a:rPr>
              <a:t>.</a:t>
            </a:r>
          </a:p>
          <a:p>
            <a:pPr algn="ctr"/>
            <a:endParaRPr lang="en-US" dirty="0">
              <a:solidFill>
                <a:schemeClr val="bg2"/>
              </a:solidFill>
            </a:endParaRPr>
          </a:p>
        </p:txBody>
      </p:sp>
      <p:sp>
        <p:nvSpPr>
          <p:cNvPr id="143368" name="Text Box 12"/>
          <p:cNvSpPr txBox="1">
            <a:spLocks noChangeArrowheads="1"/>
          </p:cNvSpPr>
          <p:nvPr/>
        </p:nvSpPr>
        <p:spPr bwMode="auto">
          <a:xfrm>
            <a:off x="3581400" y="5867400"/>
            <a:ext cx="2514600" cy="646113"/>
          </a:xfrm>
          <a:prstGeom prst="rect">
            <a:avLst/>
          </a:prstGeom>
          <a:noFill/>
          <a:ln w="9525">
            <a:noFill/>
            <a:miter lim="800000"/>
            <a:headEnd/>
            <a:tailEnd/>
          </a:ln>
        </p:spPr>
        <p:txBody>
          <a:bodyPr>
            <a:spAutoFit/>
          </a:bodyPr>
          <a:lstStyle/>
          <a:p>
            <a:pPr algn="ctr">
              <a:spcBef>
                <a:spcPct val="50000"/>
              </a:spcBef>
              <a:defRPr/>
            </a:pPr>
            <a:r>
              <a:rPr lang="en-US" b="1" dirty="0">
                <a:solidFill>
                  <a:schemeClr val="bg2"/>
                </a:solidFill>
                <a:latin typeface="Arial" charset="0"/>
              </a:rPr>
              <a:t>Problem Solving</a:t>
            </a:r>
            <a:r>
              <a:rPr lang="en-US" b="1" u="sng" dirty="0">
                <a:solidFill>
                  <a:schemeClr val="bg2"/>
                </a:solidFill>
                <a:effectLst>
                  <a:outerShdw blurRad="38100" dist="38100" dir="2700000" algn="tl">
                    <a:srgbClr val="C0C0C0"/>
                  </a:outerShdw>
                </a:effectLst>
                <a:latin typeface="Arial" charset="0"/>
              </a:rPr>
              <a:t> </a:t>
            </a:r>
            <a:r>
              <a:rPr lang="en-US" b="1" u="sng" dirty="0">
                <a:solidFill>
                  <a:schemeClr val="bg2"/>
                </a:solidFill>
                <a:latin typeface="Arial" charset="0"/>
              </a:rPr>
              <a:t>Meeting</a:t>
            </a:r>
            <a:r>
              <a:rPr lang="en-US" b="1" u="sng" dirty="0">
                <a:solidFill>
                  <a:schemeClr val="bg2"/>
                </a:solidFill>
                <a:effectLst>
                  <a:outerShdw blurRad="38100" dist="38100" dir="2700000" algn="tl">
                    <a:srgbClr val="C0C0C0"/>
                  </a:outerShdw>
                </a:effectLst>
                <a:latin typeface="Arial" charset="0"/>
              </a:rPr>
              <a:t> </a:t>
            </a:r>
            <a:r>
              <a:rPr lang="en-US" b="1" u="sng" dirty="0">
                <a:solidFill>
                  <a:schemeClr val="bg2"/>
                </a:solidFill>
                <a:latin typeface="Arial" charset="0"/>
              </a:rPr>
              <a:t>Foundations</a:t>
            </a:r>
          </a:p>
        </p:txBody>
      </p:sp>
      <p:sp>
        <p:nvSpPr>
          <p:cNvPr id="220169" name="Line 13"/>
          <p:cNvSpPr>
            <a:spLocks noChangeShapeType="1"/>
          </p:cNvSpPr>
          <p:nvPr/>
        </p:nvSpPr>
        <p:spPr bwMode="auto">
          <a:xfrm>
            <a:off x="5486400" y="16764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0170" name="Line 14"/>
          <p:cNvSpPr>
            <a:spLocks noChangeShapeType="1"/>
          </p:cNvSpPr>
          <p:nvPr/>
        </p:nvSpPr>
        <p:spPr bwMode="auto">
          <a:xfrm flipH="1">
            <a:off x="4343400" y="5410200"/>
            <a:ext cx="914400" cy="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0171" name="Line 15"/>
          <p:cNvSpPr>
            <a:spLocks noChangeShapeType="1"/>
          </p:cNvSpPr>
          <p:nvPr/>
        </p:nvSpPr>
        <p:spPr bwMode="auto">
          <a:xfrm flipH="1" flipV="1">
            <a:off x="2667000" y="3581400"/>
            <a:ext cx="304800" cy="762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0172" name="Line 16"/>
          <p:cNvSpPr>
            <a:spLocks noChangeShapeType="1"/>
          </p:cNvSpPr>
          <p:nvPr/>
        </p:nvSpPr>
        <p:spPr bwMode="auto">
          <a:xfrm flipH="1">
            <a:off x="6477000" y="3505200"/>
            <a:ext cx="228600" cy="758825"/>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0173" name="Line 17"/>
          <p:cNvSpPr>
            <a:spLocks noChangeShapeType="1"/>
          </p:cNvSpPr>
          <p:nvPr/>
        </p:nvSpPr>
        <p:spPr bwMode="auto">
          <a:xfrm flipV="1">
            <a:off x="3200400" y="17526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0174" name="AutoShape 21"/>
          <p:cNvSpPr>
            <a:spLocks noChangeArrowheads="1"/>
          </p:cNvSpPr>
          <p:nvPr/>
        </p:nvSpPr>
        <p:spPr bwMode="auto">
          <a:xfrm rot="-5400000">
            <a:off x="4505325" y="2371725"/>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0175" name="AutoShape 23"/>
          <p:cNvSpPr>
            <a:spLocks noChangeArrowheads="1"/>
          </p:cNvSpPr>
          <p:nvPr/>
        </p:nvSpPr>
        <p:spPr bwMode="auto">
          <a:xfrm rot="-8328987">
            <a:off x="5272088" y="4418013"/>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0176" name="AutoShape 24"/>
          <p:cNvSpPr>
            <a:spLocks noChangeArrowheads="1"/>
          </p:cNvSpPr>
          <p:nvPr/>
        </p:nvSpPr>
        <p:spPr bwMode="auto">
          <a:xfrm rot="-2550627">
            <a:off x="3748088" y="4419600"/>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0177" name="AutoShape 25"/>
          <p:cNvSpPr>
            <a:spLocks noChangeArrowheads="1"/>
          </p:cNvSpPr>
          <p:nvPr/>
        </p:nvSpPr>
        <p:spPr bwMode="auto">
          <a:xfrm rot="-9303365">
            <a:off x="3290888" y="3078163"/>
            <a:ext cx="319087" cy="138112"/>
          </a:xfrm>
          <a:prstGeom prst="leftRightArrow">
            <a:avLst>
              <a:gd name="adj1" fmla="val 50000"/>
              <a:gd name="adj2" fmla="val 37126"/>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0178" name="Text Box 26"/>
          <p:cNvSpPr txBox="1">
            <a:spLocks noChangeArrowheads="1"/>
          </p:cNvSpPr>
          <p:nvPr/>
        </p:nvSpPr>
        <p:spPr bwMode="auto">
          <a:xfrm>
            <a:off x="381000" y="381000"/>
            <a:ext cx="1143000" cy="1938992"/>
          </a:xfrm>
          <a:prstGeom prst="rect">
            <a:avLst/>
          </a:prstGeom>
          <a:noFill/>
          <a:ln w="9525">
            <a:noFill/>
            <a:miter lim="800000"/>
            <a:headEnd/>
            <a:tailEnd/>
          </a:ln>
        </p:spPr>
        <p:txBody>
          <a:bodyPr wrap="square">
            <a:spAutoFit/>
          </a:bodyPr>
          <a:lstStyle/>
          <a:p>
            <a:pPr>
              <a:spcBef>
                <a:spcPct val="50000"/>
              </a:spcBef>
            </a:pPr>
            <a:r>
              <a:rPr lang="en-US" sz="2000" i="1" dirty="0">
                <a:solidFill>
                  <a:schemeClr val="bg2"/>
                </a:solidFill>
              </a:rPr>
              <a:t>Team Initiated Problem Solving (TIPS) Model</a:t>
            </a:r>
          </a:p>
        </p:txBody>
      </p:sp>
      <p:sp>
        <p:nvSpPr>
          <p:cNvPr id="220179" name="AutoShape 25"/>
          <p:cNvSpPr>
            <a:spLocks noChangeArrowheads="1"/>
          </p:cNvSpPr>
          <p:nvPr/>
        </p:nvSpPr>
        <p:spPr bwMode="auto">
          <a:xfrm rot="8762626" flipH="1" flipV="1">
            <a:off x="5726113" y="3049588"/>
            <a:ext cx="320675" cy="136525"/>
          </a:xfrm>
          <a:prstGeom prst="leftRightArrow">
            <a:avLst>
              <a:gd name="adj1" fmla="val 50000"/>
              <a:gd name="adj2" fmla="val 37745"/>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0180" name="Oval 6"/>
          <p:cNvSpPr>
            <a:spLocks noChangeArrowheads="1"/>
          </p:cNvSpPr>
          <p:nvPr/>
        </p:nvSpPr>
        <p:spPr bwMode="auto">
          <a:xfrm>
            <a:off x="3733800" y="457200"/>
            <a:ext cx="1752600" cy="1752600"/>
          </a:xfrm>
          <a:prstGeom prst="ellipse">
            <a:avLst/>
          </a:prstGeom>
          <a:solidFill>
            <a:srgbClr val="99CC00"/>
          </a:solidFill>
          <a:ln w="9525">
            <a:solidFill>
              <a:schemeClr val="bg2"/>
            </a:solidFill>
            <a:round/>
            <a:headEnd/>
            <a:tailEnd/>
          </a:ln>
        </p:spPr>
        <p:txBody>
          <a:bodyPr wrap="none" anchor="ctr"/>
          <a:lstStyle/>
          <a:p>
            <a:pPr algn="ctr"/>
            <a:r>
              <a:rPr lang="en-US" sz="1400" dirty="0">
                <a:solidFill>
                  <a:schemeClr val="bg2"/>
                </a:solidFill>
              </a:rPr>
              <a:t>Identify </a:t>
            </a:r>
          </a:p>
          <a:p>
            <a:pPr algn="ctr"/>
            <a:r>
              <a:rPr lang="en-US" sz="1400" dirty="0">
                <a:solidFill>
                  <a:schemeClr val="bg2"/>
                </a:solidFill>
              </a:rPr>
              <a:t>Problems</a:t>
            </a:r>
          </a:p>
          <a:p>
            <a:pPr algn="ctr"/>
            <a:endParaRPr lang="en-US" sz="1000" dirty="0">
              <a:solidFill>
                <a:schemeClr val="bg2"/>
              </a:solidFill>
            </a:endParaRPr>
          </a:p>
          <a:p>
            <a:pPr algn="ctr"/>
            <a:endParaRPr lang="en-US" sz="1000" dirty="0">
              <a:solidFill>
                <a:schemeClr val="bg2"/>
              </a:solidFill>
            </a:endParaRPr>
          </a:p>
        </p:txBody>
      </p:sp>
      <p:sp>
        <p:nvSpPr>
          <p:cNvPr id="22"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pPr eaLnBrk="1" hangingPunct="1"/>
            <a:r>
              <a:rPr lang="en-US" dirty="0"/>
              <a:t>Problem Statements</a:t>
            </a:r>
          </a:p>
        </p:txBody>
      </p:sp>
      <p:sp>
        <p:nvSpPr>
          <p:cNvPr id="221187" name="Rectangle 3"/>
          <p:cNvSpPr>
            <a:spLocks noGrp="1" noChangeArrowheads="1"/>
          </p:cNvSpPr>
          <p:nvPr>
            <p:ph idx="1"/>
          </p:nvPr>
        </p:nvSpPr>
        <p:spPr>
          <a:xfrm>
            <a:off x="304800" y="1447800"/>
            <a:ext cx="8382000" cy="3886200"/>
          </a:xfrm>
        </p:spPr>
        <p:txBody>
          <a:bodyPr/>
          <a:lstStyle/>
          <a:p>
            <a:pPr eaLnBrk="1" hangingPunct="1">
              <a:lnSpc>
                <a:spcPct val="90000"/>
              </a:lnSpc>
            </a:pPr>
            <a:r>
              <a:rPr lang="en-US" dirty="0"/>
              <a:t>Write a “problem statement” that specifies the precise nature of the problem</a:t>
            </a:r>
          </a:p>
          <a:p>
            <a:pPr eaLnBrk="1" hangingPunct="1">
              <a:lnSpc>
                <a:spcPct val="90000"/>
              </a:lnSpc>
            </a:pPr>
            <a:r>
              <a:rPr lang="en-US" dirty="0"/>
              <a:t>The more </a:t>
            </a:r>
            <a:r>
              <a:rPr lang="en-US" b="1" dirty="0"/>
              <a:t>Ws</a:t>
            </a:r>
            <a:r>
              <a:rPr lang="en-US" dirty="0"/>
              <a:t> (what, when, where, who, why) you incorporate into the problem statement, the more precise the problem statement will be</a:t>
            </a:r>
          </a:p>
          <a:p>
            <a:pPr eaLnBrk="1" hangingPunct="1">
              <a:lnSpc>
                <a:spcPct val="90000"/>
              </a:lnSpc>
            </a:pPr>
            <a:r>
              <a:rPr lang="en-US" dirty="0"/>
              <a:t>The more precise the problem statement, the easier it will be to generate a solution that “fits” the problem</a:t>
            </a:r>
          </a:p>
        </p:txBody>
      </p:sp>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146</a:t>
            </a:fld>
            <a:endParaRPr lang="en-US" dirty="0"/>
          </a:p>
        </p:txBody>
      </p:sp>
      <p:sp>
        <p:nvSpPr>
          <p:cNvPr id="6"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1143000"/>
          <a:ext cx="8915401" cy="4822550"/>
        </p:xfrm>
        <a:graphic>
          <a:graphicData uri="http://schemas.openxmlformats.org/drawingml/2006/table">
            <a:tbl>
              <a:tblPr/>
              <a:tblGrid>
                <a:gridCol w="2753522"/>
                <a:gridCol w="2418907"/>
                <a:gridCol w="902483"/>
                <a:gridCol w="725673"/>
                <a:gridCol w="2114816"/>
              </a:tblGrid>
              <a:tr h="536755">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gridSpan="3">
                  <a:txBody>
                    <a:bodyPr/>
                    <a:lstStyle/>
                    <a:p>
                      <a:pPr marL="0" marR="0" algn="ctr">
                        <a:spcBef>
                          <a:spcPts val="0"/>
                        </a:spcBef>
                        <a:spcAft>
                          <a:spcPts val="0"/>
                        </a:spcAft>
                      </a:pPr>
                      <a:r>
                        <a:rPr lang="en-US" sz="1600" dirty="0">
                          <a:latin typeface="Times New Roman"/>
                          <a:ea typeface="Times New Roman"/>
                          <a:cs typeface="Times New Roman"/>
                        </a:rPr>
                        <a:t>Implementation and Evaluation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1292045">
                <a:tc>
                  <a:txBody>
                    <a:bodyPr/>
                    <a:lstStyle/>
                    <a:p>
                      <a:pPr marL="0" marR="0" algn="ctr">
                        <a:spcBef>
                          <a:spcPts val="0"/>
                        </a:spcBef>
                        <a:spcAft>
                          <a:spcPts val="0"/>
                        </a:spcAft>
                      </a:pPr>
                      <a:r>
                        <a:rPr lang="en-US" sz="1600" dirty="0">
                          <a:latin typeface="Times New Roman"/>
                          <a:ea typeface="Times New Roman"/>
                          <a:cs typeface="Times New Roman"/>
                        </a:rPr>
                        <a:t>Precise Problem Statement, based on review of data</a:t>
                      </a:r>
                    </a:p>
                    <a:p>
                      <a:pPr marL="0" marR="0" algn="ctr">
                        <a:spcBef>
                          <a:spcPts val="0"/>
                        </a:spcBef>
                        <a:spcAft>
                          <a:spcPts val="0"/>
                        </a:spcAft>
                      </a:pPr>
                      <a:r>
                        <a:rPr lang="en-US" sz="1600" dirty="0">
                          <a:latin typeface="Times New Roman"/>
                          <a:ea typeface="Times New Roman"/>
                          <a:cs typeface="Times New Roman"/>
                        </a:rPr>
                        <a:t>(What, When, Where, Who, Why)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Solution Actions (e.g., Prevent, Teach, Prompt, Reward, Correction, Extinction, Safety)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Who?</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By When?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Goal </a:t>
                      </a:r>
                      <a:r>
                        <a:rPr lang="en-US" sz="1600" dirty="0">
                          <a:latin typeface="Times New Roman"/>
                          <a:ea typeface="Times New Roman"/>
                          <a:cs typeface="Times New Roman"/>
                        </a:rPr>
                        <a:t>with Timeline, </a:t>
                      </a: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Fidelity &amp; Outcome Measures, &amp; Updates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76716">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SS</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JA</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All</a:t>
                      </a:r>
                      <a:r>
                        <a:rPr lang="en-US" sz="1400" baseline="0" dirty="0">
                          <a:latin typeface="Times New Roman"/>
                          <a:ea typeface="Times New Roman"/>
                          <a:cs typeface="Times New Roman"/>
                        </a:rPr>
                        <a:t> teachers</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11/1/10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600" dirty="0">
                        <a:latin typeface="Times New Roman"/>
                        <a:ea typeface="Times New Roman"/>
                        <a:cs typeface="Times New Roman"/>
                      </a:endParaRPr>
                    </a:p>
                    <a:p>
                      <a:pPr marL="0" marR="0">
                        <a:spcBef>
                          <a:spcPts val="0"/>
                        </a:spcBef>
                        <a:spcAft>
                          <a:spcPts val="0"/>
                        </a:spcAft>
                      </a:pPr>
                      <a:r>
                        <a:rPr lang="en-US" sz="1600" dirty="0">
                          <a:latin typeface="Times New Roman"/>
                          <a:ea typeface="Times New Roman"/>
                          <a:cs typeface="Times New Roman"/>
                        </a:rPr>
                        <a:t>JM will earn 80% </a:t>
                      </a:r>
                      <a:r>
                        <a:rPr lang="en-US" sz="1600" baseline="0" dirty="0">
                          <a:latin typeface="Times New Roman"/>
                          <a:ea typeface="Times New Roman"/>
                          <a:cs typeface="Times New Roman"/>
                        </a:rPr>
                        <a:t> of his daily points on his daily progress report per day for 4/5 days per week by 12/18/10</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22244" name="Rectangle 1"/>
          <p:cNvSpPr>
            <a:spLocks noChangeArrowheads="1"/>
          </p:cNvSpPr>
          <p:nvPr/>
        </p:nvSpPr>
        <p:spPr bwMode="auto">
          <a:xfrm>
            <a:off x="2819400" y="457200"/>
            <a:ext cx="5100563" cy="523220"/>
          </a:xfrm>
          <a:prstGeom prst="rect">
            <a:avLst/>
          </a:prstGeom>
          <a:noFill/>
          <a:ln w="9525">
            <a:noFill/>
            <a:miter lim="800000"/>
            <a:headEnd/>
            <a:tailEnd/>
          </a:ln>
        </p:spPr>
        <p:txBody>
          <a:bodyPr wrap="none" anchor="ctr">
            <a:spAutoFit/>
          </a:bodyPr>
          <a:lstStyle/>
          <a:p>
            <a:pPr eaLnBrk="0" hangingPunct="0"/>
            <a:r>
              <a:rPr lang="en-US" sz="2800" b="1" dirty="0">
                <a:cs typeface="Times New Roman" pitchFamily="18" charset="0"/>
              </a:rPr>
              <a:t>Problem-Solving Action Plan</a:t>
            </a:r>
            <a:endParaRPr lang="en-US" sz="2800" dirty="0"/>
          </a:p>
        </p:txBody>
      </p:sp>
      <p:sp>
        <p:nvSpPr>
          <p:cNvPr id="222245" name="TextBox 3"/>
          <p:cNvSpPr txBox="1">
            <a:spLocks noChangeArrowheads="1"/>
          </p:cNvSpPr>
          <p:nvPr/>
        </p:nvSpPr>
        <p:spPr bwMode="auto">
          <a:xfrm>
            <a:off x="0" y="3048000"/>
            <a:ext cx="2895600" cy="2062103"/>
          </a:xfrm>
          <a:prstGeom prst="rect">
            <a:avLst/>
          </a:prstGeom>
          <a:noFill/>
          <a:ln w="9525">
            <a:noFill/>
            <a:miter lim="800000"/>
            <a:headEnd/>
            <a:tailEnd/>
          </a:ln>
        </p:spPr>
        <p:txBody>
          <a:bodyPr>
            <a:spAutoFit/>
          </a:bodyPr>
          <a:lstStyle/>
          <a:p>
            <a:r>
              <a:rPr lang="en-US" sz="1600" dirty="0"/>
              <a:t>BH has received 7 ODRs during the first grading period for disrespectful behaviors  including inappropriate language and harassment in the classroom during reading possibly motivated by  peer attention.</a:t>
            </a:r>
          </a:p>
        </p:txBody>
      </p:sp>
      <p:sp>
        <p:nvSpPr>
          <p:cNvPr id="222246" name="TextBox 4"/>
          <p:cNvSpPr txBox="1">
            <a:spLocks noChangeArrowheads="1"/>
          </p:cNvSpPr>
          <p:nvPr/>
        </p:nvSpPr>
        <p:spPr bwMode="auto">
          <a:xfrm>
            <a:off x="2971800" y="3200400"/>
            <a:ext cx="2209800" cy="1323975"/>
          </a:xfrm>
          <a:prstGeom prst="rect">
            <a:avLst/>
          </a:prstGeom>
          <a:noFill/>
          <a:ln w="9525">
            <a:noFill/>
            <a:miter lim="800000"/>
            <a:headEnd/>
            <a:tailEnd/>
          </a:ln>
        </p:spPr>
        <p:txBody>
          <a:bodyPr>
            <a:spAutoFit/>
          </a:bodyPr>
          <a:lstStyle/>
          <a:p>
            <a:r>
              <a:rPr lang="en-US" sz="1600" dirty="0"/>
              <a:t>Re-teach Responsibility lessons</a:t>
            </a:r>
          </a:p>
          <a:p>
            <a:r>
              <a:rPr lang="en-US" sz="1600" dirty="0"/>
              <a:t>Implement CICO </a:t>
            </a:r>
          </a:p>
          <a:p>
            <a:r>
              <a:rPr lang="en-US" sz="1600" dirty="0"/>
              <a:t>Reinforce on-task behaviors with DPR</a:t>
            </a:r>
          </a:p>
        </p:txBody>
      </p:sp>
      <p:sp>
        <p:nvSpPr>
          <p:cNvPr id="9" name="Rounded Rectangle 8"/>
          <p:cNvSpPr/>
          <p:nvPr/>
        </p:nvSpPr>
        <p:spPr>
          <a:xfrm>
            <a:off x="0" y="3124200"/>
            <a:ext cx="2819400" cy="1905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ounded Rectangle 9"/>
          <p:cNvSpPr/>
          <p:nvPr/>
        </p:nvSpPr>
        <p:spPr>
          <a:xfrm>
            <a:off x="3048000" y="3124200"/>
            <a:ext cx="22098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ounded Rectangle 10"/>
          <p:cNvSpPr/>
          <p:nvPr/>
        </p:nvSpPr>
        <p:spPr>
          <a:xfrm>
            <a:off x="5410200" y="3200400"/>
            <a:ext cx="16002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Rounded Rectangle 11"/>
          <p:cNvSpPr/>
          <p:nvPr/>
        </p:nvSpPr>
        <p:spPr>
          <a:xfrm>
            <a:off x="7086600" y="3200400"/>
            <a:ext cx="2057400" cy="1600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ounded Rectangle 12"/>
          <p:cNvSpPr/>
          <p:nvPr/>
        </p:nvSpPr>
        <p:spPr>
          <a:xfrm>
            <a:off x="457200" y="838200"/>
            <a:ext cx="2133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Write your Precise Problem Statement here.</a:t>
            </a:r>
          </a:p>
        </p:txBody>
      </p:sp>
      <p:sp>
        <p:nvSpPr>
          <p:cNvPr id="14" name="Down Arrow 13"/>
          <p:cNvSpPr/>
          <p:nvPr/>
        </p:nvSpPr>
        <p:spPr>
          <a:xfrm flipH="1">
            <a:off x="533400" y="2438400"/>
            <a:ext cx="4572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9" name="Group 10"/>
          <p:cNvGrpSpPr>
            <a:grpSpLocks/>
          </p:cNvGrpSpPr>
          <p:nvPr/>
        </p:nvGrpSpPr>
        <p:grpSpPr bwMode="auto">
          <a:xfrm>
            <a:off x="6019800" y="4114800"/>
            <a:ext cx="2743200" cy="2743200"/>
            <a:chOff x="6705600" y="3429000"/>
            <a:chExt cx="2743200" cy="2743200"/>
          </a:xfrm>
        </p:grpSpPr>
        <p:pic>
          <p:nvPicPr>
            <p:cNvPr id="20" name="Picture 8" descr="C:\Documents and Settings\ycsadmin\Local Settings\Temporary Internet Files\Content.IE5\4WW7QPFQ\MC900441312[1].png"/>
            <p:cNvPicPr>
              <a:picLocks noChangeAspect="1" noChangeArrowheads="1"/>
            </p:cNvPicPr>
            <p:nvPr/>
          </p:nvPicPr>
          <p:blipFill>
            <a:blip r:embed="rId2" cstate="print"/>
            <a:srcRect/>
            <a:stretch>
              <a:fillRect/>
            </a:stretch>
          </p:blipFill>
          <p:spPr bwMode="auto">
            <a:xfrm>
              <a:off x="6705600" y="3429000"/>
              <a:ext cx="2743200" cy="2743200"/>
            </a:xfrm>
            <a:prstGeom prst="rect">
              <a:avLst/>
            </a:prstGeom>
            <a:noFill/>
            <a:ln w="9525">
              <a:noFill/>
              <a:miter lim="800000"/>
              <a:headEnd/>
              <a:tailEnd/>
            </a:ln>
          </p:spPr>
        </p:pic>
        <p:sp>
          <p:nvSpPr>
            <p:cNvPr id="21"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
        <p:nvSpPr>
          <p:cNvPr id="22"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9"/>
                                        </p:tgtEl>
                                        <p:attrNameLst>
                                          <p:attrName>ppt_x</p:attrName>
                                        </p:attrNameLst>
                                      </p:cBhvr>
                                      <p:tavLst>
                                        <p:tav tm="0">
                                          <p:val>
                                            <p:strVal val="ppt_x"/>
                                          </p:val>
                                        </p:tav>
                                        <p:tav tm="100000">
                                          <p:val>
                                            <p:strVal val="ppt_x"/>
                                          </p:val>
                                        </p:tav>
                                      </p:tavLst>
                                    </p:anim>
                                    <p:anim calcmode="lin" valueType="num">
                                      <p:cBhvr additive="base">
                                        <p:cTn id="7" dur="500"/>
                                        <p:tgtEl>
                                          <p:spTgt spid="9"/>
                                        </p:tgtEl>
                                        <p:attrNameLst>
                                          <p:attrName>ppt_y</p:attrName>
                                        </p:attrNameLst>
                                      </p:cBhvr>
                                      <p:tavLst>
                                        <p:tav tm="0">
                                          <p:val>
                                            <p:strVal val="ppt_y"/>
                                          </p:val>
                                        </p:tav>
                                        <p:tav tm="100000">
                                          <p:val>
                                            <p:strVal val="1+ppt_h/2"/>
                                          </p:val>
                                        </p:tav>
                                      </p:tavLst>
                                    </p:anim>
                                    <p:set>
                                      <p:cBhvr>
                                        <p:cTn id="8"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3234" name="Oval 4"/>
          <p:cNvSpPr>
            <a:spLocks noChangeArrowheads="1"/>
          </p:cNvSpPr>
          <p:nvPr/>
        </p:nvSpPr>
        <p:spPr bwMode="auto">
          <a:xfrm>
            <a:off x="1295400" y="304800"/>
            <a:ext cx="6781800" cy="6400800"/>
          </a:xfrm>
          <a:prstGeom prst="ellipse">
            <a:avLst/>
          </a:prstGeom>
          <a:solidFill>
            <a:srgbClr val="FFFF99"/>
          </a:solidFill>
          <a:ln w="9525">
            <a:solidFill>
              <a:schemeClr val="bg2"/>
            </a:solidFill>
            <a:round/>
            <a:headEnd/>
            <a:tailEnd/>
          </a:ln>
        </p:spPr>
        <p:txBody>
          <a:bodyPr wrap="none" anchor="ctr"/>
          <a:lstStyle/>
          <a:p>
            <a:endParaRPr lang="en-US" dirty="0">
              <a:solidFill>
                <a:schemeClr val="bg2"/>
              </a:solidFill>
            </a:endParaRPr>
          </a:p>
        </p:txBody>
      </p:sp>
      <p:sp>
        <p:nvSpPr>
          <p:cNvPr id="16389" name="AutoShape 5"/>
          <p:cNvSpPr>
            <a:spLocks noChangeArrowheads="1"/>
          </p:cNvSpPr>
          <p:nvPr/>
        </p:nvSpPr>
        <p:spPr bwMode="auto">
          <a:xfrm>
            <a:off x="3733800" y="2667000"/>
            <a:ext cx="1828800" cy="1600200"/>
          </a:xfrm>
          <a:prstGeom prst="pentagon">
            <a:avLst/>
          </a:prstGeom>
          <a:solidFill>
            <a:schemeClr val="bg1">
              <a:lumMod val="75000"/>
            </a:schemeClr>
          </a:solidFill>
          <a:ln w="9525">
            <a:solidFill>
              <a:schemeClr val="bg2"/>
            </a:solidFill>
            <a:miter lim="800000"/>
            <a:headEnd/>
            <a:tailEnd/>
          </a:ln>
        </p:spPr>
        <p:txBody>
          <a:bodyPr wrap="none" anchor="ctr"/>
          <a:lstStyle/>
          <a:p>
            <a:pPr algn="ctr">
              <a:defRPr/>
            </a:pPr>
            <a:r>
              <a:rPr lang="en-US" sz="1400" dirty="0">
                <a:solidFill>
                  <a:schemeClr val="bg2"/>
                </a:solidFill>
                <a:effectLst>
                  <a:outerShdw blurRad="38100" dist="38100" dir="2700000" algn="tl">
                    <a:srgbClr val="FFFFFF"/>
                  </a:outerShdw>
                </a:effectLst>
                <a:latin typeface="Arial" charset="0"/>
              </a:rPr>
              <a:t>Collect</a:t>
            </a:r>
          </a:p>
          <a:p>
            <a:pPr algn="ctr">
              <a:defRPr/>
            </a:pPr>
            <a:r>
              <a:rPr lang="en-US" sz="1400" dirty="0">
                <a:solidFill>
                  <a:schemeClr val="bg2"/>
                </a:solidFill>
                <a:effectLst>
                  <a:outerShdw blurRad="38100" dist="38100" dir="2700000" algn="tl">
                    <a:srgbClr val="FFFFFF"/>
                  </a:outerShdw>
                </a:effectLst>
                <a:latin typeface="Arial" charset="0"/>
              </a:rPr>
              <a:t> and Use</a:t>
            </a:r>
          </a:p>
          <a:p>
            <a:pPr algn="ctr">
              <a:defRPr/>
            </a:pPr>
            <a:r>
              <a:rPr lang="en-US" sz="1400" dirty="0">
                <a:solidFill>
                  <a:schemeClr val="bg2"/>
                </a:solidFill>
                <a:effectLst>
                  <a:outerShdw blurRad="38100" dist="38100" dir="2700000" algn="tl">
                    <a:srgbClr val="FFFFFF"/>
                  </a:outerShdw>
                </a:effectLst>
                <a:latin typeface="Arial" charset="0"/>
              </a:rPr>
              <a:t>Data</a:t>
            </a:r>
          </a:p>
          <a:p>
            <a:pPr algn="ctr">
              <a:defRPr/>
            </a:pPr>
            <a:endParaRPr lang="en-US" dirty="0">
              <a:solidFill>
                <a:schemeClr val="bg2"/>
              </a:solidFill>
              <a:latin typeface="Arial" charset="0"/>
            </a:endParaRPr>
          </a:p>
        </p:txBody>
      </p:sp>
      <p:sp>
        <p:nvSpPr>
          <p:cNvPr id="223236" name="Oval 7"/>
          <p:cNvSpPr>
            <a:spLocks noChangeArrowheads="1"/>
          </p:cNvSpPr>
          <p:nvPr/>
        </p:nvSpPr>
        <p:spPr bwMode="auto">
          <a:xfrm>
            <a:off x="6019800" y="1752600"/>
            <a:ext cx="1676400" cy="1600200"/>
          </a:xfrm>
          <a:prstGeom prst="ellipse">
            <a:avLst/>
          </a:prstGeom>
          <a:solidFill>
            <a:srgbClr val="92D050"/>
          </a:solidFill>
          <a:ln w="9525">
            <a:solidFill>
              <a:schemeClr val="bg2"/>
            </a:solidFill>
            <a:round/>
            <a:headEnd/>
            <a:tailEnd/>
          </a:ln>
        </p:spPr>
        <p:txBody>
          <a:bodyPr wrap="none" anchor="ctr"/>
          <a:lstStyle/>
          <a:p>
            <a:pPr algn="ctr"/>
            <a:r>
              <a:rPr lang="en-US" sz="1400" dirty="0">
                <a:solidFill>
                  <a:schemeClr val="bg2"/>
                </a:solidFill>
              </a:rPr>
              <a:t>Develop </a:t>
            </a:r>
          </a:p>
          <a:p>
            <a:pPr algn="ctr"/>
            <a:r>
              <a:rPr lang="en-US" sz="1400" dirty="0">
                <a:solidFill>
                  <a:schemeClr val="bg2"/>
                </a:solidFill>
              </a:rPr>
              <a:t>Hypothesis</a:t>
            </a:r>
          </a:p>
        </p:txBody>
      </p:sp>
      <p:sp>
        <p:nvSpPr>
          <p:cNvPr id="223237" name="Oval 8"/>
          <p:cNvSpPr>
            <a:spLocks noChangeArrowheads="1"/>
          </p:cNvSpPr>
          <p:nvPr/>
        </p:nvSpPr>
        <p:spPr bwMode="auto">
          <a:xfrm>
            <a:off x="5410200" y="4419600"/>
            <a:ext cx="1676400" cy="1600200"/>
          </a:xfrm>
          <a:prstGeom prst="ellipse">
            <a:avLst/>
          </a:prstGeom>
          <a:solidFill>
            <a:srgbClr val="92D050"/>
          </a:solidFill>
          <a:ln w="9525">
            <a:solidFill>
              <a:schemeClr val="bg2"/>
            </a:solidFill>
            <a:round/>
            <a:headEnd/>
            <a:tailEnd/>
          </a:ln>
        </p:spPr>
        <p:txBody>
          <a:bodyPr wrap="none" anchor="ctr"/>
          <a:lstStyle/>
          <a:p>
            <a:pPr algn="ctr"/>
            <a:r>
              <a:rPr lang="en-US" sz="1400" dirty="0">
                <a:solidFill>
                  <a:schemeClr val="bg2"/>
                </a:solidFill>
              </a:rPr>
              <a:t>Discuss and</a:t>
            </a:r>
          </a:p>
          <a:p>
            <a:pPr algn="ctr"/>
            <a:r>
              <a:rPr lang="en-US" sz="1400" dirty="0">
                <a:solidFill>
                  <a:schemeClr val="bg2"/>
                </a:solidFill>
              </a:rPr>
              <a:t>Select</a:t>
            </a:r>
          </a:p>
          <a:p>
            <a:pPr algn="ctr"/>
            <a:r>
              <a:rPr lang="en-US" sz="1400" dirty="0">
                <a:solidFill>
                  <a:schemeClr val="bg2"/>
                </a:solidFill>
              </a:rPr>
              <a:t>Solutions</a:t>
            </a:r>
          </a:p>
          <a:p>
            <a:pPr algn="ctr"/>
            <a:endParaRPr lang="en-US" sz="1000" dirty="0">
              <a:solidFill>
                <a:schemeClr val="bg2"/>
              </a:solidFill>
            </a:endParaRPr>
          </a:p>
        </p:txBody>
      </p:sp>
      <p:sp>
        <p:nvSpPr>
          <p:cNvPr id="223238" name="Oval 9"/>
          <p:cNvSpPr>
            <a:spLocks noChangeArrowheads="1"/>
          </p:cNvSpPr>
          <p:nvPr/>
        </p:nvSpPr>
        <p:spPr bwMode="auto">
          <a:xfrm>
            <a:off x="2438400" y="4572000"/>
            <a:ext cx="1676400" cy="1600200"/>
          </a:xfrm>
          <a:prstGeom prst="ellipse">
            <a:avLst/>
          </a:prstGeom>
          <a:solidFill>
            <a:srgbClr val="C0C0C0"/>
          </a:solidFill>
          <a:ln w="9525" algn="ctr">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Develop and</a:t>
            </a:r>
          </a:p>
          <a:p>
            <a:pPr algn="ctr"/>
            <a:r>
              <a:rPr lang="en-US" sz="1400" dirty="0">
                <a:solidFill>
                  <a:schemeClr val="bg2"/>
                </a:solidFill>
              </a:rPr>
              <a:t>Implement</a:t>
            </a:r>
          </a:p>
          <a:p>
            <a:pPr algn="ctr"/>
            <a:r>
              <a:rPr lang="en-US" sz="1400" dirty="0">
                <a:solidFill>
                  <a:schemeClr val="bg2"/>
                </a:solidFill>
              </a:rPr>
              <a:t>Action Plan</a:t>
            </a:r>
          </a:p>
          <a:p>
            <a:pPr algn="ctr"/>
            <a:endParaRPr lang="en-US" dirty="0">
              <a:solidFill>
                <a:schemeClr val="bg2"/>
              </a:solidFill>
            </a:endParaRPr>
          </a:p>
        </p:txBody>
      </p:sp>
      <p:sp>
        <p:nvSpPr>
          <p:cNvPr id="223239" name="Oval 10"/>
          <p:cNvSpPr>
            <a:spLocks noChangeArrowheads="1"/>
          </p:cNvSpPr>
          <p:nvPr/>
        </p:nvSpPr>
        <p:spPr bwMode="auto">
          <a:xfrm>
            <a:off x="1600200" y="1828800"/>
            <a:ext cx="1676400" cy="1600200"/>
          </a:xfrm>
          <a:prstGeom prst="ellipse">
            <a:avLst/>
          </a:prstGeom>
          <a:solidFill>
            <a:srgbClr val="C0C0C0"/>
          </a:solidFill>
          <a:ln w="9525">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Evaluate and</a:t>
            </a:r>
          </a:p>
          <a:p>
            <a:pPr algn="ctr"/>
            <a:r>
              <a:rPr lang="en-US" sz="1400" dirty="0">
                <a:solidFill>
                  <a:schemeClr val="bg2"/>
                </a:solidFill>
              </a:rPr>
              <a:t>Revise</a:t>
            </a:r>
          </a:p>
          <a:p>
            <a:pPr algn="ctr"/>
            <a:r>
              <a:rPr lang="en-US" sz="1400" dirty="0">
                <a:solidFill>
                  <a:schemeClr val="bg2"/>
                </a:solidFill>
              </a:rPr>
              <a:t>Action Plan</a:t>
            </a:r>
          </a:p>
          <a:p>
            <a:pPr algn="ctr"/>
            <a:r>
              <a:rPr lang="en-US" sz="1000" dirty="0">
                <a:solidFill>
                  <a:schemeClr val="bg2"/>
                </a:solidFill>
              </a:rPr>
              <a:t>.</a:t>
            </a:r>
          </a:p>
          <a:p>
            <a:pPr algn="ctr"/>
            <a:endParaRPr lang="en-US" dirty="0">
              <a:solidFill>
                <a:schemeClr val="bg2"/>
              </a:solidFill>
            </a:endParaRPr>
          </a:p>
        </p:txBody>
      </p:sp>
      <p:sp>
        <p:nvSpPr>
          <p:cNvPr id="154632" name="Text Box 12"/>
          <p:cNvSpPr txBox="1">
            <a:spLocks noChangeArrowheads="1"/>
          </p:cNvSpPr>
          <p:nvPr/>
        </p:nvSpPr>
        <p:spPr bwMode="auto">
          <a:xfrm>
            <a:off x="3581400" y="5867400"/>
            <a:ext cx="2590800" cy="646113"/>
          </a:xfrm>
          <a:prstGeom prst="rect">
            <a:avLst/>
          </a:prstGeom>
          <a:noFill/>
          <a:ln w="9525">
            <a:noFill/>
            <a:miter lim="800000"/>
            <a:headEnd/>
            <a:tailEnd/>
          </a:ln>
        </p:spPr>
        <p:txBody>
          <a:bodyPr>
            <a:spAutoFit/>
          </a:bodyPr>
          <a:lstStyle/>
          <a:p>
            <a:pPr algn="ctr">
              <a:spcBef>
                <a:spcPct val="50000"/>
              </a:spcBef>
              <a:defRPr/>
            </a:pPr>
            <a:r>
              <a:rPr lang="en-US" b="1" dirty="0">
                <a:solidFill>
                  <a:schemeClr val="bg2"/>
                </a:solidFill>
                <a:latin typeface="Arial" charset="0"/>
              </a:rPr>
              <a:t>Problem Solving</a:t>
            </a:r>
            <a:r>
              <a:rPr lang="en-US" b="1" u="sng" dirty="0">
                <a:solidFill>
                  <a:schemeClr val="bg2"/>
                </a:solidFill>
                <a:effectLst>
                  <a:outerShdw blurRad="38100" dist="38100" dir="2700000" algn="tl">
                    <a:srgbClr val="C0C0C0"/>
                  </a:outerShdw>
                </a:effectLst>
                <a:latin typeface="Arial" charset="0"/>
              </a:rPr>
              <a:t> </a:t>
            </a:r>
            <a:r>
              <a:rPr lang="en-US" b="1" u="sng" dirty="0">
                <a:solidFill>
                  <a:schemeClr val="bg2"/>
                </a:solidFill>
                <a:latin typeface="Arial" charset="0"/>
              </a:rPr>
              <a:t>Meeting Foundations</a:t>
            </a:r>
          </a:p>
        </p:txBody>
      </p:sp>
      <p:sp>
        <p:nvSpPr>
          <p:cNvPr id="223241" name="Line 13"/>
          <p:cNvSpPr>
            <a:spLocks noChangeShapeType="1"/>
          </p:cNvSpPr>
          <p:nvPr/>
        </p:nvSpPr>
        <p:spPr bwMode="auto">
          <a:xfrm>
            <a:off x="5486400" y="16764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3242" name="Line 14"/>
          <p:cNvSpPr>
            <a:spLocks noChangeShapeType="1"/>
          </p:cNvSpPr>
          <p:nvPr/>
        </p:nvSpPr>
        <p:spPr bwMode="auto">
          <a:xfrm flipH="1">
            <a:off x="4343400" y="5410200"/>
            <a:ext cx="914400" cy="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3243" name="Line 15"/>
          <p:cNvSpPr>
            <a:spLocks noChangeShapeType="1"/>
          </p:cNvSpPr>
          <p:nvPr/>
        </p:nvSpPr>
        <p:spPr bwMode="auto">
          <a:xfrm flipH="1" flipV="1">
            <a:off x="2667000" y="3581400"/>
            <a:ext cx="304800" cy="762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3244" name="Line 16"/>
          <p:cNvSpPr>
            <a:spLocks noChangeShapeType="1"/>
          </p:cNvSpPr>
          <p:nvPr/>
        </p:nvSpPr>
        <p:spPr bwMode="auto">
          <a:xfrm flipH="1">
            <a:off x="6477000" y="3505200"/>
            <a:ext cx="228600" cy="758825"/>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3245" name="Line 17"/>
          <p:cNvSpPr>
            <a:spLocks noChangeShapeType="1"/>
          </p:cNvSpPr>
          <p:nvPr/>
        </p:nvSpPr>
        <p:spPr bwMode="auto">
          <a:xfrm flipV="1">
            <a:off x="3200400" y="17526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3246" name="AutoShape 21"/>
          <p:cNvSpPr>
            <a:spLocks noChangeArrowheads="1"/>
          </p:cNvSpPr>
          <p:nvPr/>
        </p:nvSpPr>
        <p:spPr bwMode="auto">
          <a:xfrm rot="-5400000">
            <a:off x="4505325" y="2371725"/>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3247" name="AutoShape 23"/>
          <p:cNvSpPr>
            <a:spLocks noChangeArrowheads="1"/>
          </p:cNvSpPr>
          <p:nvPr/>
        </p:nvSpPr>
        <p:spPr bwMode="auto">
          <a:xfrm rot="-8328987">
            <a:off x="5272088" y="4418013"/>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3248" name="AutoShape 24"/>
          <p:cNvSpPr>
            <a:spLocks noChangeArrowheads="1"/>
          </p:cNvSpPr>
          <p:nvPr/>
        </p:nvSpPr>
        <p:spPr bwMode="auto">
          <a:xfrm rot="-2550627">
            <a:off x="3748088" y="4419600"/>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3249" name="AutoShape 25"/>
          <p:cNvSpPr>
            <a:spLocks noChangeArrowheads="1"/>
          </p:cNvSpPr>
          <p:nvPr/>
        </p:nvSpPr>
        <p:spPr bwMode="auto">
          <a:xfrm rot="-9303365">
            <a:off x="3290888" y="3078163"/>
            <a:ext cx="319087" cy="138112"/>
          </a:xfrm>
          <a:prstGeom prst="leftRightArrow">
            <a:avLst>
              <a:gd name="adj1" fmla="val 50000"/>
              <a:gd name="adj2" fmla="val 37126"/>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3250" name="Text Box 26"/>
          <p:cNvSpPr txBox="1">
            <a:spLocks noChangeArrowheads="1"/>
          </p:cNvSpPr>
          <p:nvPr/>
        </p:nvSpPr>
        <p:spPr bwMode="auto">
          <a:xfrm>
            <a:off x="228600" y="609600"/>
            <a:ext cx="1981200" cy="915988"/>
          </a:xfrm>
          <a:prstGeom prst="rect">
            <a:avLst/>
          </a:prstGeom>
          <a:noFill/>
          <a:ln w="9525">
            <a:noFill/>
            <a:miter lim="800000"/>
            <a:headEnd/>
            <a:tailEnd/>
          </a:ln>
        </p:spPr>
        <p:txBody>
          <a:bodyPr>
            <a:spAutoFit/>
          </a:bodyPr>
          <a:lstStyle/>
          <a:p>
            <a:pPr>
              <a:spcBef>
                <a:spcPct val="50000"/>
              </a:spcBef>
            </a:pPr>
            <a:r>
              <a:rPr lang="en-US" i="1" dirty="0">
                <a:solidFill>
                  <a:schemeClr val="bg2"/>
                </a:solidFill>
              </a:rPr>
              <a:t>Team Initiated Problem Solving (TIPS) Model</a:t>
            </a:r>
          </a:p>
        </p:txBody>
      </p:sp>
      <p:sp>
        <p:nvSpPr>
          <p:cNvPr id="223251" name="AutoShape 25"/>
          <p:cNvSpPr>
            <a:spLocks noChangeArrowheads="1"/>
          </p:cNvSpPr>
          <p:nvPr/>
        </p:nvSpPr>
        <p:spPr bwMode="auto">
          <a:xfrm rot="8762626" flipH="1" flipV="1">
            <a:off x="5726113" y="3049588"/>
            <a:ext cx="320675" cy="136525"/>
          </a:xfrm>
          <a:prstGeom prst="leftRightArrow">
            <a:avLst>
              <a:gd name="adj1" fmla="val 50000"/>
              <a:gd name="adj2" fmla="val 37745"/>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3252" name="Oval 6"/>
          <p:cNvSpPr>
            <a:spLocks noChangeArrowheads="1"/>
          </p:cNvSpPr>
          <p:nvPr/>
        </p:nvSpPr>
        <p:spPr bwMode="auto">
          <a:xfrm>
            <a:off x="3733800" y="457200"/>
            <a:ext cx="1752600" cy="1752600"/>
          </a:xfrm>
          <a:prstGeom prst="ellipse">
            <a:avLst/>
          </a:prstGeom>
          <a:solidFill>
            <a:srgbClr val="99CC00"/>
          </a:solidFill>
          <a:ln w="9525">
            <a:solidFill>
              <a:schemeClr val="bg2"/>
            </a:solidFill>
            <a:round/>
            <a:headEnd/>
            <a:tailEnd/>
          </a:ln>
        </p:spPr>
        <p:txBody>
          <a:bodyPr wrap="none" anchor="ctr"/>
          <a:lstStyle/>
          <a:p>
            <a:pPr algn="ctr"/>
            <a:r>
              <a:rPr lang="en-US" sz="1400" dirty="0">
                <a:solidFill>
                  <a:schemeClr val="bg2"/>
                </a:solidFill>
              </a:rPr>
              <a:t>Identify </a:t>
            </a:r>
          </a:p>
          <a:p>
            <a:pPr algn="ctr"/>
            <a:r>
              <a:rPr lang="en-US" sz="1400" dirty="0">
                <a:solidFill>
                  <a:schemeClr val="bg2"/>
                </a:solidFill>
              </a:rPr>
              <a:t>Problems</a:t>
            </a:r>
          </a:p>
          <a:p>
            <a:pPr algn="ctr"/>
            <a:endParaRPr lang="en-US" sz="1000" dirty="0">
              <a:solidFill>
                <a:schemeClr val="bg2"/>
              </a:solidFill>
            </a:endParaRPr>
          </a:p>
        </p:txBody>
      </p:sp>
      <p:sp>
        <p:nvSpPr>
          <p:cNvPr id="223253" name="Text Box 21"/>
          <p:cNvSpPr txBox="1">
            <a:spLocks noChangeArrowheads="1"/>
          </p:cNvSpPr>
          <p:nvPr/>
        </p:nvSpPr>
        <p:spPr bwMode="auto">
          <a:xfrm>
            <a:off x="7391400" y="533400"/>
            <a:ext cx="1524000" cy="646331"/>
          </a:xfrm>
          <a:prstGeom prst="rect">
            <a:avLst/>
          </a:prstGeom>
          <a:noFill/>
          <a:ln w="9525">
            <a:noFill/>
            <a:miter lim="800000"/>
            <a:headEnd/>
            <a:tailEnd/>
          </a:ln>
        </p:spPr>
        <p:txBody>
          <a:bodyPr>
            <a:spAutoFit/>
          </a:bodyPr>
          <a:lstStyle/>
          <a:p>
            <a:pPr eaLnBrk="0" hangingPunct="0">
              <a:spcBef>
                <a:spcPct val="50000"/>
              </a:spcBef>
            </a:pPr>
            <a:r>
              <a:rPr lang="en-US" dirty="0">
                <a:solidFill>
                  <a:schemeClr val="bg2"/>
                </a:solidFill>
              </a:rPr>
              <a:t>Quick Review</a:t>
            </a:r>
          </a:p>
        </p:txBody>
      </p:sp>
      <p:sp>
        <p:nvSpPr>
          <p:cNvPr id="23"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dirty="0"/>
              <a:t>Solutions – Generic Strategies</a:t>
            </a:r>
          </a:p>
        </p:txBody>
      </p:sp>
      <p:sp>
        <p:nvSpPr>
          <p:cNvPr id="224259" name="Rectangle 3"/>
          <p:cNvSpPr>
            <a:spLocks noGrp="1" noChangeArrowheads="1"/>
          </p:cNvSpPr>
          <p:nvPr>
            <p:ph idx="1"/>
          </p:nvPr>
        </p:nvSpPr>
        <p:spPr/>
        <p:txBody>
          <a:bodyPr/>
          <a:lstStyle/>
          <a:p>
            <a:r>
              <a:rPr lang="en-US" sz="2000" dirty="0"/>
              <a:t>Prevent – Remove or alter “trigger” for problem behavior</a:t>
            </a:r>
          </a:p>
          <a:p>
            <a:r>
              <a:rPr lang="en-US" sz="2000" dirty="0"/>
              <a:t>Define &amp; Teach – Define behavioral expectations; provide demonstration/instruction in expected behavior (alternative to problem behavior</a:t>
            </a:r>
          </a:p>
          <a:p>
            <a:r>
              <a:rPr lang="en-US" sz="2000" dirty="0"/>
              <a:t>Reward/reinforce – The expected/alternative behavior when it occurs; prompt for it, as necessary</a:t>
            </a:r>
          </a:p>
          <a:p>
            <a:r>
              <a:rPr lang="en-US" sz="2000" dirty="0"/>
              <a:t>Withhold reward/reinforcement – For the problem behavior, if possible (“Extinction”)</a:t>
            </a:r>
          </a:p>
          <a:p>
            <a:r>
              <a:rPr lang="en-US" sz="2000" dirty="0"/>
              <a:t>Use non-rewarding/non-reinforcing corrective consequences – When problem behavior occurs</a:t>
            </a:r>
          </a:p>
          <a:p>
            <a:r>
              <a:rPr lang="en-US" sz="2000" dirty="0"/>
              <a:t>Although not a “solution strategy,” Safety may need to be considered (i.e., procedures that may be required to decrease likelihood of injuries or property damage) </a:t>
            </a:r>
            <a:br>
              <a:rPr lang="en-US" sz="2000" dirty="0"/>
            </a:br>
            <a:endParaRPr lang="en-US" sz="2000" dirty="0"/>
          </a:p>
        </p:txBody>
      </p:sp>
      <p:sp>
        <p:nvSpPr>
          <p:cNvPr id="224260" name="Footer Placeholder 4"/>
          <p:cNvSpPr>
            <a:spLocks noGrp="1"/>
          </p:cNvSpPr>
          <p:nvPr>
            <p:ph type="ftr" sz="quarter" idx="11"/>
          </p:nvPr>
        </p:nvSpPr>
        <p:spPr>
          <a:xfrm>
            <a:off x="304800" y="6400801"/>
            <a:ext cx="2514600" cy="228600"/>
          </a:xfrm>
        </p:spPr>
        <p:txBody>
          <a:bodyPr/>
          <a:lstStyle/>
          <a:p>
            <a:r>
              <a:rPr lang="en-US" dirty="0"/>
              <a:t>(Newton, et al, 2009)</a:t>
            </a:r>
          </a:p>
        </p:txBody>
      </p:sp>
      <p:sp>
        <p:nvSpPr>
          <p:cNvPr id="5" name="Slide Number Placeholder 4"/>
          <p:cNvSpPr>
            <a:spLocks noGrp="1"/>
          </p:cNvSpPr>
          <p:nvPr>
            <p:ph type="sldNum" sz="quarter" idx="12"/>
          </p:nvPr>
        </p:nvSpPr>
        <p:spPr/>
        <p:txBody>
          <a:bodyPr/>
          <a:lstStyle/>
          <a:p>
            <a:fld id="{FD0EBBB7-19FA-4840-8929-F705CC2DDF8D}" type="slidenum">
              <a:rPr lang="en-US"/>
              <a:pPr/>
              <a:t>149</a:t>
            </a:fld>
            <a:endParaRPr lang="en-US" dirty="0"/>
          </a:p>
        </p:txBody>
      </p:sp>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7649" name="Rectangle 2"/>
          <p:cNvSpPr txBox="1">
            <a:spLocks noChangeArrowheads="1"/>
          </p:cNvSpPr>
          <p:nvPr/>
        </p:nvSpPr>
        <p:spPr bwMode="auto">
          <a:xfrm>
            <a:off x="0" y="80963"/>
            <a:ext cx="9144000" cy="1204912"/>
          </a:xfrm>
          <a:prstGeom prst="rect">
            <a:avLst/>
          </a:prstGeom>
          <a:solidFill>
            <a:srgbClr val="FFFFFF"/>
          </a:solidFill>
          <a:ln w="28575">
            <a:noFill/>
            <a:miter lim="800000"/>
            <a:headEnd/>
            <a:tailEnd/>
          </a:ln>
        </p:spPr>
        <p:txBody>
          <a:bodyPr lIns="93820" tIns="46911" rIns="93820" bIns="46911" anchor="ctr"/>
          <a:lstStyle/>
          <a:p>
            <a:pPr defTabSz="936625">
              <a:lnSpc>
                <a:spcPct val="85000"/>
              </a:lnSpc>
            </a:pPr>
            <a:r>
              <a:rPr lang="en-US" sz="4800" b="1" dirty="0">
                <a:solidFill>
                  <a:srgbClr val="FF0000"/>
                </a:solidFill>
                <a:latin typeface="Goudy Old Style" pitchFamily="18" charset="0"/>
                <a:ea typeface="ＭＳ Ｐゴシック"/>
                <a:cs typeface="ＭＳ Ｐゴシック"/>
              </a:rPr>
              <a:t>TIER III: </a:t>
            </a:r>
          </a:p>
          <a:p>
            <a:pPr defTabSz="936625">
              <a:lnSpc>
                <a:spcPct val="85000"/>
              </a:lnSpc>
            </a:pPr>
            <a:r>
              <a:rPr lang="en-US" sz="4800" i="1" dirty="0">
                <a:latin typeface="Goudy Old Style" pitchFamily="18" charset="0"/>
                <a:ea typeface="ＭＳ Ｐゴシック"/>
                <a:cs typeface="ＭＳ Ｐゴシック"/>
              </a:rPr>
              <a:t>Intensive, </a:t>
            </a:r>
            <a:r>
              <a:rPr lang="en-US" sz="4800" i="1" dirty="0">
                <a:solidFill>
                  <a:srgbClr val="000066"/>
                </a:solidFill>
                <a:latin typeface="Goudy Old Style" pitchFamily="18" charset="0"/>
                <a:ea typeface="ＭＳ Ｐゴシック"/>
                <a:cs typeface="ＭＳ Ｐゴシック"/>
              </a:rPr>
              <a:t>Individualized</a:t>
            </a:r>
            <a:endParaRPr lang="en-US" sz="4500" i="1" dirty="0">
              <a:solidFill>
                <a:srgbClr val="000066"/>
              </a:solidFill>
              <a:latin typeface="Goudy Old Style" pitchFamily="18" charset="0"/>
              <a:ea typeface="Osaka"/>
              <a:cs typeface="Osaka"/>
            </a:endParaRPr>
          </a:p>
        </p:txBody>
      </p:sp>
      <p:sp>
        <p:nvSpPr>
          <p:cNvPr id="13" name="Slide Number Placeholder 3"/>
          <p:cNvSpPr txBox="1">
            <a:spLocks noGrp="1"/>
          </p:cNvSpPr>
          <p:nvPr/>
        </p:nvSpPr>
        <p:spPr>
          <a:xfrm>
            <a:off x="7924800" y="6356350"/>
            <a:ext cx="762000" cy="365125"/>
          </a:xfrm>
          <a:prstGeom prst="rect">
            <a:avLst/>
          </a:prstGeom>
          <a:noFill/>
        </p:spPr>
        <p:txBody>
          <a:bodyPr lIns="0" tIns="0" rIns="0" bIns="0" anchor="b"/>
          <a:lstStyle/>
          <a:p>
            <a:pPr algn="r" defTabSz="914400">
              <a:defRPr/>
            </a:pPr>
            <a:fld id="{6348EF64-2321-411F-A194-BECD98EF0FB1}" type="slidenum">
              <a:rPr lang="en-US" sz="1200">
                <a:solidFill>
                  <a:schemeClr val="tx2">
                    <a:shade val="90000"/>
                  </a:schemeClr>
                </a:solidFill>
              </a:rPr>
              <a:pPr algn="r" defTabSz="914400">
                <a:defRPr/>
              </a:pPr>
              <a:t>15</a:t>
            </a:fld>
            <a:endParaRPr lang="en-US" sz="1200" dirty="0">
              <a:solidFill>
                <a:schemeClr val="tx2">
                  <a:shade val="90000"/>
                </a:schemeClr>
              </a:solidFill>
            </a:endParaRPr>
          </a:p>
        </p:txBody>
      </p:sp>
      <p:sp>
        <p:nvSpPr>
          <p:cNvPr id="16" name="TextBox 15"/>
          <p:cNvSpPr txBox="1">
            <a:spLocks noChangeArrowheads="1"/>
          </p:cNvSpPr>
          <p:nvPr/>
        </p:nvSpPr>
        <p:spPr bwMode="auto">
          <a:xfrm>
            <a:off x="5557838" y="0"/>
            <a:ext cx="3586162" cy="7779440"/>
          </a:xfrm>
          <a:prstGeom prst="rect">
            <a:avLst/>
          </a:prstGeom>
          <a:noFill/>
          <a:ln w="9525">
            <a:noFill/>
            <a:miter lim="800000"/>
            <a:headEnd/>
            <a:tailEnd/>
          </a:ln>
        </p:spPr>
        <p:txBody>
          <a:bodyPr lIns="84204" tIns="42102" rIns="84204" bIns="42102">
            <a:spAutoFit/>
          </a:bodyPr>
          <a:lstStyle/>
          <a:p>
            <a:pPr marL="457200" indent="-457200" algn="ctr"/>
            <a:r>
              <a:rPr lang="en-US" sz="1700" b="1" dirty="0">
                <a:solidFill>
                  <a:srgbClr val="000066"/>
                </a:solidFill>
                <a:latin typeface="Calibri" pitchFamily="34" charset="0"/>
                <a:ea typeface="ＭＳ Ｐゴシック"/>
                <a:cs typeface="ＭＳ Ｐゴシック"/>
              </a:rPr>
              <a:t>Tier III </a:t>
            </a:r>
          </a:p>
          <a:p>
            <a:pPr marL="457200" indent="-457200" algn="ctr"/>
            <a:r>
              <a:rPr lang="en-US" sz="1500" i="1" u="sng" dirty="0">
                <a:solidFill>
                  <a:srgbClr val="000066"/>
                </a:solidFill>
                <a:latin typeface="Calibri" pitchFamily="34" charset="0"/>
                <a:ea typeface="ＭＳ Ｐゴシック"/>
                <a:cs typeface="ＭＳ Ｐゴシック"/>
              </a:rPr>
              <a:t>&lt;</a:t>
            </a:r>
            <a:r>
              <a:rPr lang="en-US" sz="1500" i="1" dirty="0">
                <a:solidFill>
                  <a:srgbClr val="000066"/>
                </a:solidFill>
                <a:latin typeface="Calibri" pitchFamily="34" charset="0"/>
                <a:ea typeface="ＭＳ Ｐゴシック"/>
                <a:cs typeface="ＭＳ Ｐゴシック"/>
              </a:rPr>
              <a:t> 5% of Students</a:t>
            </a:r>
          </a:p>
          <a:p>
            <a:pPr marL="457200" indent="-457200" algn="ctr"/>
            <a:r>
              <a:rPr lang="en-US" sz="1700" b="1" dirty="0">
                <a:solidFill>
                  <a:srgbClr val="000066"/>
                </a:solidFill>
                <a:latin typeface="Calibri" pitchFamily="34" charset="0"/>
                <a:ea typeface="ＭＳ Ｐゴシック"/>
                <a:cs typeface="ＭＳ Ｐゴシック"/>
              </a:rPr>
              <a:t>Core</a:t>
            </a:r>
          </a:p>
          <a:p>
            <a:pPr marL="457200" indent="-457200" algn="ctr"/>
            <a:r>
              <a:rPr lang="en-US" sz="3300" b="1" dirty="0">
                <a:solidFill>
                  <a:srgbClr val="000066"/>
                </a:solidFill>
                <a:latin typeface="Calibri" pitchFamily="34" charset="0"/>
                <a:ea typeface="ＭＳ Ｐゴシック"/>
                <a:cs typeface="ＭＳ Ｐゴシック"/>
              </a:rPr>
              <a:t>+</a:t>
            </a:r>
          </a:p>
          <a:p>
            <a:pPr marL="457200" indent="-457200" algn="ctr"/>
            <a:r>
              <a:rPr lang="en-US" sz="1700" b="1" dirty="0">
                <a:solidFill>
                  <a:srgbClr val="000066"/>
                </a:solidFill>
                <a:latin typeface="Calibri" pitchFamily="34" charset="0"/>
                <a:ea typeface="ＭＳ Ｐゴシック"/>
                <a:cs typeface="ＭＳ Ｐゴシック"/>
              </a:rPr>
              <a:t>Supplemental</a:t>
            </a:r>
          </a:p>
          <a:p>
            <a:pPr marL="457200" indent="-457200" algn="ctr"/>
            <a:r>
              <a:rPr lang="en-US" sz="3300" b="1" dirty="0">
                <a:solidFill>
                  <a:srgbClr val="000066"/>
                </a:solidFill>
                <a:latin typeface="Calibri" pitchFamily="34" charset="0"/>
                <a:ea typeface="ＭＳ Ｐゴシック"/>
                <a:cs typeface="ＭＳ Ｐゴシック"/>
              </a:rPr>
              <a:t>+</a:t>
            </a:r>
          </a:p>
          <a:p>
            <a:pPr marL="457200" indent="-457200" algn="ctr"/>
            <a:r>
              <a:rPr lang="en-US" sz="1700" b="1" dirty="0">
                <a:solidFill>
                  <a:srgbClr val="000066"/>
                </a:solidFill>
                <a:latin typeface="Calibri" pitchFamily="34" charset="0"/>
                <a:ea typeface="ＭＳ Ｐゴシック"/>
                <a:cs typeface="ＭＳ Ｐゴシック"/>
              </a:rPr>
              <a:t>Intensive Individual Instruction</a:t>
            </a:r>
            <a:endParaRPr lang="en-US" sz="1700" dirty="0">
              <a:solidFill>
                <a:srgbClr val="000066"/>
              </a:solidFill>
              <a:latin typeface="Calibri" pitchFamily="34" charset="0"/>
              <a:ea typeface="ＭＳ Ｐゴシック"/>
              <a:cs typeface="ＭＳ Ｐゴシック"/>
            </a:endParaRPr>
          </a:p>
          <a:p>
            <a:pPr marL="457200" indent="-457200"/>
            <a:r>
              <a:rPr lang="en-US" sz="1700" dirty="0">
                <a:solidFill>
                  <a:srgbClr val="000066"/>
                </a:solidFill>
                <a:latin typeface="Calibri" pitchFamily="34" charset="0"/>
                <a:ea typeface="ＭＳ Ｐゴシック"/>
                <a:cs typeface="ＭＳ Ｐゴシック"/>
              </a:rPr>
              <a:t>           …to achieve benchmarks</a:t>
            </a:r>
          </a:p>
          <a:p>
            <a:pPr marL="457200" indent="-457200" algn="ctr"/>
            <a:endParaRPr lang="en-US" sz="1700" dirty="0">
              <a:solidFill>
                <a:srgbClr val="000066"/>
              </a:solidFill>
              <a:latin typeface="Calibri" pitchFamily="34" charset="0"/>
              <a:ea typeface="ＭＳ Ｐゴシック"/>
              <a:cs typeface="ＭＳ Ｐゴシック"/>
            </a:endParaRPr>
          </a:p>
          <a:p>
            <a:pPr marL="457200" indent="-457200">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Where is the student performing now?</a:t>
            </a:r>
          </a:p>
          <a:p>
            <a:pPr marL="457200" indent="-457200">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Where do we want him/her to be?</a:t>
            </a:r>
          </a:p>
          <a:p>
            <a:pPr marL="457200" indent="-457200">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long do we have to get him/her there?</a:t>
            </a:r>
          </a:p>
          <a:p>
            <a:pPr marL="457200" indent="-457200">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What supports has he/she received?</a:t>
            </a:r>
          </a:p>
          <a:p>
            <a:pPr marL="457200" indent="-457200">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What resources will move him/her at that rate?</a:t>
            </a:r>
          </a:p>
          <a:p>
            <a:pPr marL="457200" indent="-457200">
              <a:buFont typeface="Goudy Old Style" pitchFamily="18" charset="0"/>
              <a:buAutoNum type="arabicPeriod"/>
            </a:pPr>
            <a:r>
              <a:rPr lang="en-US" sz="2000" b="1" dirty="0">
                <a:solidFill>
                  <a:srgbClr val="000066"/>
                </a:solidFill>
                <a:latin typeface="Goudy Old Style" pitchFamily="18" charset="0"/>
                <a:ea typeface="ＭＳ Ｐゴシック"/>
                <a:cs typeface="ＭＳ Ｐゴシック"/>
              </a:rPr>
              <a:t>How will we monitor and evaluate the student’s growth?</a:t>
            </a:r>
          </a:p>
          <a:p>
            <a:pPr marL="457200" indent="-457200">
              <a:buFont typeface="Goudy Old Style" pitchFamily="18" charset="0"/>
              <a:buAutoNum type="arabicPeriod"/>
            </a:pPr>
            <a:endParaRPr lang="en-US" sz="2000" b="1" dirty="0">
              <a:solidFill>
                <a:srgbClr val="000066"/>
              </a:solidFill>
              <a:latin typeface="Goudy Old Style" pitchFamily="18" charset="0"/>
              <a:ea typeface="ＭＳ Ｐゴシック"/>
              <a:cs typeface="ＭＳ Ｐゴシック"/>
            </a:endParaRPr>
          </a:p>
          <a:p>
            <a:pPr marL="457200" indent="-457200" algn="ctr"/>
            <a:endParaRPr lang="en-US" sz="2000" dirty="0">
              <a:solidFill>
                <a:srgbClr val="000066"/>
              </a:solidFill>
              <a:latin typeface="Calibri" pitchFamily="34" charset="0"/>
              <a:ea typeface="ＭＳ Ｐゴシック"/>
              <a:cs typeface="ＭＳ Ｐゴシック"/>
            </a:endParaRPr>
          </a:p>
          <a:p>
            <a:pPr marL="457200" indent="-457200" algn="ctr"/>
            <a:endParaRPr lang="en-US" sz="1700" dirty="0">
              <a:solidFill>
                <a:srgbClr val="000066"/>
              </a:solidFill>
              <a:latin typeface="Calibri" pitchFamily="34" charset="0"/>
              <a:ea typeface="ＭＳ Ｐゴシック"/>
              <a:cs typeface="ＭＳ Ｐゴシック"/>
            </a:endParaRPr>
          </a:p>
        </p:txBody>
      </p:sp>
      <p:sp>
        <p:nvSpPr>
          <p:cNvPr id="667652" name="Rectangle 2"/>
          <p:cNvSpPr>
            <a:spLocks noChangeArrowheads="1"/>
          </p:cNvSpPr>
          <p:nvPr/>
        </p:nvSpPr>
        <p:spPr bwMode="auto">
          <a:xfrm>
            <a:off x="152400" y="142875"/>
            <a:ext cx="7051675" cy="1143000"/>
          </a:xfrm>
          <a:prstGeom prst="rect">
            <a:avLst/>
          </a:prstGeom>
          <a:noFill/>
          <a:ln w="9525">
            <a:noFill/>
            <a:miter lim="800000"/>
            <a:headEnd/>
            <a:tailEnd/>
          </a:ln>
        </p:spPr>
        <p:txBody>
          <a:bodyPr lIns="84204" tIns="42102" rIns="84204" bIns="42102" anchor="ctr"/>
          <a:lstStyle/>
          <a:p>
            <a:endParaRPr lang="en-US" sz="5500" dirty="0">
              <a:solidFill>
                <a:srgbClr val="800040"/>
              </a:solidFill>
              <a:ea typeface="ＭＳ Ｐゴシック"/>
              <a:cs typeface="ＭＳ Ｐゴシック"/>
            </a:endParaRPr>
          </a:p>
        </p:txBody>
      </p:sp>
      <p:sp>
        <p:nvSpPr>
          <p:cNvPr id="667653" name="Rectangle 2"/>
          <p:cNvSpPr txBox="1">
            <a:spLocks noChangeArrowheads="1"/>
          </p:cNvSpPr>
          <p:nvPr/>
        </p:nvSpPr>
        <p:spPr bwMode="auto">
          <a:xfrm>
            <a:off x="152400" y="0"/>
            <a:ext cx="6934200" cy="1600200"/>
          </a:xfrm>
          <a:prstGeom prst="rect">
            <a:avLst/>
          </a:prstGeom>
          <a:noFill/>
          <a:ln w="28575">
            <a:noFill/>
            <a:miter lim="800000"/>
            <a:headEnd/>
            <a:tailEnd/>
          </a:ln>
        </p:spPr>
        <p:txBody>
          <a:bodyPr lIns="93820" tIns="46911" rIns="93820" bIns="46911" anchor="ctr"/>
          <a:lstStyle/>
          <a:p>
            <a:pPr defTabSz="936625">
              <a:lnSpc>
                <a:spcPct val="85000"/>
              </a:lnSpc>
            </a:pPr>
            <a:endParaRPr lang="en-US" sz="5000" dirty="0">
              <a:solidFill>
                <a:srgbClr val="800000"/>
              </a:solidFill>
              <a:ea typeface="Osaka"/>
              <a:cs typeface="Osaka"/>
            </a:endParaRPr>
          </a:p>
        </p:txBody>
      </p:sp>
      <p:sp>
        <p:nvSpPr>
          <p:cNvPr id="9" name="Isosceles Triangle 8"/>
          <p:cNvSpPr/>
          <p:nvPr/>
        </p:nvSpPr>
        <p:spPr>
          <a:xfrm>
            <a:off x="969818" y="304997"/>
            <a:ext cx="5680364" cy="5943207"/>
          </a:xfrm>
          <a:prstGeom prst="triangle">
            <a:avLst/>
          </a:prstGeom>
          <a:solidFill>
            <a:srgbClr val="00B050"/>
          </a:solidFill>
          <a:ln>
            <a:solidFill>
              <a:srgbClr val="00B050"/>
            </a:solidFill>
          </a:ln>
          <a:scene3d>
            <a:camera prst="perspectiveRelaxed">
              <a:rot lat="19852770" lon="3668465" rev="18453607"/>
            </a:camera>
            <a:lightRig rig="chilly" dir="t">
              <a:rot lat="0" lon="0" rev="9000000"/>
            </a:lightRig>
          </a:scene3d>
          <a:sp3d>
            <a:bevelT h="374650"/>
          </a:sp3d>
        </p:spPr>
        <p:style>
          <a:lnRef idx="2">
            <a:schemeClr val="accent1">
              <a:shade val="50000"/>
            </a:schemeClr>
          </a:lnRef>
          <a:fillRef idx="1">
            <a:schemeClr val="accent1"/>
          </a:fillRef>
          <a:effectRef idx="0">
            <a:schemeClr val="accent1"/>
          </a:effectRef>
          <a:fontRef idx="minor">
            <a:schemeClr val="lt1"/>
          </a:fontRef>
        </p:style>
        <p:txBody>
          <a:bodyPr lIns="84204" tIns="42102" rIns="84204" bIns="42102" anchor="ctr"/>
          <a:lstStyle/>
          <a:p>
            <a:pPr algn="ctr">
              <a:defRPr/>
            </a:pPr>
            <a:endParaRPr lang="en-US" sz="1700" dirty="0"/>
          </a:p>
        </p:txBody>
      </p:sp>
      <p:sp>
        <p:nvSpPr>
          <p:cNvPr id="10" name="Isosceles Triangle 9"/>
          <p:cNvSpPr/>
          <p:nvPr/>
        </p:nvSpPr>
        <p:spPr>
          <a:xfrm>
            <a:off x="2355273" y="703391"/>
            <a:ext cx="3862450" cy="3940046"/>
          </a:xfrm>
          <a:prstGeom prst="triangle">
            <a:avLst/>
          </a:prstGeom>
          <a:gradFill flip="none" rotWithShape="1">
            <a:gsLst>
              <a:gs pos="14000">
                <a:srgbClr val="FFFF57"/>
              </a:gs>
              <a:gs pos="0">
                <a:srgbClr val="00B050"/>
              </a:gs>
            </a:gsLst>
            <a:lin ang="16200000" scaled="1"/>
            <a:tileRect/>
          </a:gradFill>
          <a:ln cap="rnd">
            <a:gradFill flip="none" rotWithShape="1">
              <a:gsLst>
                <a:gs pos="25000">
                  <a:srgbClr val="00B050"/>
                </a:gs>
                <a:gs pos="100000">
                  <a:srgbClr val="FFFF57"/>
                </a:gs>
                <a:gs pos="100000">
                  <a:schemeClr val="accent1">
                    <a:tint val="23500"/>
                    <a:satMod val="160000"/>
                  </a:schemeClr>
                </a:gs>
              </a:gsLst>
              <a:lin ang="16200000" scaled="1"/>
              <a:tileRect/>
            </a:gradFill>
            <a:miter lim="800000"/>
          </a:ln>
          <a:scene3d>
            <a:camera prst="perspectiveRelaxed">
              <a:rot lat="19854000" lon="3666000" rev="18456000"/>
            </a:camera>
            <a:lightRig rig="chilly" dir="t">
              <a:rot lat="0" lon="0" rev="9000000"/>
            </a:lightRig>
          </a:scene3d>
          <a:sp3d prstMaterial="metal">
            <a:bevelT h="330200"/>
            <a:contourClr>
              <a:schemeClr val="accent3">
                <a:lumMod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lIns="84204" tIns="42102" rIns="84204" bIns="42102" anchor="ctr"/>
          <a:lstStyle/>
          <a:p>
            <a:pPr algn="ctr">
              <a:defRPr/>
            </a:pPr>
            <a:endParaRPr lang="en-US" sz="1700" dirty="0"/>
          </a:p>
        </p:txBody>
      </p:sp>
      <p:sp>
        <p:nvSpPr>
          <p:cNvPr id="14" name="Isosceles Triangle 13"/>
          <p:cNvSpPr/>
          <p:nvPr/>
        </p:nvSpPr>
        <p:spPr>
          <a:xfrm>
            <a:off x="3321134" y="928688"/>
            <a:ext cx="2567049" cy="2460940"/>
          </a:xfrm>
          <a:prstGeom prst="triangle">
            <a:avLst/>
          </a:prstGeom>
          <a:gradFill flip="none" rotWithShape="1">
            <a:gsLst>
              <a:gs pos="16000">
                <a:srgbClr val="FFFF57"/>
              </a:gs>
              <a:gs pos="51000">
                <a:srgbClr val="C00000"/>
              </a:gs>
            </a:gsLst>
            <a:lin ang="16200000" scaled="1"/>
            <a:tileRect/>
          </a:gradFill>
          <a:ln>
            <a:gradFill flip="none" rotWithShape="1">
              <a:gsLst>
                <a:gs pos="0">
                  <a:srgbClr val="FFFF57"/>
                </a:gs>
                <a:gs pos="100000">
                  <a:srgbClr val="C00000"/>
                </a:gs>
              </a:gsLst>
              <a:lin ang="16200000" scaled="1"/>
              <a:tileRect/>
            </a:gradFill>
          </a:ln>
          <a:scene3d>
            <a:camera prst="perspectiveRelaxed">
              <a:rot lat="19854000" lon="3666000" rev="18456000"/>
            </a:camera>
            <a:lightRig rig="morning" dir="t">
              <a:rot lat="0" lon="0" rev="0"/>
            </a:lightRig>
          </a:scene3d>
          <a:sp3d prstMaterial="metal">
            <a:bevelT w="95250" h="342900"/>
          </a:sp3d>
        </p:spPr>
        <p:style>
          <a:lnRef idx="2">
            <a:schemeClr val="accent1">
              <a:shade val="50000"/>
            </a:schemeClr>
          </a:lnRef>
          <a:fillRef idx="1">
            <a:schemeClr val="accent1"/>
          </a:fillRef>
          <a:effectRef idx="0">
            <a:schemeClr val="accent1"/>
          </a:effectRef>
          <a:fontRef idx="minor">
            <a:schemeClr val="lt1"/>
          </a:fontRef>
        </p:style>
        <p:txBody>
          <a:bodyPr lIns="84204" tIns="42102" rIns="84204" bIns="42102" anchor="ctr"/>
          <a:lstStyle/>
          <a:p>
            <a:pPr algn="ctr">
              <a:defRPr/>
            </a:pPr>
            <a:endParaRPr lang="en-US" sz="1700" dirty="0"/>
          </a:p>
        </p:txBody>
      </p:sp>
      <p:cxnSp>
        <p:nvCxnSpPr>
          <p:cNvPr id="12" name="Straight Arrow Connector 11"/>
          <p:cNvCxnSpPr/>
          <p:nvPr/>
        </p:nvCxnSpPr>
        <p:spPr>
          <a:xfrm rot="10800000">
            <a:off x="5105400" y="2057400"/>
            <a:ext cx="914400" cy="3048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2000" fill="hold"/>
                                        <p:tgtEl>
                                          <p:spTgt spid="10"/>
                                        </p:tgtEl>
                                        <p:attrNameLst>
                                          <p:attrName>ppt_x</p:attrName>
                                        </p:attrNameLst>
                                      </p:cBhvr>
                                      <p:tavLst>
                                        <p:tav tm="0">
                                          <p:val>
                                            <p:strVal val="0-#ppt_w/2"/>
                                          </p:val>
                                        </p:tav>
                                        <p:tav tm="100000">
                                          <p:val>
                                            <p:strVal val="#ppt_x"/>
                                          </p:val>
                                        </p:tav>
                                      </p:tavLst>
                                    </p:anim>
                                    <p:anim calcmode="lin" valueType="num">
                                      <p:cBhvr additive="base">
                                        <p:cTn id="18" dur="20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3500"/>
                            </p:stCondLst>
                            <p:childTnLst>
                              <p:par>
                                <p:cTn id="20" presetID="2" presetClass="entr" presetSubtype="8"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2000" fill="hold"/>
                                        <p:tgtEl>
                                          <p:spTgt spid="14"/>
                                        </p:tgtEl>
                                        <p:attrNameLst>
                                          <p:attrName>ppt_x</p:attrName>
                                        </p:attrNameLst>
                                      </p:cBhvr>
                                      <p:tavLst>
                                        <p:tav tm="0">
                                          <p:val>
                                            <p:strVal val="0-#ppt_w/2"/>
                                          </p:val>
                                        </p:tav>
                                        <p:tav tm="100000">
                                          <p:val>
                                            <p:strVal val="#ppt_x"/>
                                          </p:val>
                                        </p:tav>
                                      </p:tavLst>
                                    </p:anim>
                                    <p:anim calcmode="lin" valueType="num">
                                      <p:cBhvr additive="base">
                                        <p:cTn id="23" dur="20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5500"/>
                            </p:stCondLst>
                            <p:childTnLst>
                              <p:par>
                                <p:cTn id="25" presetID="2" presetClass="entr" presetSubtype="2" accel="50000" decel="5000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1931" name="Group 75"/>
          <p:cNvGraphicFramePr>
            <a:graphicFrameLocks noGrp="1"/>
          </p:cNvGraphicFramePr>
          <p:nvPr>
            <p:ph type="tbl" idx="1"/>
          </p:nvPr>
        </p:nvGraphicFramePr>
        <p:xfrm>
          <a:off x="228600" y="1371601"/>
          <a:ext cx="8686800" cy="5049830"/>
        </p:xfrm>
        <a:graphic>
          <a:graphicData uri="http://schemas.openxmlformats.org/drawingml/2006/table">
            <a:tbl>
              <a:tblPr/>
              <a:tblGrid>
                <a:gridCol w="2533650"/>
                <a:gridCol w="6153150"/>
              </a:tblGrid>
              <a:tr h="447517">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Prevent “Trigger”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400" b="0" i="0" u="none" strike="noStrike" cap="none" normalizeH="0" baseline="0" dirty="0">
                        <a:ln>
                          <a:noFill/>
                        </a:ln>
                        <a:solidFill>
                          <a:schemeClr val="bg2"/>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r>
              <a:tr h="1163544">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Define &amp; Teach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Reteach  Respect lessons emphasizing  alternatives to cursing . Teach 5 alternative phrases to express frustration.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r>
              <a:tr h="80553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Reward/Reinforce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Establish behavior contract and reward earning 80% of points per day.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r>
              <a:tr h="447517">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Withhold Reward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Teach peers to withhold attention.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r>
              <a:tr h="1163544">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Corrective consequence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Ask for alternative way of expressing his thoughts/feelings. Suggest alternatives when necessary.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r>
              <a:tr h="447517">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400" b="0" i="0" u="none" strike="noStrike" cap="none" normalizeH="0" baseline="0" dirty="0">
                        <a:ln>
                          <a:noFill/>
                        </a:ln>
                        <a:solidFill>
                          <a:schemeClr val="bg2"/>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r>
              <a:tr h="47783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400" b="0" i="0" u="none" strike="noStrike" cap="none" normalizeH="0" baseline="0" dirty="0">
                          <a:ln>
                            <a:noFill/>
                          </a:ln>
                          <a:solidFill>
                            <a:schemeClr val="bg2"/>
                          </a:solidFill>
                          <a:effectLst/>
                          <a:latin typeface="Times New Roman" pitchFamily="18" charset="0"/>
                        </a:rPr>
                        <a:t>Safety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2000" b="0" i="0" u="none" strike="noStrike" cap="none" normalizeH="0" baseline="0" dirty="0">
                        <a:ln>
                          <a:noFill/>
                        </a:ln>
                        <a:solidFill>
                          <a:schemeClr val="bg2"/>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lumMod val="85000"/>
                      </a:schemeClr>
                    </a:solidFill>
                  </a:tcPr>
                </a:tc>
              </a:tr>
            </a:tbl>
          </a:graphicData>
        </a:graphic>
      </p:graphicFrame>
      <p:sp>
        <p:nvSpPr>
          <p:cNvPr id="225308" name="Text Box 38"/>
          <p:cNvSpPr txBox="1">
            <a:spLocks noChangeArrowheads="1"/>
          </p:cNvSpPr>
          <p:nvPr/>
        </p:nvSpPr>
        <p:spPr bwMode="auto">
          <a:xfrm>
            <a:off x="304800" y="1"/>
            <a:ext cx="8763000" cy="133882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p>
            <a:pPr algn="ctr" eaLnBrk="0" hangingPunct="0">
              <a:spcBef>
                <a:spcPct val="50000"/>
              </a:spcBef>
            </a:pPr>
            <a:endParaRPr lang="en-US" dirty="0">
              <a:solidFill>
                <a:schemeClr val="bg2"/>
              </a:solidFill>
            </a:endParaRPr>
          </a:p>
          <a:p>
            <a:pPr eaLnBrk="0" hangingPunct="0">
              <a:spcBef>
                <a:spcPct val="50000"/>
              </a:spcBef>
            </a:pPr>
            <a:r>
              <a:rPr lang="en-US" sz="1600" dirty="0">
                <a:solidFill>
                  <a:schemeClr val="bg2"/>
                </a:solidFill>
              </a:rPr>
              <a:t>Problem statement: </a:t>
            </a:r>
            <a:r>
              <a:rPr lang="en-US" dirty="0">
                <a:solidFill>
                  <a:schemeClr val="bg2"/>
                </a:solidFill>
              </a:rPr>
              <a:t>BH has received 7 ODRs during the first grading period for disrespectful behaviors including inappropriate language and harassment in the classroom during reading possibly motivated by peer attention.</a:t>
            </a:r>
          </a:p>
        </p:txBody>
      </p:sp>
      <p:sp>
        <p:nvSpPr>
          <p:cNvPr id="5" name="Footer Placeholder 4"/>
          <p:cNvSpPr>
            <a:spLocks noGrp="1"/>
          </p:cNvSpPr>
          <p:nvPr>
            <p:ph type="ftr" sz="quarter" idx="4294967295"/>
          </p:nvPr>
        </p:nvSpPr>
        <p:spPr>
          <a:xfrm>
            <a:off x="304800" y="6400801"/>
            <a:ext cx="2514600" cy="228600"/>
          </a:xfrm>
        </p:spPr>
        <p:txBody>
          <a:bodyPr/>
          <a:lstStyle/>
          <a:p>
            <a:r>
              <a:rPr lang="en-US" dirty="0"/>
              <a:t>(Newton, et al, 2009)</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1143000"/>
          <a:ext cx="8915401" cy="4822550"/>
        </p:xfrm>
        <a:graphic>
          <a:graphicData uri="http://schemas.openxmlformats.org/drawingml/2006/table">
            <a:tbl>
              <a:tblPr/>
              <a:tblGrid>
                <a:gridCol w="2753522"/>
                <a:gridCol w="2418907"/>
                <a:gridCol w="902483"/>
                <a:gridCol w="725673"/>
                <a:gridCol w="2114816"/>
              </a:tblGrid>
              <a:tr h="536755">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gridSpan="3">
                  <a:txBody>
                    <a:bodyPr/>
                    <a:lstStyle/>
                    <a:p>
                      <a:pPr marL="0" marR="0" algn="ctr">
                        <a:spcBef>
                          <a:spcPts val="0"/>
                        </a:spcBef>
                        <a:spcAft>
                          <a:spcPts val="0"/>
                        </a:spcAft>
                      </a:pPr>
                      <a:r>
                        <a:rPr lang="en-US" sz="1600" dirty="0">
                          <a:latin typeface="Times New Roman"/>
                          <a:ea typeface="Times New Roman"/>
                          <a:cs typeface="Times New Roman"/>
                        </a:rPr>
                        <a:t>Implementation and Evaluation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1292045">
                <a:tc>
                  <a:txBody>
                    <a:bodyPr/>
                    <a:lstStyle/>
                    <a:p>
                      <a:pPr marL="0" marR="0" algn="ctr">
                        <a:spcBef>
                          <a:spcPts val="0"/>
                        </a:spcBef>
                        <a:spcAft>
                          <a:spcPts val="0"/>
                        </a:spcAft>
                      </a:pPr>
                      <a:r>
                        <a:rPr lang="en-US" sz="1600" dirty="0">
                          <a:latin typeface="Times New Roman"/>
                          <a:ea typeface="Times New Roman"/>
                          <a:cs typeface="Times New Roman"/>
                        </a:rPr>
                        <a:t>Precise Problem Statement, based on review of data</a:t>
                      </a:r>
                    </a:p>
                    <a:p>
                      <a:pPr marL="0" marR="0" algn="ctr">
                        <a:spcBef>
                          <a:spcPts val="0"/>
                        </a:spcBef>
                        <a:spcAft>
                          <a:spcPts val="0"/>
                        </a:spcAft>
                      </a:pPr>
                      <a:r>
                        <a:rPr lang="en-US" sz="1600" dirty="0">
                          <a:latin typeface="Times New Roman"/>
                          <a:ea typeface="Times New Roman"/>
                          <a:cs typeface="Times New Roman"/>
                        </a:rPr>
                        <a:t>(What, When, Where, Who, Why)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Solution Actions (e.g., Prevent, Teach, Prompt, Reward, Correction, Extinction, Safety)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Who?</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By When?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Goal </a:t>
                      </a:r>
                      <a:r>
                        <a:rPr lang="en-US" sz="1600" dirty="0">
                          <a:latin typeface="Times New Roman"/>
                          <a:ea typeface="Times New Roman"/>
                          <a:cs typeface="Times New Roman"/>
                        </a:rPr>
                        <a:t>with Timeline, </a:t>
                      </a: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Fidelity &amp; Outcome Measures, &amp; Updates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76716">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SS</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JA</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All</a:t>
                      </a:r>
                      <a:r>
                        <a:rPr lang="en-US" sz="1400" baseline="0" dirty="0">
                          <a:latin typeface="Times New Roman"/>
                          <a:ea typeface="Times New Roman"/>
                          <a:cs typeface="Times New Roman"/>
                        </a:rPr>
                        <a:t> teachers</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11/1/10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600" dirty="0">
                        <a:latin typeface="Times New Roman"/>
                        <a:ea typeface="Times New Roman"/>
                        <a:cs typeface="Times New Roman"/>
                      </a:endParaRPr>
                    </a:p>
                    <a:p>
                      <a:pPr marL="0" marR="0">
                        <a:spcBef>
                          <a:spcPts val="0"/>
                        </a:spcBef>
                        <a:spcAft>
                          <a:spcPts val="0"/>
                        </a:spcAft>
                      </a:pPr>
                      <a:r>
                        <a:rPr lang="en-US" sz="1600" dirty="0">
                          <a:latin typeface="Times New Roman"/>
                          <a:ea typeface="Times New Roman"/>
                          <a:cs typeface="Times New Roman"/>
                        </a:rPr>
                        <a:t>JM will earn 80% </a:t>
                      </a:r>
                      <a:r>
                        <a:rPr lang="en-US" sz="1600" baseline="0" dirty="0">
                          <a:latin typeface="Times New Roman"/>
                          <a:ea typeface="Times New Roman"/>
                          <a:cs typeface="Times New Roman"/>
                        </a:rPr>
                        <a:t> of his daily points on his daily progress report per day for 4/5 days per week by 12/18/10</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26340" name="Rectangle 1"/>
          <p:cNvSpPr>
            <a:spLocks noChangeArrowheads="1"/>
          </p:cNvSpPr>
          <p:nvPr/>
        </p:nvSpPr>
        <p:spPr bwMode="auto">
          <a:xfrm>
            <a:off x="2667000" y="273993"/>
            <a:ext cx="4392356" cy="461665"/>
          </a:xfrm>
          <a:prstGeom prst="rect">
            <a:avLst/>
          </a:prstGeom>
          <a:noFill/>
          <a:ln w="9525">
            <a:noFill/>
            <a:miter lim="800000"/>
            <a:headEnd/>
            <a:tailEnd/>
          </a:ln>
        </p:spPr>
        <p:txBody>
          <a:bodyPr wrap="none" anchor="ctr">
            <a:spAutoFit/>
          </a:bodyPr>
          <a:lstStyle/>
          <a:p>
            <a:pPr eaLnBrk="0" hangingPunct="0"/>
            <a:r>
              <a:rPr lang="en-US" sz="2400" b="1" dirty="0">
                <a:cs typeface="Times New Roman" pitchFamily="18" charset="0"/>
              </a:rPr>
              <a:t>Problem-Solving Action Plan</a:t>
            </a:r>
            <a:endParaRPr lang="en-US" sz="2400" dirty="0"/>
          </a:p>
        </p:txBody>
      </p:sp>
      <p:sp>
        <p:nvSpPr>
          <p:cNvPr id="226341" name="TextBox 3"/>
          <p:cNvSpPr txBox="1">
            <a:spLocks noChangeArrowheads="1"/>
          </p:cNvSpPr>
          <p:nvPr/>
        </p:nvSpPr>
        <p:spPr bwMode="auto">
          <a:xfrm>
            <a:off x="0" y="3048000"/>
            <a:ext cx="2895600" cy="1570038"/>
          </a:xfrm>
          <a:prstGeom prst="rect">
            <a:avLst/>
          </a:prstGeom>
          <a:noFill/>
          <a:ln w="9525">
            <a:noFill/>
            <a:miter lim="800000"/>
            <a:headEnd/>
            <a:tailEnd/>
          </a:ln>
        </p:spPr>
        <p:txBody>
          <a:bodyPr>
            <a:spAutoFit/>
          </a:bodyPr>
          <a:lstStyle/>
          <a:p>
            <a:r>
              <a:rPr lang="en-US" sz="1600" dirty="0"/>
              <a:t>JM has received 2 ODRs during the first grading period for disruptive behaviors in the classroom during reading possibly motivated by attention.</a:t>
            </a:r>
          </a:p>
        </p:txBody>
      </p:sp>
      <p:sp>
        <p:nvSpPr>
          <p:cNvPr id="226342" name="TextBox 4"/>
          <p:cNvSpPr txBox="1">
            <a:spLocks noChangeArrowheads="1"/>
          </p:cNvSpPr>
          <p:nvPr/>
        </p:nvSpPr>
        <p:spPr bwMode="auto">
          <a:xfrm>
            <a:off x="2971800" y="3200400"/>
            <a:ext cx="2209800" cy="1815882"/>
          </a:xfrm>
          <a:prstGeom prst="rect">
            <a:avLst/>
          </a:prstGeom>
          <a:noFill/>
          <a:ln w="9525">
            <a:noFill/>
            <a:miter lim="800000"/>
            <a:headEnd/>
            <a:tailEnd/>
          </a:ln>
        </p:spPr>
        <p:txBody>
          <a:bodyPr>
            <a:spAutoFit/>
          </a:bodyPr>
          <a:lstStyle/>
          <a:p>
            <a:r>
              <a:rPr lang="en-US" sz="1600" dirty="0"/>
              <a:t>Re-teach Respect lessons.</a:t>
            </a:r>
          </a:p>
          <a:p>
            <a:r>
              <a:rPr lang="en-US" sz="1600" dirty="0"/>
              <a:t>Teach 5 alternative expressions.</a:t>
            </a:r>
          </a:p>
          <a:p>
            <a:r>
              <a:rPr lang="en-US" sz="1600" dirty="0"/>
              <a:t>Behavior Contract and Reinforce 80% use of appropriate language.</a:t>
            </a:r>
          </a:p>
        </p:txBody>
      </p:sp>
      <p:sp>
        <p:nvSpPr>
          <p:cNvPr id="9" name="Rounded Rectangle 8"/>
          <p:cNvSpPr/>
          <p:nvPr/>
        </p:nvSpPr>
        <p:spPr>
          <a:xfrm>
            <a:off x="0" y="3048000"/>
            <a:ext cx="28194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ounded Rectangle 9"/>
          <p:cNvSpPr/>
          <p:nvPr/>
        </p:nvSpPr>
        <p:spPr>
          <a:xfrm>
            <a:off x="3048000" y="3200400"/>
            <a:ext cx="2286000" cy="1752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ounded Rectangle 10"/>
          <p:cNvSpPr/>
          <p:nvPr/>
        </p:nvSpPr>
        <p:spPr>
          <a:xfrm>
            <a:off x="5410200" y="3200400"/>
            <a:ext cx="16002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Rounded Rectangle 11"/>
          <p:cNvSpPr/>
          <p:nvPr/>
        </p:nvSpPr>
        <p:spPr>
          <a:xfrm>
            <a:off x="7086600" y="3200400"/>
            <a:ext cx="2057400" cy="1600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ounded Rectangle 12"/>
          <p:cNvSpPr/>
          <p:nvPr/>
        </p:nvSpPr>
        <p:spPr>
          <a:xfrm>
            <a:off x="2971800" y="762000"/>
            <a:ext cx="2133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Write Solutions here.</a:t>
            </a:r>
          </a:p>
        </p:txBody>
      </p:sp>
      <p:sp>
        <p:nvSpPr>
          <p:cNvPr id="14" name="Down Arrow 13"/>
          <p:cNvSpPr/>
          <p:nvPr/>
        </p:nvSpPr>
        <p:spPr>
          <a:xfrm flipH="1">
            <a:off x="3048000" y="25146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10"/>
                                        </p:tgtEl>
                                        <p:attrNameLst>
                                          <p:attrName>ppt_x</p:attrName>
                                        </p:attrNameLst>
                                      </p:cBhvr>
                                      <p:tavLst>
                                        <p:tav tm="0">
                                          <p:val>
                                            <p:strVal val="ppt_x"/>
                                          </p:val>
                                        </p:tav>
                                        <p:tav tm="100000">
                                          <p:val>
                                            <p:strVal val="ppt_x"/>
                                          </p:val>
                                        </p:tav>
                                      </p:tavLst>
                                    </p:anim>
                                    <p:anim calcmode="lin" valueType="num">
                                      <p:cBhvr additive="base">
                                        <p:cTn id="7" dur="500"/>
                                        <p:tgtEl>
                                          <p:spTgt spid="10"/>
                                        </p:tgtEl>
                                        <p:attrNameLst>
                                          <p:attrName>ppt_y</p:attrName>
                                        </p:attrNameLst>
                                      </p:cBhvr>
                                      <p:tavLst>
                                        <p:tav tm="0">
                                          <p:val>
                                            <p:strVal val="ppt_y"/>
                                          </p:val>
                                        </p:tav>
                                        <p:tav tm="100000">
                                          <p:val>
                                            <p:strVal val="1+ppt_h/2"/>
                                          </p:val>
                                        </p:tav>
                                      </p:tavLst>
                                    </p:anim>
                                    <p:set>
                                      <p:cBhvr>
                                        <p:cTn id="8"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7330" name="Oval 4"/>
          <p:cNvSpPr>
            <a:spLocks noChangeArrowheads="1"/>
          </p:cNvSpPr>
          <p:nvPr/>
        </p:nvSpPr>
        <p:spPr bwMode="auto">
          <a:xfrm>
            <a:off x="1295400" y="304800"/>
            <a:ext cx="6781800" cy="6400800"/>
          </a:xfrm>
          <a:prstGeom prst="ellipse">
            <a:avLst/>
          </a:prstGeom>
          <a:solidFill>
            <a:srgbClr val="FFFF99"/>
          </a:solidFill>
          <a:ln w="9525">
            <a:solidFill>
              <a:schemeClr val="bg2"/>
            </a:solidFill>
            <a:round/>
            <a:headEnd/>
            <a:tailEnd/>
          </a:ln>
        </p:spPr>
        <p:txBody>
          <a:bodyPr wrap="none" anchor="ctr"/>
          <a:lstStyle/>
          <a:p>
            <a:endParaRPr lang="en-US" dirty="0">
              <a:solidFill>
                <a:schemeClr val="bg2"/>
              </a:solidFill>
            </a:endParaRPr>
          </a:p>
        </p:txBody>
      </p:sp>
      <p:sp>
        <p:nvSpPr>
          <p:cNvPr id="16389" name="AutoShape 5"/>
          <p:cNvSpPr>
            <a:spLocks noChangeArrowheads="1"/>
          </p:cNvSpPr>
          <p:nvPr/>
        </p:nvSpPr>
        <p:spPr bwMode="auto">
          <a:xfrm>
            <a:off x="3733800" y="2667000"/>
            <a:ext cx="1828800" cy="1600200"/>
          </a:xfrm>
          <a:prstGeom prst="pentagon">
            <a:avLst/>
          </a:prstGeom>
          <a:solidFill>
            <a:schemeClr val="bg1">
              <a:lumMod val="75000"/>
            </a:schemeClr>
          </a:solidFill>
          <a:ln w="9525">
            <a:solidFill>
              <a:schemeClr val="bg2"/>
            </a:solidFill>
            <a:miter lim="800000"/>
            <a:headEnd/>
            <a:tailEnd/>
          </a:ln>
        </p:spPr>
        <p:txBody>
          <a:bodyPr wrap="none" anchor="ctr"/>
          <a:lstStyle/>
          <a:p>
            <a:pPr algn="ctr">
              <a:defRPr/>
            </a:pPr>
            <a:r>
              <a:rPr lang="en-US" sz="1400" dirty="0">
                <a:solidFill>
                  <a:schemeClr val="bg2"/>
                </a:solidFill>
                <a:effectLst>
                  <a:outerShdw blurRad="38100" dist="38100" dir="2700000" algn="tl">
                    <a:srgbClr val="FFFFFF"/>
                  </a:outerShdw>
                </a:effectLst>
                <a:latin typeface="Arial" charset="0"/>
              </a:rPr>
              <a:t>Collect</a:t>
            </a:r>
          </a:p>
          <a:p>
            <a:pPr algn="ctr">
              <a:defRPr/>
            </a:pPr>
            <a:r>
              <a:rPr lang="en-US" sz="1400" dirty="0">
                <a:solidFill>
                  <a:schemeClr val="bg2"/>
                </a:solidFill>
                <a:effectLst>
                  <a:outerShdw blurRad="38100" dist="38100" dir="2700000" algn="tl">
                    <a:srgbClr val="FFFFFF"/>
                  </a:outerShdw>
                </a:effectLst>
                <a:latin typeface="Arial" charset="0"/>
              </a:rPr>
              <a:t> and Use</a:t>
            </a:r>
          </a:p>
          <a:p>
            <a:pPr algn="ctr">
              <a:defRPr/>
            </a:pPr>
            <a:r>
              <a:rPr lang="en-US" sz="1400" dirty="0">
                <a:solidFill>
                  <a:schemeClr val="bg2"/>
                </a:solidFill>
                <a:effectLst>
                  <a:outerShdw blurRad="38100" dist="38100" dir="2700000" algn="tl">
                    <a:srgbClr val="FFFFFF"/>
                  </a:outerShdw>
                </a:effectLst>
                <a:latin typeface="Arial" charset="0"/>
              </a:rPr>
              <a:t>Data</a:t>
            </a:r>
          </a:p>
          <a:p>
            <a:pPr algn="ctr">
              <a:defRPr/>
            </a:pPr>
            <a:endParaRPr lang="en-US" dirty="0">
              <a:solidFill>
                <a:schemeClr val="bg2"/>
              </a:solidFill>
              <a:latin typeface="Arial" charset="0"/>
            </a:endParaRPr>
          </a:p>
        </p:txBody>
      </p:sp>
      <p:sp>
        <p:nvSpPr>
          <p:cNvPr id="227332" name="Oval 7"/>
          <p:cNvSpPr>
            <a:spLocks noChangeArrowheads="1"/>
          </p:cNvSpPr>
          <p:nvPr/>
        </p:nvSpPr>
        <p:spPr bwMode="auto">
          <a:xfrm>
            <a:off x="6019800" y="1752600"/>
            <a:ext cx="1676400" cy="1600200"/>
          </a:xfrm>
          <a:prstGeom prst="ellipse">
            <a:avLst/>
          </a:prstGeom>
          <a:solidFill>
            <a:srgbClr val="92D050"/>
          </a:solidFill>
          <a:ln w="9525">
            <a:solidFill>
              <a:schemeClr val="bg2"/>
            </a:solidFill>
            <a:round/>
            <a:headEnd/>
            <a:tailEnd/>
          </a:ln>
        </p:spPr>
        <p:txBody>
          <a:bodyPr wrap="none" anchor="ctr"/>
          <a:lstStyle/>
          <a:p>
            <a:pPr algn="ctr"/>
            <a:r>
              <a:rPr lang="en-US" sz="1400" dirty="0">
                <a:solidFill>
                  <a:schemeClr val="bg2"/>
                </a:solidFill>
              </a:rPr>
              <a:t>Develop </a:t>
            </a:r>
          </a:p>
          <a:p>
            <a:pPr algn="ctr"/>
            <a:r>
              <a:rPr lang="en-US" sz="1400" dirty="0">
                <a:solidFill>
                  <a:schemeClr val="bg2"/>
                </a:solidFill>
              </a:rPr>
              <a:t>Hypothesis</a:t>
            </a:r>
          </a:p>
        </p:txBody>
      </p:sp>
      <p:sp>
        <p:nvSpPr>
          <p:cNvPr id="227333" name="Oval 8"/>
          <p:cNvSpPr>
            <a:spLocks noChangeArrowheads="1"/>
          </p:cNvSpPr>
          <p:nvPr/>
        </p:nvSpPr>
        <p:spPr bwMode="auto">
          <a:xfrm>
            <a:off x="5410200" y="4419600"/>
            <a:ext cx="1676400" cy="1600200"/>
          </a:xfrm>
          <a:prstGeom prst="ellipse">
            <a:avLst/>
          </a:prstGeom>
          <a:solidFill>
            <a:srgbClr val="92D050"/>
          </a:solidFill>
          <a:ln w="9525">
            <a:solidFill>
              <a:schemeClr val="bg2"/>
            </a:solidFill>
            <a:round/>
            <a:headEnd/>
            <a:tailEnd/>
          </a:ln>
        </p:spPr>
        <p:txBody>
          <a:bodyPr wrap="none" anchor="ctr"/>
          <a:lstStyle/>
          <a:p>
            <a:pPr algn="ctr"/>
            <a:r>
              <a:rPr lang="en-US" sz="1400" dirty="0">
                <a:solidFill>
                  <a:schemeClr val="bg2"/>
                </a:solidFill>
              </a:rPr>
              <a:t>Discuss and</a:t>
            </a:r>
          </a:p>
          <a:p>
            <a:pPr algn="ctr"/>
            <a:r>
              <a:rPr lang="en-US" sz="1400" dirty="0">
                <a:solidFill>
                  <a:schemeClr val="bg2"/>
                </a:solidFill>
              </a:rPr>
              <a:t>Select</a:t>
            </a:r>
          </a:p>
          <a:p>
            <a:pPr algn="ctr"/>
            <a:r>
              <a:rPr lang="en-US" sz="1400" dirty="0">
                <a:solidFill>
                  <a:schemeClr val="bg2"/>
                </a:solidFill>
              </a:rPr>
              <a:t>Solutions</a:t>
            </a:r>
          </a:p>
          <a:p>
            <a:pPr algn="ctr"/>
            <a:endParaRPr lang="en-US" sz="1000" dirty="0">
              <a:solidFill>
                <a:schemeClr val="bg2"/>
              </a:solidFill>
            </a:endParaRPr>
          </a:p>
        </p:txBody>
      </p:sp>
      <p:sp>
        <p:nvSpPr>
          <p:cNvPr id="227334" name="Oval 9"/>
          <p:cNvSpPr>
            <a:spLocks noChangeArrowheads="1"/>
          </p:cNvSpPr>
          <p:nvPr/>
        </p:nvSpPr>
        <p:spPr bwMode="auto">
          <a:xfrm>
            <a:off x="2438400" y="4572000"/>
            <a:ext cx="1676400" cy="1600200"/>
          </a:xfrm>
          <a:prstGeom prst="ellipse">
            <a:avLst/>
          </a:prstGeom>
          <a:solidFill>
            <a:srgbClr val="92D050"/>
          </a:solidFill>
          <a:ln w="9525" algn="ctr">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Develop and</a:t>
            </a:r>
          </a:p>
          <a:p>
            <a:pPr algn="ctr"/>
            <a:r>
              <a:rPr lang="en-US" sz="1400" dirty="0">
                <a:solidFill>
                  <a:schemeClr val="bg2"/>
                </a:solidFill>
              </a:rPr>
              <a:t>Implement</a:t>
            </a:r>
          </a:p>
          <a:p>
            <a:pPr algn="ctr"/>
            <a:r>
              <a:rPr lang="en-US" sz="1400" dirty="0">
                <a:solidFill>
                  <a:schemeClr val="bg2"/>
                </a:solidFill>
              </a:rPr>
              <a:t>Action Plan</a:t>
            </a:r>
          </a:p>
          <a:p>
            <a:pPr algn="ctr"/>
            <a:endParaRPr lang="en-US" dirty="0">
              <a:solidFill>
                <a:schemeClr val="bg2"/>
              </a:solidFill>
            </a:endParaRPr>
          </a:p>
        </p:txBody>
      </p:sp>
      <p:sp>
        <p:nvSpPr>
          <p:cNvPr id="227335" name="Oval 10"/>
          <p:cNvSpPr>
            <a:spLocks noChangeArrowheads="1"/>
          </p:cNvSpPr>
          <p:nvPr/>
        </p:nvSpPr>
        <p:spPr bwMode="auto">
          <a:xfrm>
            <a:off x="1600200" y="1828800"/>
            <a:ext cx="1676400" cy="1600200"/>
          </a:xfrm>
          <a:prstGeom prst="ellipse">
            <a:avLst/>
          </a:prstGeom>
          <a:solidFill>
            <a:srgbClr val="C0C0C0"/>
          </a:solidFill>
          <a:ln w="9525">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Evaluate and</a:t>
            </a:r>
          </a:p>
          <a:p>
            <a:pPr algn="ctr"/>
            <a:r>
              <a:rPr lang="en-US" sz="1400" dirty="0">
                <a:solidFill>
                  <a:schemeClr val="bg2"/>
                </a:solidFill>
              </a:rPr>
              <a:t>Revise</a:t>
            </a:r>
          </a:p>
          <a:p>
            <a:pPr algn="ctr"/>
            <a:r>
              <a:rPr lang="en-US" sz="1400" dirty="0">
                <a:solidFill>
                  <a:schemeClr val="bg2"/>
                </a:solidFill>
              </a:rPr>
              <a:t>Action Plan</a:t>
            </a:r>
          </a:p>
          <a:p>
            <a:pPr algn="ctr"/>
            <a:r>
              <a:rPr lang="en-US" sz="1000" dirty="0">
                <a:solidFill>
                  <a:schemeClr val="bg2"/>
                </a:solidFill>
              </a:rPr>
              <a:t>.</a:t>
            </a:r>
          </a:p>
          <a:p>
            <a:pPr algn="ctr"/>
            <a:endParaRPr lang="en-US" dirty="0">
              <a:solidFill>
                <a:schemeClr val="bg2"/>
              </a:solidFill>
            </a:endParaRPr>
          </a:p>
        </p:txBody>
      </p:sp>
      <p:sp>
        <p:nvSpPr>
          <p:cNvPr id="154632" name="Text Box 12"/>
          <p:cNvSpPr txBox="1">
            <a:spLocks noChangeArrowheads="1"/>
          </p:cNvSpPr>
          <p:nvPr/>
        </p:nvSpPr>
        <p:spPr bwMode="auto">
          <a:xfrm>
            <a:off x="3581400" y="5867400"/>
            <a:ext cx="2590800" cy="646113"/>
          </a:xfrm>
          <a:prstGeom prst="rect">
            <a:avLst/>
          </a:prstGeom>
          <a:noFill/>
          <a:ln w="9525">
            <a:noFill/>
            <a:miter lim="800000"/>
            <a:headEnd/>
            <a:tailEnd/>
          </a:ln>
        </p:spPr>
        <p:txBody>
          <a:bodyPr>
            <a:spAutoFit/>
          </a:bodyPr>
          <a:lstStyle/>
          <a:p>
            <a:pPr algn="ctr">
              <a:spcBef>
                <a:spcPct val="50000"/>
              </a:spcBef>
              <a:defRPr/>
            </a:pPr>
            <a:r>
              <a:rPr lang="en-US" b="1" dirty="0">
                <a:solidFill>
                  <a:schemeClr val="bg2"/>
                </a:solidFill>
                <a:latin typeface="Arial" charset="0"/>
              </a:rPr>
              <a:t>Problem Solving</a:t>
            </a:r>
            <a:r>
              <a:rPr lang="en-US" b="1" u="sng" dirty="0">
                <a:solidFill>
                  <a:schemeClr val="bg2"/>
                </a:solidFill>
                <a:effectLst>
                  <a:outerShdw blurRad="38100" dist="38100" dir="2700000" algn="tl">
                    <a:srgbClr val="C0C0C0"/>
                  </a:outerShdw>
                </a:effectLst>
                <a:latin typeface="Arial" charset="0"/>
              </a:rPr>
              <a:t> </a:t>
            </a:r>
            <a:r>
              <a:rPr lang="en-US" b="1" u="sng" dirty="0">
                <a:solidFill>
                  <a:schemeClr val="bg2"/>
                </a:solidFill>
                <a:latin typeface="Arial" charset="0"/>
              </a:rPr>
              <a:t>Meeting Foundations</a:t>
            </a:r>
          </a:p>
        </p:txBody>
      </p:sp>
      <p:sp>
        <p:nvSpPr>
          <p:cNvPr id="227337" name="Line 13"/>
          <p:cNvSpPr>
            <a:spLocks noChangeShapeType="1"/>
          </p:cNvSpPr>
          <p:nvPr/>
        </p:nvSpPr>
        <p:spPr bwMode="auto">
          <a:xfrm>
            <a:off x="5486400" y="16764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7338" name="Line 14"/>
          <p:cNvSpPr>
            <a:spLocks noChangeShapeType="1"/>
          </p:cNvSpPr>
          <p:nvPr/>
        </p:nvSpPr>
        <p:spPr bwMode="auto">
          <a:xfrm flipH="1">
            <a:off x="4343400" y="5410200"/>
            <a:ext cx="914400" cy="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7339" name="Line 15"/>
          <p:cNvSpPr>
            <a:spLocks noChangeShapeType="1"/>
          </p:cNvSpPr>
          <p:nvPr/>
        </p:nvSpPr>
        <p:spPr bwMode="auto">
          <a:xfrm flipH="1" flipV="1">
            <a:off x="2667000" y="3581400"/>
            <a:ext cx="304800" cy="762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7340" name="Line 16"/>
          <p:cNvSpPr>
            <a:spLocks noChangeShapeType="1"/>
          </p:cNvSpPr>
          <p:nvPr/>
        </p:nvSpPr>
        <p:spPr bwMode="auto">
          <a:xfrm flipH="1">
            <a:off x="6477000" y="3505200"/>
            <a:ext cx="228600" cy="758825"/>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7341" name="Line 17"/>
          <p:cNvSpPr>
            <a:spLocks noChangeShapeType="1"/>
          </p:cNvSpPr>
          <p:nvPr/>
        </p:nvSpPr>
        <p:spPr bwMode="auto">
          <a:xfrm flipV="1">
            <a:off x="3200400" y="17526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7342" name="AutoShape 21"/>
          <p:cNvSpPr>
            <a:spLocks noChangeArrowheads="1"/>
          </p:cNvSpPr>
          <p:nvPr/>
        </p:nvSpPr>
        <p:spPr bwMode="auto">
          <a:xfrm rot="-5400000">
            <a:off x="4505325" y="2371725"/>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7343" name="AutoShape 23"/>
          <p:cNvSpPr>
            <a:spLocks noChangeArrowheads="1"/>
          </p:cNvSpPr>
          <p:nvPr/>
        </p:nvSpPr>
        <p:spPr bwMode="auto">
          <a:xfrm rot="-8328987">
            <a:off x="5272088" y="4418013"/>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7344" name="AutoShape 24"/>
          <p:cNvSpPr>
            <a:spLocks noChangeArrowheads="1"/>
          </p:cNvSpPr>
          <p:nvPr/>
        </p:nvSpPr>
        <p:spPr bwMode="auto">
          <a:xfrm rot="-2550627">
            <a:off x="3748088" y="4419600"/>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7345" name="AutoShape 25"/>
          <p:cNvSpPr>
            <a:spLocks noChangeArrowheads="1"/>
          </p:cNvSpPr>
          <p:nvPr/>
        </p:nvSpPr>
        <p:spPr bwMode="auto">
          <a:xfrm rot="-9303365">
            <a:off x="3290888" y="3078163"/>
            <a:ext cx="319087" cy="138112"/>
          </a:xfrm>
          <a:prstGeom prst="leftRightArrow">
            <a:avLst>
              <a:gd name="adj1" fmla="val 50000"/>
              <a:gd name="adj2" fmla="val 37126"/>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7346" name="Text Box 26"/>
          <p:cNvSpPr txBox="1">
            <a:spLocks noChangeArrowheads="1"/>
          </p:cNvSpPr>
          <p:nvPr/>
        </p:nvSpPr>
        <p:spPr bwMode="auto">
          <a:xfrm>
            <a:off x="228600" y="609600"/>
            <a:ext cx="1981200" cy="915988"/>
          </a:xfrm>
          <a:prstGeom prst="rect">
            <a:avLst/>
          </a:prstGeom>
          <a:noFill/>
          <a:ln w="9525">
            <a:noFill/>
            <a:miter lim="800000"/>
            <a:headEnd/>
            <a:tailEnd/>
          </a:ln>
        </p:spPr>
        <p:txBody>
          <a:bodyPr>
            <a:spAutoFit/>
          </a:bodyPr>
          <a:lstStyle/>
          <a:p>
            <a:pPr>
              <a:spcBef>
                <a:spcPct val="50000"/>
              </a:spcBef>
            </a:pPr>
            <a:r>
              <a:rPr lang="en-US" i="1" dirty="0">
                <a:solidFill>
                  <a:schemeClr val="bg2"/>
                </a:solidFill>
              </a:rPr>
              <a:t>Team Initiated Problem Solving (TIPS) Model</a:t>
            </a:r>
          </a:p>
        </p:txBody>
      </p:sp>
      <p:sp>
        <p:nvSpPr>
          <p:cNvPr id="227347" name="AutoShape 25"/>
          <p:cNvSpPr>
            <a:spLocks noChangeArrowheads="1"/>
          </p:cNvSpPr>
          <p:nvPr/>
        </p:nvSpPr>
        <p:spPr bwMode="auto">
          <a:xfrm rot="8762626" flipH="1" flipV="1">
            <a:off x="5726113" y="3049588"/>
            <a:ext cx="320675" cy="136525"/>
          </a:xfrm>
          <a:prstGeom prst="leftRightArrow">
            <a:avLst>
              <a:gd name="adj1" fmla="val 50000"/>
              <a:gd name="adj2" fmla="val 37745"/>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7348" name="Oval 6"/>
          <p:cNvSpPr>
            <a:spLocks noChangeArrowheads="1"/>
          </p:cNvSpPr>
          <p:nvPr/>
        </p:nvSpPr>
        <p:spPr bwMode="auto">
          <a:xfrm>
            <a:off x="3733800" y="457200"/>
            <a:ext cx="1752600" cy="1752600"/>
          </a:xfrm>
          <a:prstGeom prst="ellipse">
            <a:avLst/>
          </a:prstGeom>
          <a:solidFill>
            <a:srgbClr val="99CC00"/>
          </a:solidFill>
          <a:ln w="9525">
            <a:solidFill>
              <a:schemeClr val="bg2"/>
            </a:solidFill>
            <a:round/>
            <a:headEnd/>
            <a:tailEnd/>
          </a:ln>
        </p:spPr>
        <p:txBody>
          <a:bodyPr wrap="none" anchor="ctr"/>
          <a:lstStyle/>
          <a:p>
            <a:pPr algn="ctr"/>
            <a:r>
              <a:rPr lang="en-US" sz="1400" dirty="0">
                <a:solidFill>
                  <a:schemeClr val="bg2"/>
                </a:solidFill>
              </a:rPr>
              <a:t>Identify </a:t>
            </a:r>
          </a:p>
          <a:p>
            <a:pPr algn="ctr"/>
            <a:r>
              <a:rPr lang="en-US" sz="1400" dirty="0">
                <a:solidFill>
                  <a:schemeClr val="bg2"/>
                </a:solidFill>
              </a:rPr>
              <a:t>Problems</a:t>
            </a:r>
          </a:p>
          <a:p>
            <a:pPr algn="ctr"/>
            <a:endParaRPr lang="en-US" sz="1000" dirty="0">
              <a:solidFill>
                <a:schemeClr val="bg2"/>
              </a:solidFill>
            </a:endParaRPr>
          </a:p>
        </p:txBody>
      </p:sp>
      <p:sp>
        <p:nvSpPr>
          <p:cNvPr id="227349" name="Text Box 21"/>
          <p:cNvSpPr txBox="1">
            <a:spLocks noChangeArrowheads="1"/>
          </p:cNvSpPr>
          <p:nvPr/>
        </p:nvSpPr>
        <p:spPr bwMode="auto">
          <a:xfrm>
            <a:off x="7391400" y="533400"/>
            <a:ext cx="1524000" cy="646331"/>
          </a:xfrm>
          <a:prstGeom prst="rect">
            <a:avLst/>
          </a:prstGeom>
          <a:noFill/>
          <a:ln w="9525">
            <a:noFill/>
            <a:miter lim="800000"/>
            <a:headEnd/>
            <a:tailEnd/>
          </a:ln>
        </p:spPr>
        <p:txBody>
          <a:bodyPr>
            <a:spAutoFit/>
          </a:bodyPr>
          <a:lstStyle/>
          <a:p>
            <a:pPr eaLnBrk="0" hangingPunct="0">
              <a:spcBef>
                <a:spcPct val="50000"/>
              </a:spcBef>
            </a:pPr>
            <a:r>
              <a:rPr lang="en-US" dirty="0">
                <a:solidFill>
                  <a:schemeClr val="bg2"/>
                </a:solidFill>
              </a:rPr>
              <a:t>Quick Review</a:t>
            </a:r>
          </a:p>
        </p:txBody>
      </p:sp>
      <p:sp>
        <p:nvSpPr>
          <p:cNvPr id="23"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1143000"/>
          <a:ext cx="8915401" cy="4822550"/>
        </p:xfrm>
        <a:graphic>
          <a:graphicData uri="http://schemas.openxmlformats.org/drawingml/2006/table">
            <a:tbl>
              <a:tblPr/>
              <a:tblGrid>
                <a:gridCol w="2753522"/>
                <a:gridCol w="2418907"/>
                <a:gridCol w="902483"/>
                <a:gridCol w="725673"/>
                <a:gridCol w="2114816"/>
              </a:tblGrid>
              <a:tr h="536755">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gridSpan="3">
                  <a:txBody>
                    <a:bodyPr/>
                    <a:lstStyle/>
                    <a:p>
                      <a:pPr marL="0" marR="0" algn="ctr">
                        <a:spcBef>
                          <a:spcPts val="0"/>
                        </a:spcBef>
                        <a:spcAft>
                          <a:spcPts val="0"/>
                        </a:spcAft>
                      </a:pPr>
                      <a:r>
                        <a:rPr lang="en-US" sz="1600" dirty="0">
                          <a:latin typeface="Times New Roman"/>
                          <a:ea typeface="Times New Roman"/>
                          <a:cs typeface="Times New Roman"/>
                        </a:rPr>
                        <a:t>Implementation and Evaluation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1292045">
                <a:tc>
                  <a:txBody>
                    <a:bodyPr/>
                    <a:lstStyle/>
                    <a:p>
                      <a:pPr marL="0" marR="0" algn="ctr">
                        <a:spcBef>
                          <a:spcPts val="0"/>
                        </a:spcBef>
                        <a:spcAft>
                          <a:spcPts val="0"/>
                        </a:spcAft>
                      </a:pPr>
                      <a:r>
                        <a:rPr lang="en-US" sz="1600" dirty="0">
                          <a:latin typeface="Times New Roman"/>
                          <a:ea typeface="Times New Roman"/>
                          <a:cs typeface="Times New Roman"/>
                        </a:rPr>
                        <a:t>Precise Problem Statement, based on review of data</a:t>
                      </a:r>
                    </a:p>
                    <a:p>
                      <a:pPr marL="0" marR="0" algn="ctr">
                        <a:spcBef>
                          <a:spcPts val="0"/>
                        </a:spcBef>
                        <a:spcAft>
                          <a:spcPts val="0"/>
                        </a:spcAft>
                      </a:pPr>
                      <a:r>
                        <a:rPr lang="en-US" sz="1600" dirty="0">
                          <a:latin typeface="Times New Roman"/>
                          <a:ea typeface="Times New Roman"/>
                          <a:cs typeface="Times New Roman"/>
                        </a:rPr>
                        <a:t>(What, When, Where, Who, Why)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Solution Actions (e.g., Prevent, Teach, Prompt, Reward, Correction, Extinction, Safety)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Who?</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By When?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Goal </a:t>
                      </a:r>
                      <a:r>
                        <a:rPr lang="en-US" sz="1600" dirty="0">
                          <a:latin typeface="Times New Roman"/>
                          <a:ea typeface="Times New Roman"/>
                          <a:cs typeface="Times New Roman"/>
                        </a:rPr>
                        <a:t>with Timeline, </a:t>
                      </a: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Fidelity &amp; Outcome Measures, &amp; Updates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76716">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SS</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JA</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All</a:t>
                      </a:r>
                      <a:r>
                        <a:rPr lang="en-US" sz="1400" baseline="0" dirty="0">
                          <a:latin typeface="Times New Roman"/>
                          <a:ea typeface="Times New Roman"/>
                          <a:cs typeface="Times New Roman"/>
                        </a:rPr>
                        <a:t> teachers</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11/1/10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600" dirty="0">
                        <a:latin typeface="Times New Roman"/>
                        <a:ea typeface="Times New Roman"/>
                        <a:cs typeface="Times New Roman"/>
                      </a:endParaRPr>
                    </a:p>
                    <a:p>
                      <a:pPr marL="0" marR="0">
                        <a:spcBef>
                          <a:spcPts val="0"/>
                        </a:spcBef>
                        <a:spcAft>
                          <a:spcPts val="0"/>
                        </a:spcAft>
                      </a:pPr>
                      <a:r>
                        <a:rPr lang="en-US" sz="1600" dirty="0">
                          <a:latin typeface="Times New Roman"/>
                          <a:ea typeface="Times New Roman"/>
                          <a:cs typeface="Times New Roman"/>
                        </a:rPr>
                        <a:t>BH will earn 80% </a:t>
                      </a:r>
                      <a:r>
                        <a:rPr lang="en-US" sz="1600" baseline="0" dirty="0">
                          <a:latin typeface="Times New Roman"/>
                          <a:ea typeface="Times New Roman"/>
                          <a:cs typeface="Times New Roman"/>
                        </a:rPr>
                        <a:t> of his daily points on his behavior contract per day for 4/5 days per week by 12/18/10</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28388" name="Rectangle 1"/>
          <p:cNvSpPr>
            <a:spLocks noChangeArrowheads="1"/>
          </p:cNvSpPr>
          <p:nvPr/>
        </p:nvSpPr>
        <p:spPr bwMode="auto">
          <a:xfrm>
            <a:off x="1295400" y="457170"/>
            <a:ext cx="3693768" cy="400110"/>
          </a:xfrm>
          <a:prstGeom prst="rect">
            <a:avLst/>
          </a:prstGeom>
          <a:noFill/>
          <a:ln w="9525">
            <a:noFill/>
            <a:miter lim="800000"/>
            <a:headEnd/>
            <a:tailEnd/>
          </a:ln>
        </p:spPr>
        <p:txBody>
          <a:bodyPr wrap="none" anchor="ctr">
            <a:spAutoFit/>
          </a:bodyPr>
          <a:lstStyle/>
          <a:p>
            <a:pPr eaLnBrk="0" hangingPunct="0"/>
            <a:r>
              <a:rPr lang="en-US" sz="2000" b="1" dirty="0">
                <a:solidFill>
                  <a:schemeClr val="bg2"/>
                </a:solidFill>
                <a:cs typeface="Times New Roman" pitchFamily="18" charset="0"/>
              </a:rPr>
              <a:t>Problem-Solving Action Plan</a:t>
            </a:r>
            <a:endParaRPr lang="en-US" sz="2000" dirty="0">
              <a:solidFill>
                <a:schemeClr val="bg2"/>
              </a:solidFill>
            </a:endParaRPr>
          </a:p>
        </p:txBody>
      </p:sp>
      <p:sp>
        <p:nvSpPr>
          <p:cNvPr id="228389" name="TextBox 3"/>
          <p:cNvSpPr txBox="1">
            <a:spLocks noChangeArrowheads="1"/>
          </p:cNvSpPr>
          <p:nvPr/>
        </p:nvSpPr>
        <p:spPr bwMode="auto">
          <a:xfrm>
            <a:off x="0" y="3048000"/>
            <a:ext cx="2895600" cy="1570038"/>
          </a:xfrm>
          <a:prstGeom prst="rect">
            <a:avLst/>
          </a:prstGeom>
          <a:noFill/>
          <a:ln w="9525">
            <a:noFill/>
            <a:miter lim="800000"/>
            <a:headEnd/>
            <a:tailEnd/>
          </a:ln>
        </p:spPr>
        <p:txBody>
          <a:bodyPr>
            <a:spAutoFit/>
          </a:bodyPr>
          <a:lstStyle/>
          <a:p>
            <a:r>
              <a:rPr lang="en-US" sz="1600" dirty="0"/>
              <a:t>JM has received 2 ODRs during the first grading period for disruptive behaviors in the classroom during reading possibly motivated by attention.</a:t>
            </a:r>
          </a:p>
        </p:txBody>
      </p:sp>
      <p:sp>
        <p:nvSpPr>
          <p:cNvPr id="228390" name="TextBox 4"/>
          <p:cNvSpPr txBox="1">
            <a:spLocks noChangeArrowheads="1"/>
          </p:cNvSpPr>
          <p:nvPr/>
        </p:nvSpPr>
        <p:spPr bwMode="auto">
          <a:xfrm>
            <a:off x="2971800" y="3200400"/>
            <a:ext cx="2209800" cy="1323975"/>
          </a:xfrm>
          <a:prstGeom prst="rect">
            <a:avLst/>
          </a:prstGeom>
          <a:noFill/>
          <a:ln w="9525">
            <a:noFill/>
            <a:miter lim="800000"/>
            <a:headEnd/>
            <a:tailEnd/>
          </a:ln>
        </p:spPr>
        <p:txBody>
          <a:bodyPr>
            <a:spAutoFit/>
          </a:bodyPr>
          <a:lstStyle/>
          <a:p>
            <a:r>
              <a:rPr lang="en-US" sz="1600" dirty="0"/>
              <a:t>Re-teach Responsibility lessons</a:t>
            </a:r>
          </a:p>
          <a:p>
            <a:r>
              <a:rPr lang="en-US" sz="1600" dirty="0"/>
              <a:t>Implement CICO </a:t>
            </a:r>
          </a:p>
          <a:p>
            <a:r>
              <a:rPr lang="en-US" sz="1600" dirty="0"/>
              <a:t>Reinforce on-task behaviors with DPR</a:t>
            </a:r>
          </a:p>
        </p:txBody>
      </p:sp>
      <p:sp>
        <p:nvSpPr>
          <p:cNvPr id="9" name="Rounded Rectangle 8"/>
          <p:cNvSpPr/>
          <p:nvPr/>
        </p:nvSpPr>
        <p:spPr>
          <a:xfrm>
            <a:off x="0" y="3048000"/>
            <a:ext cx="28194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ounded Rectangle 9"/>
          <p:cNvSpPr/>
          <p:nvPr/>
        </p:nvSpPr>
        <p:spPr>
          <a:xfrm>
            <a:off x="3048000" y="3124200"/>
            <a:ext cx="22098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ounded Rectangle 10"/>
          <p:cNvSpPr/>
          <p:nvPr/>
        </p:nvSpPr>
        <p:spPr>
          <a:xfrm>
            <a:off x="5486400" y="3200400"/>
            <a:ext cx="16002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Rounded Rectangle 11"/>
          <p:cNvSpPr/>
          <p:nvPr/>
        </p:nvSpPr>
        <p:spPr>
          <a:xfrm>
            <a:off x="7086600" y="3276600"/>
            <a:ext cx="2057400" cy="1600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ounded Rectangle 12"/>
          <p:cNvSpPr/>
          <p:nvPr/>
        </p:nvSpPr>
        <p:spPr>
          <a:xfrm>
            <a:off x="5334000" y="304800"/>
            <a:ext cx="2133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Document Implementation here.</a:t>
            </a:r>
          </a:p>
        </p:txBody>
      </p:sp>
      <p:sp>
        <p:nvSpPr>
          <p:cNvPr id="14" name="Down Arrow 13"/>
          <p:cNvSpPr/>
          <p:nvPr/>
        </p:nvSpPr>
        <p:spPr>
          <a:xfrm flipH="1">
            <a:off x="6019800" y="22098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Rounded Rectangle 14"/>
          <p:cNvSpPr/>
          <p:nvPr/>
        </p:nvSpPr>
        <p:spPr>
          <a:xfrm>
            <a:off x="7543800" y="304800"/>
            <a:ext cx="1600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Document </a:t>
            </a:r>
          </a:p>
          <a:p>
            <a:pPr algn="ctr">
              <a:defRPr/>
            </a:pPr>
            <a:r>
              <a:rPr lang="en-US" dirty="0"/>
              <a:t>Goal here.</a:t>
            </a:r>
          </a:p>
        </p:txBody>
      </p:sp>
      <p:sp>
        <p:nvSpPr>
          <p:cNvPr id="16" name="Down Arrow 15"/>
          <p:cNvSpPr/>
          <p:nvPr/>
        </p:nvSpPr>
        <p:spPr>
          <a:xfrm flipH="1">
            <a:off x="7924800" y="22860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11"/>
                                        </p:tgtEl>
                                        <p:attrNameLst>
                                          <p:attrName>ppt_x</p:attrName>
                                        </p:attrNameLst>
                                      </p:cBhvr>
                                      <p:tavLst>
                                        <p:tav tm="0">
                                          <p:val>
                                            <p:strVal val="ppt_x"/>
                                          </p:val>
                                        </p:tav>
                                        <p:tav tm="100000">
                                          <p:val>
                                            <p:strVal val="ppt_x"/>
                                          </p:val>
                                        </p:tav>
                                      </p:tavLst>
                                    </p:anim>
                                    <p:anim calcmode="lin" valueType="num">
                                      <p:cBhvr additive="base">
                                        <p:cTn id="7" dur="500"/>
                                        <p:tgtEl>
                                          <p:spTgt spid="11"/>
                                        </p:tgtEl>
                                        <p:attrNameLst>
                                          <p:attrName>ppt_y</p:attrName>
                                        </p:attrNameLst>
                                      </p:cBhvr>
                                      <p:tavLst>
                                        <p:tav tm="0">
                                          <p:val>
                                            <p:strVal val="ppt_y"/>
                                          </p:val>
                                        </p:tav>
                                        <p:tav tm="100000">
                                          <p:val>
                                            <p:strVal val="1+ppt_h/2"/>
                                          </p:val>
                                        </p:tav>
                                      </p:tavLst>
                                    </p:anim>
                                    <p:set>
                                      <p:cBhvr>
                                        <p:cTn id="8" dur="1" fill="hold">
                                          <p:stCondLst>
                                            <p:cond delay="499"/>
                                          </p:stCondLst>
                                        </p:cTn>
                                        <p:tgtEl>
                                          <p:spTgt spid="11"/>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12"/>
                                        </p:tgtEl>
                                        <p:attrNameLst>
                                          <p:attrName>ppt_x</p:attrName>
                                        </p:attrNameLst>
                                      </p:cBhvr>
                                      <p:tavLst>
                                        <p:tav tm="0">
                                          <p:val>
                                            <p:strVal val="ppt_x"/>
                                          </p:val>
                                        </p:tav>
                                        <p:tav tm="100000">
                                          <p:val>
                                            <p:strVal val="ppt_x"/>
                                          </p:val>
                                        </p:tav>
                                      </p:tavLst>
                                    </p:anim>
                                    <p:anim calcmode="lin" valueType="num">
                                      <p:cBhvr additive="base">
                                        <p:cTn id="13" dur="500"/>
                                        <p:tgtEl>
                                          <p:spTgt spid="12"/>
                                        </p:tgtEl>
                                        <p:attrNameLst>
                                          <p:attrName>ppt_y</p:attrName>
                                        </p:attrNameLst>
                                      </p:cBhvr>
                                      <p:tavLst>
                                        <p:tav tm="0">
                                          <p:val>
                                            <p:strVal val="ppt_y"/>
                                          </p:val>
                                        </p:tav>
                                        <p:tav tm="100000">
                                          <p:val>
                                            <p:strVal val="1+ppt_h/2"/>
                                          </p:val>
                                        </p:tav>
                                      </p:tavLst>
                                    </p:anim>
                                    <p:set>
                                      <p:cBhvr>
                                        <p:cTn id="14"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9378" name="Oval 4"/>
          <p:cNvSpPr>
            <a:spLocks noChangeArrowheads="1"/>
          </p:cNvSpPr>
          <p:nvPr/>
        </p:nvSpPr>
        <p:spPr bwMode="auto">
          <a:xfrm>
            <a:off x="1295400" y="304800"/>
            <a:ext cx="6781800" cy="6400800"/>
          </a:xfrm>
          <a:prstGeom prst="ellipse">
            <a:avLst/>
          </a:prstGeom>
          <a:solidFill>
            <a:srgbClr val="FFFF99"/>
          </a:solidFill>
          <a:ln w="9525">
            <a:solidFill>
              <a:schemeClr val="bg2"/>
            </a:solidFill>
            <a:round/>
            <a:headEnd/>
            <a:tailEnd/>
          </a:ln>
        </p:spPr>
        <p:txBody>
          <a:bodyPr wrap="none" anchor="ctr"/>
          <a:lstStyle/>
          <a:p>
            <a:endParaRPr lang="en-US" dirty="0">
              <a:solidFill>
                <a:schemeClr val="bg2"/>
              </a:solidFill>
            </a:endParaRPr>
          </a:p>
        </p:txBody>
      </p:sp>
      <p:sp>
        <p:nvSpPr>
          <p:cNvPr id="16389" name="AutoShape 5"/>
          <p:cNvSpPr>
            <a:spLocks noChangeArrowheads="1"/>
          </p:cNvSpPr>
          <p:nvPr/>
        </p:nvSpPr>
        <p:spPr bwMode="auto">
          <a:xfrm>
            <a:off x="3733800" y="2667000"/>
            <a:ext cx="1828800" cy="1600200"/>
          </a:xfrm>
          <a:prstGeom prst="pentagon">
            <a:avLst/>
          </a:prstGeom>
          <a:solidFill>
            <a:schemeClr val="bg1">
              <a:lumMod val="75000"/>
            </a:schemeClr>
          </a:solidFill>
          <a:ln w="9525">
            <a:solidFill>
              <a:schemeClr val="bg2"/>
            </a:solidFill>
            <a:miter lim="800000"/>
            <a:headEnd/>
            <a:tailEnd/>
          </a:ln>
        </p:spPr>
        <p:txBody>
          <a:bodyPr wrap="none" anchor="ctr"/>
          <a:lstStyle/>
          <a:p>
            <a:pPr algn="ctr">
              <a:defRPr/>
            </a:pPr>
            <a:r>
              <a:rPr lang="en-US" sz="1400" dirty="0">
                <a:solidFill>
                  <a:schemeClr val="bg2"/>
                </a:solidFill>
                <a:effectLst>
                  <a:outerShdw blurRad="38100" dist="38100" dir="2700000" algn="tl">
                    <a:srgbClr val="FFFFFF"/>
                  </a:outerShdw>
                </a:effectLst>
                <a:latin typeface="Arial" charset="0"/>
              </a:rPr>
              <a:t>Collect</a:t>
            </a:r>
          </a:p>
          <a:p>
            <a:pPr algn="ctr">
              <a:defRPr/>
            </a:pPr>
            <a:r>
              <a:rPr lang="en-US" sz="1400" dirty="0">
                <a:solidFill>
                  <a:schemeClr val="bg2"/>
                </a:solidFill>
                <a:effectLst>
                  <a:outerShdw blurRad="38100" dist="38100" dir="2700000" algn="tl">
                    <a:srgbClr val="FFFFFF"/>
                  </a:outerShdw>
                </a:effectLst>
                <a:latin typeface="Arial" charset="0"/>
              </a:rPr>
              <a:t> and Use</a:t>
            </a:r>
          </a:p>
          <a:p>
            <a:pPr algn="ctr">
              <a:defRPr/>
            </a:pPr>
            <a:r>
              <a:rPr lang="en-US" sz="1400" dirty="0">
                <a:solidFill>
                  <a:schemeClr val="bg2"/>
                </a:solidFill>
                <a:effectLst>
                  <a:outerShdw blurRad="38100" dist="38100" dir="2700000" algn="tl">
                    <a:srgbClr val="FFFFFF"/>
                  </a:outerShdw>
                </a:effectLst>
                <a:latin typeface="Arial" charset="0"/>
              </a:rPr>
              <a:t>Data</a:t>
            </a:r>
          </a:p>
          <a:p>
            <a:pPr algn="ctr">
              <a:defRPr/>
            </a:pPr>
            <a:endParaRPr lang="en-US" dirty="0">
              <a:solidFill>
                <a:schemeClr val="bg2"/>
              </a:solidFill>
              <a:latin typeface="Arial" charset="0"/>
            </a:endParaRPr>
          </a:p>
        </p:txBody>
      </p:sp>
      <p:sp>
        <p:nvSpPr>
          <p:cNvPr id="229380" name="Oval 7"/>
          <p:cNvSpPr>
            <a:spLocks noChangeArrowheads="1"/>
          </p:cNvSpPr>
          <p:nvPr/>
        </p:nvSpPr>
        <p:spPr bwMode="auto">
          <a:xfrm>
            <a:off x="6019800" y="1752600"/>
            <a:ext cx="1676400" cy="1600200"/>
          </a:xfrm>
          <a:prstGeom prst="ellipse">
            <a:avLst/>
          </a:prstGeom>
          <a:solidFill>
            <a:srgbClr val="92D050"/>
          </a:solidFill>
          <a:ln w="9525">
            <a:solidFill>
              <a:schemeClr val="bg2"/>
            </a:solidFill>
            <a:round/>
            <a:headEnd/>
            <a:tailEnd/>
          </a:ln>
        </p:spPr>
        <p:txBody>
          <a:bodyPr wrap="none" anchor="ctr"/>
          <a:lstStyle/>
          <a:p>
            <a:pPr algn="ctr"/>
            <a:r>
              <a:rPr lang="en-US" sz="1400" dirty="0">
                <a:solidFill>
                  <a:schemeClr val="bg2"/>
                </a:solidFill>
              </a:rPr>
              <a:t>Develop </a:t>
            </a:r>
          </a:p>
          <a:p>
            <a:pPr algn="ctr"/>
            <a:r>
              <a:rPr lang="en-US" sz="1400" dirty="0">
                <a:solidFill>
                  <a:schemeClr val="bg2"/>
                </a:solidFill>
              </a:rPr>
              <a:t>Hypothesis</a:t>
            </a:r>
          </a:p>
        </p:txBody>
      </p:sp>
      <p:sp>
        <p:nvSpPr>
          <p:cNvPr id="229381" name="Oval 8"/>
          <p:cNvSpPr>
            <a:spLocks noChangeArrowheads="1"/>
          </p:cNvSpPr>
          <p:nvPr/>
        </p:nvSpPr>
        <p:spPr bwMode="auto">
          <a:xfrm>
            <a:off x="5410200" y="4419600"/>
            <a:ext cx="1676400" cy="1600200"/>
          </a:xfrm>
          <a:prstGeom prst="ellipse">
            <a:avLst/>
          </a:prstGeom>
          <a:solidFill>
            <a:srgbClr val="92D050"/>
          </a:solidFill>
          <a:ln w="9525">
            <a:solidFill>
              <a:schemeClr val="bg2"/>
            </a:solidFill>
            <a:round/>
            <a:headEnd/>
            <a:tailEnd/>
          </a:ln>
        </p:spPr>
        <p:txBody>
          <a:bodyPr wrap="none" anchor="ctr"/>
          <a:lstStyle/>
          <a:p>
            <a:pPr algn="ctr"/>
            <a:r>
              <a:rPr lang="en-US" sz="1400" dirty="0">
                <a:solidFill>
                  <a:schemeClr val="bg2"/>
                </a:solidFill>
              </a:rPr>
              <a:t>Discuss and</a:t>
            </a:r>
          </a:p>
          <a:p>
            <a:pPr algn="ctr"/>
            <a:r>
              <a:rPr lang="en-US" sz="1400" dirty="0">
                <a:solidFill>
                  <a:schemeClr val="bg2"/>
                </a:solidFill>
              </a:rPr>
              <a:t>Select</a:t>
            </a:r>
          </a:p>
          <a:p>
            <a:pPr algn="ctr"/>
            <a:r>
              <a:rPr lang="en-US" sz="1400" dirty="0">
                <a:solidFill>
                  <a:schemeClr val="bg2"/>
                </a:solidFill>
              </a:rPr>
              <a:t>Solutions</a:t>
            </a:r>
          </a:p>
          <a:p>
            <a:pPr algn="ctr"/>
            <a:endParaRPr lang="en-US" sz="1000" dirty="0">
              <a:solidFill>
                <a:schemeClr val="bg2"/>
              </a:solidFill>
            </a:endParaRPr>
          </a:p>
        </p:txBody>
      </p:sp>
      <p:sp>
        <p:nvSpPr>
          <p:cNvPr id="229382" name="Oval 9"/>
          <p:cNvSpPr>
            <a:spLocks noChangeArrowheads="1"/>
          </p:cNvSpPr>
          <p:nvPr/>
        </p:nvSpPr>
        <p:spPr bwMode="auto">
          <a:xfrm>
            <a:off x="2438400" y="4572000"/>
            <a:ext cx="1676400" cy="1600200"/>
          </a:xfrm>
          <a:prstGeom prst="ellipse">
            <a:avLst/>
          </a:prstGeom>
          <a:solidFill>
            <a:srgbClr val="92D050"/>
          </a:solidFill>
          <a:ln w="9525" algn="ctr">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Develop and</a:t>
            </a:r>
          </a:p>
          <a:p>
            <a:pPr algn="ctr"/>
            <a:r>
              <a:rPr lang="en-US" sz="1400" dirty="0">
                <a:solidFill>
                  <a:schemeClr val="bg2"/>
                </a:solidFill>
              </a:rPr>
              <a:t>Implement</a:t>
            </a:r>
          </a:p>
          <a:p>
            <a:pPr algn="ctr"/>
            <a:r>
              <a:rPr lang="en-US" sz="1400" dirty="0">
                <a:solidFill>
                  <a:schemeClr val="bg2"/>
                </a:solidFill>
              </a:rPr>
              <a:t>Action Plan</a:t>
            </a:r>
          </a:p>
          <a:p>
            <a:pPr algn="ctr"/>
            <a:endParaRPr lang="en-US" dirty="0">
              <a:solidFill>
                <a:schemeClr val="bg2"/>
              </a:solidFill>
            </a:endParaRPr>
          </a:p>
        </p:txBody>
      </p:sp>
      <p:sp>
        <p:nvSpPr>
          <p:cNvPr id="229383" name="Oval 10"/>
          <p:cNvSpPr>
            <a:spLocks noChangeArrowheads="1"/>
          </p:cNvSpPr>
          <p:nvPr/>
        </p:nvSpPr>
        <p:spPr bwMode="auto">
          <a:xfrm>
            <a:off x="1600200" y="1828800"/>
            <a:ext cx="1676400" cy="1600200"/>
          </a:xfrm>
          <a:prstGeom prst="ellipse">
            <a:avLst/>
          </a:prstGeom>
          <a:solidFill>
            <a:srgbClr val="92D050"/>
          </a:solidFill>
          <a:ln w="9525">
            <a:solidFill>
              <a:schemeClr val="bg2"/>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Evaluate and</a:t>
            </a:r>
          </a:p>
          <a:p>
            <a:pPr algn="ctr"/>
            <a:r>
              <a:rPr lang="en-US" sz="1400" dirty="0">
                <a:solidFill>
                  <a:schemeClr val="bg2"/>
                </a:solidFill>
              </a:rPr>
              <a:t>Revise</a:t>
            </a:r>
          </a:p>
          <a:p>
            <a:pPr algn="ctr"/>
            <a:r>
              <a:rPr lang="en-US" sz="1400" dirty="0">
                <a:solidFill>
                  <a:schemeClr val="bg2"/>
                </a:solidFill>
              </a:rPr>
              <a:t>Action Plan</a:t>
            </a:r>
          </a:p>
          <a:p>
            <a:pPr algn="ctr"/>
            <a:r>
              <a:rPr lang="en-US" sz="1000" dirty="0">
                <a:solidFill>
                  <a:schemeClr val="bg2"/>
                </a:solidFill>
              </a:rPr>
              <a:t>.</a:t>
            </a:r>
          </a:p>
          <a:p>
            <a:pPr algn="ctr"/>
            <a:endParaRPr lang="en-US" dirty="0">
              <a:solidFill>
                <a:schemeClr val="bg2"/>
              </a:solidFill>
            </a:endParaRPr>
          </a:p>
        </p:txBody>
      </p:sp>
      <p:sp>
        <p:nvSpPr>
          <p:cNvPr id="154632" name="Text Box 12"/>
          <p:cNvSpPr txBox="1">
            <a:spLocks noChangeArrowheads="1"/>
          </p:cNvSpPr>
          <p:nvPr/>
        </p:nvSpPr>
        <p:spPr bwMode="auto">
          <a:xfrm>
            <a:off x="3581400" y="5867400"/>
            <a:ext cx="2590800" cy="646113"/>
          </a:xfrm>
          <a:prstGeom prst="rect">
            <a:avLst/>
          </a:prstGeom>
          <a:noFill/>
          <a:ln w="9525">
            <a:noFill/>
            <a:miter lim="800000"/>
            <a:headEnd/>
            <a:tailEnd/>
          </a:ln>
        </p:spPr>
        <p:txBody>
          <a:bodyPr>
            <a:spAutoFit/>
          </a:bodyPr>
          <a:lstStyle/>
          <a:p>
            <a:pPr algn="ctr">
              <a:spcBef>
                <a:spcPct val="50000"/>
              </a:spcBef>
              <a:defRPr/>
            </a:pPr>
            <a:r>
              <a:rPr lang="en-US" b="1" dirty="0">
                <a:solidFill>
                  <a:schemeClr val="bg2"/>
                </a:solidFill>
                <a:latin typeface="Arial" charset="0"/>
              </a:rPr>
              <a:t>Problem Solving</a:t>
            </a:r>
            <a:r>
              <a:rPr lang="en-US" b="1" u="sng" dirty="0">
                <a:solidFill>
                  <a:schemeClr val="bg2"/>
                </a:solidFill>
                <a:effectLst>
                  <a:outerShdw blurRad="38100" dist="38100" dir="2700000" algn="tl">
                    <a:srgbClr val="C0C0C0"/>
                  </a:outerShdw>
                </a:effectLst>
                <a:latin typeface="Arial" charset="0"/>
              </a:rPr>
              <a:t> </a:t>
            </a:r>
            <a:r>
              <a:rPr lang="en-US" b="1" u="sng" dirty="0">
                <a:solidFill>
                  <a:schemeClr val="bg2"/>
                </a:solidFill>
                <a:latin typeface="Arial" charset="0"/>
              </a:rPr>
              <a:t>Meeting Foundations</a:t>
            </a:r>
          </a:p>
        </p:txBody>
      </p:sp>
      <p:sp>
        <p:nvSpPr>
          <p:cNvPr id="229385" name="Line 13"/>
          <p:cNvSpPr>
            <a:spLocks noChangeShapeType="1"/>
          </p:cNvSpPr>
          <p:nvPr/>
        </p:nvSpPr>
        <p:spPr bwMode="auto">
          <a:xfrm>
            <a:off x="5486400" y="16764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9386" name="Line 14"/>
          <p:cNvSpPr>
            <a:spLocks noChangeShapeType="1"/>
          </p:cNvSpPr>
          <p:nvPr/>
        </p:nvSpPr>
        <p:spPr bwMode="auto">
          <a:xfrm flipH="1">
            <a:off x="4343400" y="5410200"/>
            <a:ext cx="914400" cy="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9387" name="Line 15"/>
          <p:cNvSpPr>
            <a:spLocks noChangeShapeType="1"/>
          </p:cNvSpPr>
          <p:nvPr/>
        </p:nvSpPr>
        <p:spPr bwMode="auto">
          <a:xfrm flipH="1" flipV="1">
            <a:off x="2667000" y="3581400"/>
            <a:ext cx="304800" cy="762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9388" name="Line 16"/>
          <p:cNvSpPr>
            <a:spLocks noChangeShapeType="1"/>
          </p:cNvSpPr>
          <p:nvPr/>
        </p:nvSpPr>
        <p:spPr bwMode="auto">
          <a:xfrm flipH="1">
            <a:off x="6477000" y="3505200"/>
            <a:ext cx="228600" cy="758825"/>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9389" name="Line 17"/>
          <p:cNvSpPr>
            <a:spLocks noChangeShapeType="1"/>
          </p:cNvSpPr>
          <p:nvPr/>
        </p:nvSpPr>
        <p:spPr bwMode="auto">
          <a:xfrm flipV="1">
            <a:off x="3200400" y="17526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229390" name="AutoShape 21"/>
          <p:cNvSpPr>
            <a:spLocks noChangeArrowheads="1"/>
          </p:cNvSpPr>
          <p:nvPr/>
        </p:nvSpPr>
        <p:spPr bwMode="auto">
          <a:xfrm rot="-5400000">
            <a:off x="4505325" y="2371725"/>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9391" name="AutoShape 23"/>
          <p:cNvSpPr>
            <a:spLocks noChangeArrowheads="1"/>
          </p:cNvSpPr>
          <p:nvPr/>
        </p:nvSpPr>
        <p:spPr bwMode="auto">
          <a:xfrm rot="-8328987">
            <a:off x="5272088" y="4418013"/>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9392" name="AutoShape 24"/>
          <p:cNvSpPr>
            <a:spLocks noChangeArrowheads="1"/>
          </p:cNvSpPr>
          <p:nvPr/>
        </p:nvSpPr>
        <p:spPr bwMode="auto">
          <a:xfrm rot="-2550627">
            <a:off x="3748088" y="4419600"/>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9393" name="AutoShape 25"/>
          <p:cNvSpPr>
            <a:spLocks noChangeArrowheads="1"/>
          </p:cNvSpPr>
          <p:nvPr/>
        </p:nvSpPr>
        <p:spPr bwMode="auto">
          <a:xfrm rot="-9303365">
            <a:off x="3290888" y="3078163"/>
            <a:ext cx="319087" cy="138112"/>
          </a:xfrm>
          <a:prstGeom prst="leftRightArrow">
            <a:avLst>
              <a:gd name="adj1" fmla="val 50000"/>
              <a:gd name="adj2" fmla="val 37126"/>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9394" name="Text Box 26"/>
          <p:cNvSpPr txBox="1">
            <a:spLocks noChangeArrowheads="1"/>
          </p:cNvSpPr>
          <p:nvPr/>
        </p:nvSpPr>
        <p:spPr bwMode="auto">
          <a:xfrm>
            <a:off x="228600" y="609600"/>
            <a:ext cx="1981200" cy="915988"/>
          </a:xfrm>
          <a:prstGeom prst="rect">
            <a:avLst/>
          </a:prstGeom>
          <a:noFill/>
          <a:ln w="9525">
            <a:noFill/>
            <a:miter lim="800000"/>
            <a:headEnd/>
            <a:tailEnd/>
          </a:ln>
        </p:spPr>
        <p:txBody>
          <a:bodyPr>
            <a:spAutoFit/>
          </a:bodyPr>
          <a:lstStyle/>
          <a:p>
            <a:pPr>
              <a:spcBef>
                <a:spcPct val="50000"/>
              </a:spcBef>
            </a:pPr>
            <a:r>
              <a:rPr lang="en-US" i="1" dirty="0">
                <a:solidFill>
                  <a:schemeClr val="bg2"/>
                </a:solidFill>
              </a:rPr>
              <a:t>Team Initiated Problem Solving (TIPS) Model</a:t>
            </a:r>
          </a:p>
        </p:txBody>
      </p:sp>
      <p:sp>
        <p:nvSpPr>
          <p:cNvPr id="229395" name="AutoShape 25"/>
          <p:cNvSpPr>
            <a:spLocks noChangeArrowheads="1"/>
          </p:cNvSpPr>
          <p:nvPr/>
        </p:nvSpPr>
        <p:spPr bwMode="auto">
          <a:xfrm rot="8762626" flipH="1" flipV="1">
            <a:off x="5726113" y="3049588"/>
            <a:ext cx="320675" cy="136525"/>
          </a:xfrm>
          <a:prstGeom prst="leftRightArrow">
            <a:avLst>
              <a:gd name="adj1" fmla="val 50000"/>
              <a:gd name="adj2" fmla="val 37745"/>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229396" name="Oval 6"/>
          <p:cNvSpPr>
            <a:spLocks noChangeArrowheads="1"/>
          </p:cNvSpPr>
          <p:nvPr/>
        </p:nvSpPr>
        <p:spPr bwMode="auto">
          <a:xfrm>
            <a:off x="3733800" y="457200"/>
            <a:ext cx="1752600" cy="1752600"/>
          </a:xfrm>
          <a:prstGeom prst="ellipse">
            <a:avLst/>
          </a:prstGeom>
          <a:solidFill>
            <a:srgbClr val="99CC00"/>
          </a:solidFill>
          <a:ln w="9525">
            <a:solidFill>
              <a:schemeClr val="bg2"/>
            </a:solidFill>
            <a:round/>
            <a:headEnd/>
            <a:tailEnd/>
          </a:ln>
        </p:spPr>
        <p:txBody>
          <a:bodyPr wrap="none" anchor="ctr"/>
          <a:lstStyle/>
          <a:p>
            <a:pPr algn="ctr"/>
            <a:r>
              <a:rPr lang="en-US" sz="1400" dirty="0">
                <a:solidFill>
                  <a:schemeClr val="bg2"/>
                </a:solidFill>
              </a:rPr>
              <a:t>Identify </a:t>
            </a:r>
          </a:p>
          <a:p>
            <a:pPr algn="ctr"/>
            <a:r>
              <a:rPr lang="en-US" sz="1400" dirty="0">
                <a:solidFill>
                  <a:schemeClr val="bg2"/>
                </a:solidFill>
              </a:rPr>
              <a:t>Problems</a:t>
            </a:r>
          </a:p>
          <a:p>
            <a:pPr algn="ctr"/>
            <a:endParaRPr lang="en-US" sz="1000" dirty="0">
              <a:solidFill>
                <a:schemeClr val="bg2"/>
              </a:solidFill>
            </a:endParaRPr>
          </a:p>
        </p:txBody>
      </p:sp>
      <p:sp>
        <p:nvSpPr>
          <p:cNvPr id="229397" name="Text Box 21"/>
          <p:cNvSpPr txBox="1">
            <a:spLocks noChangeArrowheads="1"/>
          </p:cNvSpPr>
          <p:nvPr/>
        </p:nvSpPr>
        <p:spPr bwMode="auto">
          <a:xfrm>
            <a:off x="7391400" y="533400"/>
            <a:ext cx="1524000" cy="646331"/>
          </a:xfrm>
          <a:prstGeom prst="rect">
            <a:avLst/>
          </a:prstGeom>
          <a:noFill/>
          <a:ln w="9525">
            <a:noFill/>
            <a:miter lim="800000"/>
            <a:headEnd/>
            <a:tailEnd/>
          </a:ln>
        </p:spPr>
        <p:txBody>
          <a:bodyPr>
            <a:spAutoFit/>
          </a:bodyPr>
          <a:lstStyle/>
          <a:p>
            <a:pPr eaLnBrk="0" hangingPunct="0">
              <a:spcBef>
                <a:spcPct val="50000"/>
              </a:spcBef>
            </a:pPr>
            <a:r>
              <a:rPr lang="en-US" dirty="0">
                <a:solidFill>
                  <a:schemeClr val="bg2"/>
                </a:solidFill>
              </a:rPr>
              <a:t>Quick Review</a:t>
            </a:r>
          </a:p>
        </p:txBody>
      </p:sp>
      <p:sp>
        <p:nvSpPr>
          <p:cNvPr id="23" name="Footer Placeholder 4"/>
          <p:cNvSpPr>
            <a:spLocks noGrp="1"/>
          </p:cNvSpPr>
          <p:nvPr>
            <p:ph type="ftr" sz="quarter" idx="11"/>
          </p:nvPr>
        </p:nvSpPr>
        <p:spPr>
          <a:xfrm>
            <a:off x="304800" y="6400801"/>
            <a:ext cx="2514600" cy="228600"/>
          </a:xfrm>
        </p:spPr>
        <p:txBody>
          <a:bodyPr/>
          <a:lstStyle/>
          <a:p>
            <a:r>
              <a:rPr lang="en-US" dirty="0"/>
              <a:t>(Newton, et al, 2009)</a:t>
            </a:r>
          </a:p>
        </p:txBody>
      </p:sp>
    </p:spTree>
  </p:cSld>
  <p:clrMapOvr>
    <a:masterClrMapping/>
  </p:clrMapOvr>
  <p:transition spd="med">
    <p:random/>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nvGraphicFramePr>
        <p:xfrm>
          <a:off x="212272" y="375557"/>
          <a:ext cx="8610599" cy="6172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random/>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1143000"/>
          <a:ext cx="8915401" cy="4822550"/>
        </p:xfrm>
        <a:graphic>
          <a:graphicData uri="http://schemas.openxmlformats.org/drawingml/2006/table">
            <a:tbl>
              <a:tblPr/>
              <a:tblGrid>
                <a:gridCol w="2753522"/>
                <a:gridCol w="2418907"/>
                <a:gridCol w="902483"/>
                <a:gridCol w="725673"/>
                <a:gridCol w="2114816"/>
              </a:tblGrid>
              <a:tr h="536755">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BFBFBF"/>
                    </a:solidFill>
                  </a:tcPr>
                </a:tc>
                <a:tc gridSpan="3">
                  <a:txBody>
                    <a:bodyPr/>
                    <a:lstStyle/>
                    <a:p>
                      <a:pPr marL="0" marR="0" algn="ctr">
                        <a:spcBef>
                          <a:spcPts val="0"/>
                        </a:spcBef>
                        <a:spcAft>
                          <a:spcPts val="0"/>
                        </a:spcAft>
                      </a:pPr>
                      <a:r>
                        <a:rPr lang="en-US" sz="1600" dirty="0">
                          <a:latin typeface="Times New Roman"/>
                          <a:ea typeface="Times New Roman"/>
                          <a:cs typeface="Times New Roman"/>
                        </a:rPr>
                        <a:t>Implementation and Evaluation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r>
              <a:tr h="1292045">
                <a:tc>
                  <a:txBody>
                    <a:bodyPr/>
                    <a:lstStyle/>
                    <a:p>
                      <a:pPr marL="0" marR="0" algn="ctr">
                        <a:spcBef>
                          <a:spcPts val="0"/>
                        </a:spcBef>
                        <a:spcAft>
                          <a:spcPts val="0"/>
                        </a:spcAft>
                      </a:pPr>
                      <a:r>
                        <a:rPr lang="en-US" sz="1600" dirty="0">
                          <a:latin typeface="Times New Roman"/>
                          <a:ea typeface="Times New Roman"/>
                          <a:cs typeface="Times New Roman"/>
                        </a:rPr>
                        <a:t>Precise Problem Statement, based on review of data</a:t>
                      </a:r>
                    </a:p>
                    <a:p>
                      <a:pPr marL="0" marR="0" algn="ctr">
                        <a:spcBef>
                          <a:spcPts val="0"/>
                        </a:spcBef>
                        <a:spcAft>
                          <a:spcPts val="0"/>
                        </a:spcAft>
                      </a:pPr>
                      <a:r>
                        <a:rPr lang="en-US" sz="1600" dirty="0">
                          <a:latin typeface="Times New Roman"/>
                          <a:ea typeface="Times New Roman"/>
                          <a:cs typeface="Times New Roman"/>
                        </a:rPr>
                        <a:t>(What, When, Where, Who, Why)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Solution Actions (e.g., Prevent, Teach, Prompt, Reward, Correction, Extinction, Safety)</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Who?</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By When?</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spcBef>
                          <a:spcPts val="0"/>
                        </a:spcBef>
                        <a:spcAft>
                          <a:spcPts val="0"/>
                        </a:spcAft>
                      </a:pPr>
                      <a:r>
                        <a:rPr lang="en-US" sz="1600" dirty="0">
                          <a:latin typeface="Times New Roman"/>
                          <a:ea typeface="Times New Roman"/>
                          <a:cs typeface="Times New Roman"/>
                        </a:rPr>
                        <a:t>Goal </a:t>
                      </a:r>
                      <a:r>
                        <a:rPr lang="en-US" sz="1600" dirty="0">
                          <a:latin typeface="Times New Roman"/>
                          <a:ea typeface="Times New Roman"/>
                          <a:cs typeface="Times New Roman"/>
                        </a:rPr>
                        <a:t>with Timeline, </a:t>
                      </a:r>
                      <a:endParaRPr lang="en-US" sz="1600" dirty="0">
                        <a:latin typeface="Times New Roman"/>
                        <a:ea typeface="Times New Roman"/>
                        <a:cs typeface="Times New Roman"/>
                      </a:endParaRPr>
                    </a:p>
                    <a:p>
                      <a:pPr marL="0" marR="0" algn="ctr">
                        <a:spcBef>
                          <a:spcPts val="0"/>
                        </a:spcBef>
                        <a:spcAft>
                          <a:spcPts val="0"/>
                        </a:spcAft>
                      </a:pPr>
                      <a:r>
                        <a:rPr lang="en-US" sz="1600" dirty="0">
                          <a:latin typeface="Times New Roman"/>
                          <a:ea typeface="Times New Roman"/>
                          <a:cs typeface="Times New Roman"/>
                        </a:rPr>
                        <a:t>Fidelity &amp; Outcome Measures, &amp; Updates</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576716">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SS</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JA</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All</a:t>
                      </a:r>
                      <a:r>
                        <a:rPr lang="en-US" sz="1400" baseline="0" dirty="0">
                          <a:latin typeface="Times New Roman"/>
                          <a:ea typeface="Times New Roman"/>
                          <a:cs typeface="Times New Roman"/>
                        </a:rPr>
                        <a:t> teachers</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11/1/10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r>
                        <a:rPr lang="en-US" sz="1400" dirty="0">
                          <a:latin typeface="Times New Roman"/>
                          <a:ea typeface="Times New Roman"/>
                          <a:cs typeface="Times New Roman"/>
                        </a:rPr>
                        <a:t>11/3/10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400" dirty="0">
                        <a:latin typeface="Times New Roman"/>
                        <a:ea typeface="Times New Roman"/>
                        <a:cs typeface="Times New Roman"/>
                      </a:endParaRPr>
                    </a:p>
                    <a:p>
                      <a:pPr marL="0" marR="0">
                        <a:spcBef>
                          <a:spcPts val="0"/>
                        </a:spcBef>
                        <a:spcAft>
                          <a:spcPts val="0"/>
                        </a:spcAft>
                      </a:pPr>
                      <a:endParaRPr lang="en-US" sz="1600" dirty="0">
                        <a:latin typeface="Times New Roman"/>
                        <a:ea typeface="Times New Roman"/>
                        <a:cs typeface="Times New Roman"/>
                      </a:endParaRPr>
                    </a:p>
                    <a:p>
                      <a:pPr marL="0" marR="0">
                        <a:spcBef>
                          <a:spcPts val="0"/>
                        </a:spcBef>
                        <a:spcAft>
                          <a:spcPts val="0"/>
                        </a:spcAft>
                      </a:pPr>
                      <a:r>
                        <a:rPr lang="en-US" sz="1600" dirty="0">
                          <a:latin typeface="Times New Roman"/>
                          <a:ea typeface="Times New Roman"/>
                          <a:cs typeface="Times New Roman"/>
                        </a:rPr>
                        <a:t>JM will earn 80% </a:t>
                      </a:r>
                      <a:r>
                        <a:rPr lang="en-US" sz="1600" baseline="0" dirty="0">
                          <a:latin typeface="Times New Roman"/>
                          <a:ea typeface="Times New Roman"/>
                          <a:cs typeface="Times New Roman"/>
                        </a:rPr>
                        <a:t> of his daily points on his daily progress report per day for 4/5 days per week by 12/18/10</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6755">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31460" name="Rectangle 1"/>
          <p:cNvSpPr>
            <a:spLocks noChangeArrowheads="1"/>
          </p:cNvSpPr>
          <p:nvPr/>
        </p:nvSpPr>
        <p:spPr bwMode="auto">
          <a:xfrm>
            <a:off x="2209800" y="395616"/>
            <a:ext cx="5100563" cy="523220"/>
          </a:xfrm>
          <a:prstGeom prst="rect">
            <a:avLst/>
          </a:prstGeom>
          <a:noFill/>
          <a:ln w="9525">
            <a:noFill/>
            <a:miter lim="800000"/>
            <a:headEnd/>
            <a:tailEnd/>
          </a:ln>
        </p:spPr>
        <p:txBody>
          <a:bodyPr wrap="none" anchor="ctr">
            <a:spAutoFit/>
          </a:bodyPr>
          <a:lstStyle/>
          <a:p>
            <a:pPr eaLnBrk="0" hangingPunct="0"/>
            <a:r>
              <a:rPr lang="en-US" sz="2800" b="1" dirty="0">
                <a:cs typeface="Times New Roman" pitchFamily="18" charset="0"/>
              </a:rPr>
              <a:t>Problem-Solving Action Plan</a:t>
            </a:r>
            <a:endParaRPr lang="en-US" sz="2800" dirty="0"/>
          </a:p>
        </p:txBody>
      </p:sp>
      <p:sp>
        <p:nvSpPr>
          <p:cNvPr id="231461" name="TextBox 3"/>
          <p:cNvSpPr txBox="1">
            <a:spLocks noChangeArrowheads="1"/>
          </p:cNvSpPr>
          <p:nvPr/>
        </p:nvSpPr>
        <p:spPr bwMode="auto">
          <a:xfrm>
            <a:off x="0" y="3048000"/>
            <a:ext cx="2895600" cy="1570038"/>
          </a:xfrm>
          <a:prstGeom prst="rect">
            <a:avLst/>
          </a:prstGeom>
          <a:noFill/>
          <a:ln w="9525">
            <a:noFill/>
            <a:miter lim="800000"/>
            <a:headEnd/>
            <a:tailEnd/>
          </a:ln>
        </p:spPr>
        <p:txBody>
          <a:bodyPr>
            <a:spAutoFit/>
          </a:bodyPr>
          <a:lstStyle/>
          <a:p>
            <a:r>
              <a:rPr lang="en-US" sz="1600" dirty="0"/>
              <a:t>JM has received 2 ODRs during the first grading period for disruptive behaviors in the classroom during reading possibly motivated by attention.</a:t>
            </a:r>
          </a:p>
        </p:txBody>
      </p:sp>
      <p:sp>
        <p:nvSpPr>
          <p:cNvPr id="231462" name="TextBox 4"/>
          <p:cNvSpPr txBox="1">
            <a:spLocks noChangeArrowheads="1"/>
          </p:cNvSpPr>
          <p:nvPr/>
        </p:nvSpPr>
        <p:spPr bwMode="auto">
          <a:xfrm>
            <a:off x="2971800" y="3200400"/>
            <a:ext cx="2209800" cy="1323975"/>
          </a:xfrm>
          <a:prstGeom prst="rect">
            <a:avLst/>
          </a:prstGeom>
          <a:noFill/>
          <a:ln w="9525">
            <a:noFill/>
            <a:miter lim="800000"/>
            <a:headEnd/>
            <a:tailEnd/>
          </a:ln>
        </p:spPr>
        <p:txBody>
          <a:bodyPr>
            <a:spAutoFit/>
          </a:bodyPr>
          <a:lstStyle/>
          <a:p>
            <a:r>
              <a:rPr lang="en-US" sz="1600" dirty="0"/>
              <a:t>Re-teach Responsibility lessons</a:t>
            </a:r>
          </a:p>
          <a:p>
            <a:r>
              <a:rPr lang="en-US" sz="1600" dirty="0"/>
              <a:t>Implement CICO </a:t>
            </a:r>
          </a:p>
          <a:p>
            <a:r>
              <a:rPr lang="en-US" sz="1600" dirty="0"/>
              <a:t>Reinforce on-task behaviors with DPR</a:t>
            </a:r>
          </a:p>
        </p:txBody>
      </p:sp>
      <p:sp>
        <p:nvSpPr>
          <p:cNvPr id="231463" name="Footer Placeholder 5"/>
          <p:cNvSpPr>
            <a:spLocks noGrp="1"/>
          </p:cNvSpPr>
          <p:nvPr>
            <p:ph type="ftr" sz="quarter" idx="11"/>
          </p:nvPr>
        </p:nvSpPr>
        <p:spPr>
          <a:xfrm>
            <a:off x="76200" y="6172200"/>
            <a:ext cx="9067800" cy="365125"/>
          </a:xfrm>
          <a:noFill/>
        </p:spPr>
        <p:txBody>
          <a:bodyPr/>
          <a:lstStyle/>
          <a:p>
            <a:r>
              <a:rPr lang="en-US" dirty="0">
                <a:cs typeface="Arial" pitchFamily="34" charset="0"/>
              </a:rPr>
              <a:t>Newton, J.S., Todd, A.W., Algozzine, K, Horner, R.H. &amp; Algozzine, B. (2009). The Team Initiated Problem Solving (TIPS) Training Manual. Educational and Community Supports, University of Oregon unpublished training manual. </a:t>
            </a:r>
          </a:p>
        </p:txBody>
      </p:sp>
      <p:sp>
        <p:nvSpPr>
          <p:cNvPr id="9" name="Rounded Rectangle 8"/>
          <p:cNvSpPr/>
          <p:nvPr/>
        </p:nvSpPr>
        <p:spPr>
          <a:xfrm>
            <a:off x="0" y="3048000"/>
            <a:ext cx="28194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ounded Rectangle 9"/>
          <p:cNvSpPr/>
          <p:nvPr/>
        </p:nvSpPr>
        <p:spPr>
          <a:xfrm>
            <a:off x="3048000" y="3124200"/>
            <a:ext cx="22098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ounded Rectangle 10"/>
          <p:cNvSpPr/>
          <p:nvPr/>
        </p:nvSpPr>
        <p:spPr>
          <a:xfrm>
            <a:off x="5410200" y="3200400"/>
            <a:ext cx="1600200" cy="1676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Rounded Rectangle 11"/>
          <p:cNvSpPr/>
          <p:nvPr/>
        </p:nvSpPr>
        <p:spPr>
          <a:xfrm>
            <a:off x="7086600" y="3048000"/>
            <a:ext cx="2057400" cy="2895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rPr>
              <a:t>11/1 BM has shown some initial progress with his behavior contract and he earned 80% of his points for the past 8 days. Update: continue with the plan. Consider next- Add a self-monitoring component and check back in 2 weeks. </a:t>
            </a:r>
          </a:p>
        </p:txBody>
      </p:sp>
      <p:sp>
        <p:nvSpPr>
          <p:cNvPr id="15" name="Rounded Rectangle 14"/>
          <p:cNvSpPr/>
          <p:nvPr/>
        </p:nvSpPr>
        <p:spPr>
          <a:xfrm>
            <a:off x="7543800" y="304800"/>
            <a:ext cx="1600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Evaluate here.</a:t>
            </a:r>
          </a:p>
        </p:txBody>
      </p:sp>
      <p:sp>
        <p:nvSpPr>
          <p:cNvPr id="16" name="Down Arrow 15"/>
          <p:cNvSpPr/>
          <p:nvPr/>
        </p:nvSpPr>
        <p:spPr>
          <a:xfrm flipH="1">
            <a:off x="7924800" y="2286000"/>
            <a:ext cx="4572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Rounded Rectangle 13"/>
          <p:cNvSpPr/>
          <p:nvPr/>
        </p:nvSpPr>
        <p:spPr>
          <a:xfrm>
            <a:off x="7086600" y="3048000"/>
            <a:ext cx="2057400" cy="2971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14"/>
                                        </p:tgtEl>
                                        <p:attrNameLst>
                                          <p:attrName>ppt_x</p:attrName>
                                        </p:attrNameLst>
                                      </p:cBhvr>
                                      <p:tavLst>
                                        <p:tav tm="0">
                                          <p:val>
                                            <p:strVal val="ppt_x"/>
                                          </p:val>
                                        </p:tav>
                                        <p:tav tm="100000">
                                          <p:val>
                                            <p:strVal val="ppt_x"/>
                                          </p:val>
                                        </p:tav>
                                      </p:tavLst>
                                    </p:anim>
                                    <p:anim calcmode="lin" valueType="num">
                                      <p:cBhvr additive="base">
                                        <p:cTn id="7" dur="500"/>
                                        <p:tgtEl>
                                          <p:spTgt spid="14"/>
                                        </p:tgtEl>
                                        <p:attrNameLst>
                                          <p:attrName>ppt_y</p:attrName>
                                        </p:attrNameLst>
                                      </p:cBhvr>
                                      <p:tavLst>
                                        <p:tav tm="0">
                                          <p:val>
                                            <p:strVal val="ppt_y"/>
                                          </p:val>
                                        </p:tav>
                                        <p:tav tm="100000">
                                          <p:val>
                                            <p:strVal val="1+ppt_h/2"/>
                                          </p:val>
                                        </p:tav>
                                      </p:tavLst>
                                    </p:anim>
                                    <p:set>
                                      <p:cBhvr>
                                        <p:cTn id="8"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itle 1"/>
          <p:cNvSpPr>
            <a:spLocks noGrp="1"/>
          </p:cNvSpPr>
          <p:nvPr>
            <p:ph type="title"/>
          </p:nvPr>
        </p:nvSpPr>
        <p:spPr/>
        <p:txBody>
          <a:bodyPr/>
          <a:lstStyle/>
          <a:p>
            <a:r>
              <a:rPr lang="en-US" dirty="0"/>
              <a:t>Problem Solving Practice</a:t>
            </a:r>
          </a:p>
        </p:txBody>
      </p:sp>
      <p:sp>
        <p:nvSpPr>
          <p:cNvPr id="232451" name="Content Placeholder 2"/>
          <p:cNvSpPr>
            <a:spLocks noGrp="1"/>
          </p:cNvSpPr>
          <p:nvPr>
            <p:ph idx="1"/>
          </p:nvPr>
        </p:nvSpPr>
        <p:spPr>
          <a:xfrm>
            <a:off x="304800" y="1600200"/>
            <a:ext cx="8382000" cy="4648200"/>
          </a:xfrm>
        </p:spPr>
        <p:txBody>
          <a:bodyPr/>
          <a:lstStyle/>
          <a:p>
            <a:r>
              <a:rPr lang="en-US" dirty="0"/>
              <a:t>Use your disciplinary data and the results of the team activities to practice the problem solving process</a:t>
            </a:r>
          </a:p>
          <a:p>
            <a:r>
              <a:rPr lang="en-US" dirty="0"/>
              <a:t>If you do not have your own data, practice data is provided on page 61 in your workbook</a:t>
            </a:r>
          </a:p>
          <a:p>
            <a:r>
              <a:rPr lang="en-US" dirty="0"/>
              <a:t>Use the TIPS problem solving </a:t>
            </a:r>
            <a:r>
              <a:rPr lang="en-US" dirty="0"/>
              <a:t>            worksheet </a:t>
            </a:r>
            <a:r>
              <a:rPr lang="en-US" dirty="0"/>
              <a:t>to assist you with </a:t>
            </a:r>
            <a:r>
              <a:rPr lang="en-US" dirty="0"/>
              <a:t>                the </a:t>
            </a:r>
            <a:r>
              <a:rPr lang="en-US" dirty="0"/>
              <a:t>process</a:t>
            </a:r>
          </a:p>
        </p:txBody>
      </p:sp>
      <p:sp>
        <p:nvSpPr>
          <p:cNvPr id="6" name="Slide Number Placeholder 5"/>
          <p:cNvSpPr>
            <a:spLocks noGrp="1"/>
          </p:cNvSpPr>
          <p:nvPr>
            <p:ph type="sldNum" sz="quarter" idx="12"/>
          </p:nvPr>
        </p:nvSpPr>
        <p:spPr/>
        <p:txBody>
          <a:bodyPr/>
          <a:lstStyle/>
          <a:p>
            <a:pPr>
              <a:defRPr/>
            </a:pPr>
            <a:fld id="{FD0EBBB7-19FA-4840-8929-F705CC2DDF8D}" type="slidenum">
              <a:rPr lang="en-US"/>
              <a:pPr>
                <a:defRPr/>
              </a:pPr>
              <a:t>157</a:t>
            </a:fld>
            <a:endParaRPr lang="en-US" dirty="0"/>
          </a:p>
        </p:txBody>
      </p:sp>
      <p:grpSp>
        <p:nvGrpSpPr>
          <p:cNvPr id="10" name="Group 10"/>
          <p:cNvGrpSpPr>
            <a:grpSpLocks/>
          </p:cNvGrpSpPr>
          <p:nvPr/>
        </p:nvGrpSpPr>
        <p:grpSpPr bwMode="auto">
          <a:xfrm>
            <a:off x="6019800" y="4114800"/>
            <a:ext cx="2743200" cy="2743200"/>
            <a:chOff x="6705600" y="3429000"/>
            <a:chExt cx="2743200" cy="2743200"/>
          </a:xfrm>
        </p:grpSpPr>
        <p:pic>
          <p:nvPicPr>
            <p:cNvPr id="11" name="Picture 8" descr="C:\Documents and Settings\ycsadmin\Local Settings\Temporary Internet Files\Content.IE5\4WW7QPFQ\MC900441312[1].png"/>
            <p:cNvPicPr>
              <a:picLocks noChangeAspect="1" noChangeArrowheads="1"/>
            </p:cNvPicPr>
            <p:nvPr/>
          </p:nvPicPr>
          <p:blipFill>
            <a:blip r:embed="rId2" cstate="print"/>
            <a:srcRect/>
            <a:stretch>
              <a:fillRect/>
            </a:stretch>
          </p:blipFill>
          <p:spPr bwMode="auto">
            <a:xfrm>
              <a:off x="6705600" y="3429000"/>
              <a:ext cx="2743200" cy="2743200"/>
            </a:xfrm>
            <a:prstGeom prst="rect">
              <a:avLst/>
            </a:prstGeom>
            <a:noFill/>
            <a:ln w="9525">
              <a:noFill/>
              <a:miter lim="800000"/>
              <a:headEnd/>
              <a:tailEnd/>
            </a:ln>
          </p:spPr>
        </p:pic>
        <p:sp>
          <p:nvSpPr>
            <p:cNvPr id="12"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21" name="Rectangle 2"/>
          <p:cNvSpPr>
            <a:spLocks noGrp="1" noChangeArrowheads="1"/>
          </p:cNvSpPr>
          <p:nvPr>
            <p:ph type="ctrTitle"/>
          </p:nvPr>
        </p:nvSpPr>
        <p:spPr>
          <a:xfrm>
            <a:off x="685800" y="2590800"/>
            <a:ext cx="7772400" cy="1470025"/>
          </a:xfrm>
        </p:spPr>
        <p:txBody>
          <a:bodyPr/>
          <a:lstStyle/>
          <a:p>
            <a:pPr eaLnBrk="1" hangingPunct="1"/>
            <a:r>
              <a:rPr lang="en-US" sz="4000" i="1" dirty="0"/>
              <a:t>Planning for Implementation</a:t>
            </a:r>
            <a:r>
              <a:rPr lang="en-US" sz="4000" dirty="0"/>
              <a:t/>
            </a:r>
            <a:br>
              <a:rPr lang="en-US" sz="4000" dirty="0"/>
            </a:br>
            <a:endParaRPr lang="en-US" sz="4000" dirty="0"/>
          </a:p>
        </p:txBody>
      </p:sp>
      <p:sp>
        <p:nvSpPr>
          <p:cNvPr id="3" name="Slide Number Placeholder 2"/>
          <p:cNvSpPr>
            <a:spLocks noGrp="1"/>
          </p:cNvSpPr>
          <p:nvPr>
            <p:ph type="sldNum" sz="quarter" idx="12"/>
          </p:nvPr>
        </p:nvSpPr>
        <p:spPr/>
        <p:txBody>
          <a:bodyPr/>
          <a:lstStyle/>
          <a:p>
            <a:pPr>
              <a:defRPr/>
            </a:pPr>
            <a:fld id="{72DE0107-F7E8-42D3-B18F-186CB0915A37}" type="slidenum">
              <a:rPr lang="en-US"/>
              <a:pPr>
                <a:defRPr/>
              </a:pPr>
              <a:t>158</a:t>
            </a:fld>
            <a:endParaRPr lang="en-US" dirty="0"/>
          </a:p>
        </p:txBody>
      </p:sp>
    </p:spTree>
  </p:cSld>
  <p:clrMapOvr>
    <a:masterClrMapping/>
  </p:clrMapOvr>
  <p:transition spd="med">
    <p:random/>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1249362"/>
          </a:xfrm>
        </p:spPr>
        <p:txBody>
          <a:bodyPr/>
          <a:lstStyle/>
          <a:p>
            <a:r>
              <a:rPr lang="en-US" dirty="0"/>
              <a:t>Action Planning</a:t>
            </a:r>
          </a:p>
        </p:txBody>
      </p:sp>
      <p:sp>
        <p:nvSpPr>
          <p:cNvPr id="3" name="Content Placeholder 2"/>
          <p:cNvSpPr>
            <a:spLocks noGrp="1"/>
          </p:cNvSpPr>
          <p:nvPr>
            <p:ph idx="1"/>
          </p:nvPr>
        </p:nvSpPr>
        <p:spPr/>
        <p:txBody>
          <a:bodyPr/>
          <a:lstStyle/>
          <a:p>
            <a:r>
              <a:rPr lang="en-US" dirty="0"/>
              <a:t>Use your Implementation Inventory Data</a:t>
            </a:r>
          </a:p>
          <a:p>
            <a:r>
              <a:rPr lang="en-US" dirty="0"/>
              <a:t>Consider Universal, Secondary and Tertiary </a:t>
            </a:r>
            <a:r>
              <a:rPr lang="en-US" dirty="0"/>
              <a:t>Implementation</a:t>
            </a:r>
            <a:endParaRPr lang="en-US" dirty="0"/>
          </a:p>
          <a:p>
            <a:r>
              <a:rPr lang="en-US" dirty="0"/>
              <a:t>Review the action steps </a:t>
            </a:r>
            <a:r>
              <a:rPr lang="en-US" dirty="0"/>
              <a:t>                      your </a:t>
            </a:r>
            <a:r>
              <a:rPr lang="en-US" dirty="0"/>
              <a:t>team has developed </a:t>
            </a:r>
            <a:r>
              <a:rPr lang="en-US" dirty="0"/>
              <a:t>                    during </a:t>
            </a:r>
            <a:r>
              <a:rPr lang="en-US" dirty="0"/>
              <a:t>training, begin to </a:t>
            </a:r>
            <a:r>
              <a:rPr lang="en-US" dirty="0"/>
              <a:t>                           prioritize </a:t>
            </a:r>
            <a:r>
              <a:rPr lang="en-US" dirty="0"/>
              <a:t>items for your </a:t>
            </a:r>
            <a:r>
              <a:rPr lang="en-US" dirty="0"/>
              <a:t>                          action </a:t>
            </a:r>
            <a:r>
              <a:rPr lang="en-US" dirty="0"/>
              <a:t>plan</a:t>
            </a:r>
          </a:p>
        </p:txBody>
      </p:sp>
      <p:sp>
        <p:nvSpPr>
          <p:cNvPr id="6" name="Slide Number Placeholder 5"/>
          <p:cNvSpPr>
            <a:spLocks noGrp="1"/>
          </p:cNvSpPr>
          <p:nvPr>
            <p:ph type="sldNum" sz="quarter" idx="12"/>
          </p:nvPr>
        </p:nvSpPr>
        <p:spPr/>
        <p:txBody>
          <a:bodyPr/>
          <a:lstStyle/>
          <a:p>
            <a:pPr>
              <a:defRPr/>
            </a:pPr>
            <a:fld id="{FD0EBBB7-19FA-4840-8929-F705CC2DDF8D}" type="slidenum">
              <a:rPr lang="en-US"/>
              <a:pPr>
                <a:defRPr/>
              </a:pPr>
              <a:t>159</a:t>
            </a:fld>
            <a:endParaRPr lang="en-US" dirty="0"/>
          </a:p>
        </p:txBody>
      </p:sp>
      <p:grpSp>
        <p:nvGrpSpPr>
          <p:cNvPr id="7" name="Group 10"/>
          <p:cNvGrpSpPr>
            <a:grpSpLocks/>
          </p:cNvGrpSpPr>
          <p:nvPr/>
        </p:nvGrpSpPr>
        <p:grpSpPr bwMode="auto">
          <a:xfrm>
            <a:off x="6553200" y="-76200"/>
            <a:ext cx="2667000" cy="2438400"/>
            <a:chOff x="6705600" y="3429000"/>
            <a:chExt cx="2743200" cy="2743200"/>
          </a:xfrm>
        </p:grpSpPr>
        <p:pic>
          <p:nvPicPr>
            <p:cNvPr id="8" name="Picture 8" descr="C:\Documents and Settings\ycsadmin\Local Settings\Temporary Internet Files\Content.IE5\4WW7QPFQ\MC900441312[1].png"/>
            <p:cNvPicPr>
              <a:picLocks noChangeAspect="1" noChangeArrowheads="1"/>
            </p:cNvPicPr>
            <p:nvPr/>
          </p:nvPicPr>
          <p:blipFill>
            <a:blip r:embed="rId2" cstate="print"/>
            <a:srcRect/>
            <a:stretch>
              <a:fillRect/>
            </a:stretch>
          </p:blipFill>
          <p:spPr bwMode="auto">
            <a:xfrm>
              <a:off x="6705600" y="3429000"/>
              <a:ext cx="2743200" cy="2743200"/>
            </a:xfrm>
            <a:prstGeom prst="rect">
              <a:avLst/>
            </a:prstGeom>
            <a:noFill/>
            <a:ln w="9525">
              <a:noFill/>
              <a:miter lim="800000"/>
              <a:headEnd/>
              <a:tailEnd/>
            </a:ln>
          </p:spPr>
        </p:pic>
        <p:sp>
          <p:nvSpPr>
            <p:cNvPr id="9"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pic>
        <p:nvPicPr>
          <p:cNvPr id="10" name="Picture 9" descr="TIPS.png"/>
          <p:cNvPicPr>
            <a:picLocks noChangeAspect="1"/>
          </p:cNvPicPr>
          <p:nvPr/>
        </p:nvPicPr>
        <p:blipFill>
          <a:blip r:embed="rId3" cstate="print"/>
          <a:stretch>
            <a:fillRect/>
          </a:stretch>
        </p:blipFill>
        <p:spPr>
          <a:xfrm>
            <a:off x="6019800" y="3581400"/>
            <a:ext cx="2134901" cy="1839890"/>
          </a:xfrm>
          <a:prstGeom prst="rect">
            <a:avLst/>
          </a:prstGeom>
        </p:spPr>
      </p:pic>
    </p:spTree>
  </p:cSld>
  <p:clrMapOvr>
    <a:masterClrMapping/>
  </p:clrMapOvr>
  <p:transition spd="med">
    <p:random/>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Diagram 2"/>
          <p:cNvGraphicFramePr/>
          <p:nvPr/>
        </p:nvGraphicFramePr>
        <p:xfrm>
          <a:off x="1752600" y="685800"/>
          <a:ext cx="6096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p:cNvGraphicFramePr/>
          <p:nvPr/>
        </p:nvGraphicFramePr>
        <p:xfrm>
          <a:off x="-381000" y="304800"/>
          <a:ext cx="5181600" cy="6121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5605" name="TextBox 14"/>
          <p:cNvSpPr txBox="1">
            <a:spLocks noChangeArrowheads="1"/>
          </p:cNvSpPr>
          <p:nvPr/>
        </p:nvSpPr>
        <p:spPr bwMode="auto">
          <a:xfrm>
            <a:off x="3581400" y="6396038"/>
            <a:ext cx="2362200" cy="461962"/>
          </a:xfrm>
          <a:prstGeom prst="rect">
            <a:avLst/>
          </a:prstGeom>
          <a:noFill/>
          <a:ln w="9525">
            <a:noFill/>
            <a:miter lim="800000"/>
            <a:headEnd/>
            <a:tailEnd/>
          </a:ln>
        </p:spPr>
        <p:txBody>
          <a:bodyPr>
            <a:spAutoFit/>
          </a:bodyPr>
          <a:lstStyle/>
          <a:p>
            <a:pPr algn="ctr"/>
            <a:r>
              <a:rPr lang="en-US" sz="2400" dirty="0">
                <a:solidFill>
                  <a:srgbClr val="000000"/>
                </a:solidFill>
                <a:cs typeface="Arial" charset="0"/>
              </a:rPr>
              <a:t>Dec 7, 2007</a:t>
            </a:r>
          </a:p>
        </p:txBody>
      </p:sp>
      <p:sp>
        <p:nvSpPr>
          <p:cNvPr id="9" name="5-Point Star 8"/>
          <p:cNvSpPr/>
          <p:nvPr/>
        </p:nvSpPr>
        <p:spPr>
          <a:xfrm>
            <a:off x="8458200" y="-1066800"/>
            <a:ext cx="685800" cy="53340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rgbClr val="FF0000"/>
              </a:solidFill>
            </a:endParaRPr>
          </a:p>
        </p:txBody>
      </p:sp>
      <p:cxnSp>
        <p:nvCxnSpPr>
          <p:cNvPr id="20" name="Straight Connector 19"/>
          <p:cNvCxnSpPr>
            <a:cxnSpLocks noChangeShapeType="1"/>
          </p:cNvCxnSpPr>
          <p:nvPr/>
        </p:nvCxnSpPr>
        <p:spPr bwMode="auto">
          <a:xfrm rot="16200000" flipH="1">
            <a:off x="2667000" y="4876800"/>
            <a:ext cx="1371600" cy="304800"/>
          </a:xfrm>
          <a:prstGeom prst="line">
            <a:avLst/>
          </a:prstGeom>
          <a:noFill/>
          <a:ln w="31750">
            <a:solidFill>
              <a:schemeClr val="tx1"/>
            </a:solidFill>
            <a:round/>
            <a:headEnd/>
            <a:tailEnd/>
          </a:ln>
        </p:spPr>
      </p:cxnSp>
      <p:cxnSp>
        <p:nvCxnSpPr>
          <p:cNvPr id="24" name="Straight Connector 23"/>
          <p:cNvCxnSpPr>
            <a:cxnSpLocks noChangeShapeType="1"/>
          </p:cNvCxnSpPr>
          <p:nvPr/>
        </p:nvCxnSpPr>
        <p:spPr bwMode="auto">
          <a:xfrm rot="5400000" flipH="1" flipV="1">
            <a:off x="2400300" y="4152900"/>
            <a:ext cx="2667000" cy="457200"/>
          </a:xfrm>
          <a:prstGeom prst="line">
            <a:avLst/>
          </a:prstGeom>
          <a:noFill/>
          <a:ln w="31750">
            <a:solidFill>
              <a:schemeClr val="tx1"/>
            </a:solidFill>
            <a:round/>
            <a:headEnd/>
            <a:tailEnd/>
          </a:ln>
        </p:spPr>
      </p:cxnSp>
      <p:cxnSp>
        <p:nvCxnSpPr>
          <p:cNvPr id="26" name="Straight Connector 25"/>
          <p:cNvCxnSpPr>
            <a:cxnSpLocks noChangeShapeType="1"/>
          </p:cNvCxnSpPr>
          <p:nvPr/>
        </p:nvCxnSpPr>
        <p:spPr bwMode="auto">
          <a:xfrm rot="16200000" flipH="1">
            <a:off x="3695700" y="3314700"/>
            <a:ext cx="914400" cy="381000"/>
          </a:xfrm>
          <a:prstGeom prst="line">
            <a:avLst/>
          </a:prstGeom>
          <a:noFill/>
          <a:ln w="31750">
            <a:solidFill>
              <a:schemeClr val="tx1"/>
            </a:solidFill>
            <a:round/>
            <a:headEnd/>
            <a:tailEnd/>
          </a:ln>
        </p:spPr>
      </p:cxnSp>
      <p:cxnSp>
        <p:nvCxnSpPr>
          <p:cNvPr id="28" name="Straight Connector 27"/>
          <p:cNvCxnSpPr>
            <a:cxnSpLocks noChangeShapeType="1"/>
          </p:cNvCxnSpPr>
          <p:nvPr/>
        </p:nvCxnSpPr>
        <p:spPr bwMode="auto">
          <a:xfrm rot="5400000" flipH="1" flipV="1">
            <a:off x="3238500" y="2705100"/>
            <a:ext cx="2362200" cy="152400"/>
          </a:xfrm>
          <a:prstGeom prst="line">
            <a:avLst/>
          </a:prstGeom>
          <a:noFill/>
          <a:ln w="31750">
            <a:solidFill>
              <a:schemeClr val="tx1"/>
            </a:solidFill>
            <a:round/>
            <a:headEnd/>
            <a:tailEnd/>
          </a:ln>
        </p:spPr>
      </p:cxnSp>
      <p:cxnSp>
        <p:nvCxnSpPr>
          <p:cNvPr id="30" name="Straight Connector 29"/>
          <p:cNvCxnSpPr>
            <a:cxnSpLocks noChangeShapeType="1"/>
          </p:cNvCxnSpPr>
          <p:nvPr/>
        </p:nvCxnSpPr>
        <p:spPr bwMode="auto">
          <a:xfrm rot="5400000" flipH="1" flipV="1">
            <a:off x="4533900" y="1181100"/>
            <a:ext cx="533400" cy="152400"/>
          </a:xfrm>
          <a:prstGeom prst="line">
            <a:avLst/>
          </a:prstGeom>
          <a:noFill/>
          <a:ln w="31750">
            <a:solidFill>
              <a:schemeClr val="tx1"/>
            </a:solidFill>
            <a:round/>
            <a:headEnd/>
            <a:tailEnd/>
          </a:ln>
        </p:spPr>
      </p:cxnSp>
      <p:cxnSp>
        <p:nvCxnSpPr>
          <p:cNvPr id="32" name="Straight Connector 31"/>
          <p:cNvCxnSpPr>
            <a:cxnSpLocks noChangeShapeType="1"/>
          </p:cNvCxnSpPr>
          <p:nvPr/>
        </p:nvCxnSpPr>
        <p:spPr bwMode="auto">
          <a:xfrm rot="5400000">
            <a:off x="4305301" y="4381500"/>
            <a:ext cx="2362200" cy="3175"/>
          </a:xfrm>
          <a:prstGeom prst="line">
            <a:avLst/>
          </a:prstGeom>
          <a:noFill/>
          <a:ln w="31750">
            <a:solidFill>
              <a:schemeClr val="tx1"/>
            </a:solidFill>
            <a:round/>
            <a:headEnd/>
            <a:tailEnd/>
          </a:ln>
        </p:spPr>
      </p:cxnSp>
      <p:cxnSp>
        <p:nvCxnSpPr>
          <p:cNvPr id="34" name="Straight Connector 33"/>
          <p:cNvCxnSpPr>
            <a:cxnSpLocks noChangeShapeType="1"/>
          </p:cNvCxnSpPr>
          <p:nvPr/>
        </p:nvCxnSpPr>
        <p:spPr bwMode="auto">
          <a:xfrm rot="5400000" flipH="1" flipV="1">
            <a:off x="4800600" y="4419600"/>
            <a:ext cx="1828800" cy="457200"/>
          </a:xfrm>
          <a:prstGeom prst="line">
            <a:avLst/>
          </a:prstGeom>
          <a:noFill/>
          <a:ln w="31750">
            <a:solidFill>
              <a:schemeClr val="tx1"/>
            </a:solidFill>
            <a:round/>
            <a:headEnd/>
            <a:tailEnd/>
          </a:ln>
        </p:spPr>
      </p:cxnSp>
      <p:cxnSp>
        <p:nvCxnSpPr>
          <p:cNvPr id="36" name="Straight Connector 35"/>
          <p:cNvCxnSpPr>
            <a:cxnSpLocks noChangeShapeType="1"/>
          </p:cNvCxnSpPr>
          <p:nvPr/>
        </p:nvCxnSpPr>
        <p:spPr bwMode="auto">
          <a:xfrm rot="16200000" flipH="1">
            <a:off x="4991100" y="4686300"/>
            <a:ext cx="2438400" cy="533400"/>
          </a:xfrm>
          <a:prstGeom prst="line">
            <a:avLst/>
          </a:prstGeom>
          <a:noFill/>
          <a:ln w="31750">
            <a:solidFill>
              <a:schemeClr val="tx1"/>
            </a:solidFill>
            <a:round/>
            <a:headEnd/>
            <a:tailEnd/>
          </a:ln>
        </p:spPr>
      </p:cxnSp>
      <p:cxnSp>
        <p:nvCxnSpPr>
          <p:cNvPr id="40" name="Straight Connector 39"/>
          <p:cNvCxnSpPr>
            <a:cxnSpLocks noChangeShapeType="1"/>
          </p:cNvCxnSpPr>
          <p:nvPr/>
        </p:nvCxnSpPr>
        <p:spPr bwMode="auto">
          <a:xfrm rot="16200000" flipH="1">
            <a:off x="4076700" y="2400300"/>
            <a:ext cx="2209800" cy="152400"/>
          </a:xfrm>
          <a:prstGeom prst="line">
            <a:avLst/>
          </a:prstGeom>
          <a:noFill/>
          <a:ln w="31750">
            <a:solidFill>
              <a:schemeClr val="tx1"/>
            </a:solidFill>
            <a:round/>
            <a:headEnd/>
            <a:tailEnd/>
          </a:ln>
        </p:spPr>
      </p:cxnSp>
      <p:cxnSp>
        <p:nvCxnSpPr>
          <p:cNvPr id="46" name="Straight Connector 45"/>
          <p:cNvCxnSpPr>
            <a:cxnSpLocks noChangeShapeType="1"/>
          </p:cNvCxnSpPr>
          <p:nvPr/>
        </p:nvCxnSpPr>
        <p:spPr bwMode="auto">
          <a:xfrm flipV="1">
            <a:off x="4495800" y="1524000"/>
            <a:ext cx="228600" cy="76200"/>
          </a:xfrm>
          <a:prstGeom prst="line">
            <a:avLst/>
          </a:prstGeom>
          <a:noFill/>
          <a:ln w="31750">
            <a:solidFill>
              <a:schemeClr val="tx1"/>
            </a:solidFill>
            <a:round/>
            <a:headEnd/>
            <a:tailEnd/>
          </a:ln>
        </p:spPr>
      </p:cxnSp>
      <p:cxnSp>
        <p:nvCxnSpPr>
          <p:cNvPr id="48" name="Straight Connector 47"/>
          <p:cNvCxnSpPr>
            <a:cxnSpLocks noChangeShapeType="1"/>
          </p:cNvCxnSpPr>
          <p:nvPr/>
        </p:nvCxnSpPr>
        <p:spPr bwMode="auto">
          <a:xfrm rot="5400000" flipH="1" flipV="1">
            <a:off x="5181600" y="3276600"/>
            <a:ext cx="381000" cy="228600"/>
          </a:xfrm>
          <a:prstGeom prst="line">
            <a:avLst/>
          </a:prstGeom>
          <a:noFill/>
          <a:ln w="31750">
            <a:solidFill>
              <a:schemeClr val="tx1"/>
            </a:solidFill>
            <a:round/>
            <a:headEnd/>
            <a:tailEnd/>
          </a:ln>
        </p:spPr>
      </p:cxnSp>
      <p:cxnSp>
        <p:nvCxnSpPr>
          <p:cNvPr id="50" name="Straight Connector 49"/>
          <p:cNvCxnSpPr>
            <a:cxnSpLocks noChangeShapeType="1"/>
          </p:cNvCxnSpPr>
          <p:nvPr/>
        </p:nvCxnSpPr>
        <p:spPr bwMode="auto">
          <a:xfrm rot="16200000" flipV="1">
            <a:off x="4800600" y="1066800"/>
            <a:ext cx="381000" cy="228600"/>
          </a:xfrm>
          <a:prstGeom prst="line">
            <a:avLst/>
          </a:prstGeom>
          <a:noFill/>
          <a:ln w="31750">
            <a:solidFill>
              <a:schemeClr val="tx1"/>
            </a:solidFill>
            <a:round/>
            <a:headEnd/>
            <a:tailEnd/>
          </a:ln>
        </p:spPr>
      </p:cxnSp>
      <p:sp>
        <p:nvSpPr>
          <p:cNvPr id="22" name="TextBox 21"/>
          <p:cNvSpPr txBox="1">
            <a:spLocks noChangeArrowheads="1"/>
          </p:cNvSpPr>
          <p:nvPr/>
        </p:nvSpPr>
        <p:spPr bwMode="auto">
          <a:xfrm>
            <a:off x="3808413" y="1524000"/>
            <a:ext cx="1141412" cy="461963"/>
          </a:xfrm>
          <a:prstGeom prst="rect">
            <a:avLst/>
          </a:prstGeom>
          <a:noFill/>
          <a:ln w="9525">
            <a:noFill/>
            <a:miter lim="800000"/>
            <a:headEnd/>
            <a:tailEnd/>
          </a:ln>
        </p:spPr>
        <p:txBody>
          <a:bodyPr wrap="none">
            <a:spAutoFit/>
          </a:bodyPr>
          <a:lstStyle/>
          <a:p>
            <a:pPr algn="ctr"/>
            <a:r>
              <a:rPr lang="en-US" sz="2400" dirty="0">
                <a:solidFill>
                  <a:srgbClr val="000000"/>
                </a:solidFill>
                <a:latin typeface="Times New Roman" pitchFamily="18" charset="0"/>
                <a:cs typeface="Arial" charset="0"/>
              </a:rPr>
              <a:t>Science</a:t>
            </a:r>
          </a:p>
        </p:txBody>
      </p:sp>
      <p:sp>
        <p:nvSpPr>
          <p:cNvPr id="23" name="TextBox 22"/>
          <p:cNvSpPr txBox="1">
            <a:spLocks noChangeArrowheads="1"/>
          </p:cNvSpPr>
          <p:nvPr/>
        </p:nvSpPr>
        <p:spPr bwMode="auto">
          <a:xfrm>
            <a:off x="2819400" y="5562600"/>
            <a:ext cx="1628775" cy="461963"/>
          </a:xfrm>
          <a:prstGeom prst="rect">
            <a:avLst/>
          </a:prstGeom>
          <a:noFill/>
          <a:ln w="9525">
            <a:noFill/>
            <a:miter lim="800000"/>
            <a:headEnd/>
            <a:tailEnd/>
          </a:ln>
        </p:spPr>
        <p:txBody>
          <a:bodyPr wrap="none">
            <a:spAutoFit/>
          </a:bodyPr>
          <a:lstStyle/>
          <a:p>
            <a:pPr algn="ctr"/>
            <a:r>
              <a:rPr lang="en-US" sz="2400" dirty="0">
                <a:solidFill>
                  <a:srgbClr val="000000"/>
                </a:solidFill>
                <a:latin typeface="Times New Roman" pitchFamily="18" charset="0"/>
                <a:cs typeface="Arial" charset="0"/>
              </a:rPr>
              <a:t>Soc Studies</a:t>
            </a:r>
          </a:p>
        </p:txBody>
      </p:sp>
      <p:sp>
        <p:nvSpPr>
          <p:cNvPr id="25" name="TextBox 24"/>
          <p:cNvSpPr txBox="1">
            <a:spLocks noChangeArrowheads="1"/>
          </p:cNvSpPr>
          <p:nvPr/>
        </p:nvSpPr>
        <p:spPr bwMode="auto">
          <a:xfrm>
            <a:off x="3657600" y="3657600"/>
            <a:ext cx="1209675" cy="461963"/>
          </a:xfrm>
          <a:prstGeom prst="rect">
            <a:avLst/>
          </a:prstGeom>
          <a:noFill/>
          <a:ln w="9525">
            <a:noFill/>
            <a:miter lim="800000"/>
            <a:headEnd/>
            <a:tailEnd/>
          </a:ln>
        </p:spPr>
        <p:txBody>
          <a:bodyPr wrap="none">
            <a:spAutoFit/>
          </a:bodyPr>
          <a:lstStyle/>
          <a:p>
            <a:pPr algn="ctr"/>
            <a:r>
              <a:rPr lang="en-US" sz="2400" dirty="0">
                <a:solidFill>
                  <a:srgbClr val="000000"/>
                </a:solidFill>
                <a:latin typeface="Times New Roman" pitchFamily="18" charset="0"/>
                <a:cs typeface="Arial" charset="0"/>
              </a:rPr>
              <a:t>Reading</a:t>
            </a:r>
          </a:p>
        </p:txBody>
      </p:sp>
      <p:sp>
        <p:nvSpPr>
          <p:cNvPr id="27" name="TextBox 26"/>
          <p:cNvSpPr txBox="1">
            <a:spLocks noChangeArrowheads="1"/>
          </p:cNvSpPr>
          <p:nvPr/>
        </p:nvSpPr>
        <p:spPr bwMode="auto">
          <a:xfrm>
            <a:off x="4452938" y="685800"/>
            <a:ext cx="838200" cy="461963"/>
          </a:xfrm>
          <a:prstGeom prst="rect">
            <a:avLst/>
          </a:prstGeom>
          <a:noFill/>
          <a:ln w="9525">
            <a:noFill/>
            <a:miter lim="800000"/>
            <a:headEnd/>
            <a:tailEnd/>
          </a:ln>
        </p:spPr>
        <p:txBody>
          <a:bodyPr wrap="none">
            <a:spAutoFit/>
          </a:bodyPr>
          <a:lstStyle/>
          <a:p>
            <a:pPr algn="ctr"/>
            <a:r>
              <a:rPr lang="en-US" sz="2400" dirty="0">
                <a:solidFill>
                  <a:srgbClr val="000000"/>
                </a:solidFill>
                <a:latin typeface="Times New Roman" pitchFamily="18" charset="0"/>
                <a:cs typeface="Arial" charset="0"/>
              </a:rPr>
              <a:t>Math</a:t>
            </a:r>
          </a:p>
        </p:txBody>
      </p:sp>
      <p:sp>
        <p:nvSpPr>
          <p:cNvPr id="29" name="TextBox 28"/>
          <p:cNvSpPr txBox="1">
            <a:spLocks noChangeArrowheads="1"/>
          </p:cNvSpPr>
          <p:nvPr/>
        </p:nvSpPr>
        <p:spPr bwMode="auto">
          <a:xfrm>
            <a:off x="4953000" y="4572000"/>
            <a:ext cx="1373188" cy="461963"/>
          </a:xfrm>
          <a:prstGeom prst="rect">
            <a:avLst/>
          </a:prstGeom>
          <a:noFill/>
          <a:ln w="9525">
            <a:noFill/>
            <a:miter lim="800000"/>
            <a:headEnd/>
            <a:tailEnd/>
          </a:ln>
        </p:spPr>
        <p:txBody>
          <a:bodyPr wrap="none">
            <a:spAutoFit/>
          </a:bodyPr>
          <a:lstStyle/>
          <a:p>
            <a:pPr algn="ctr"/>
            <a:r>
              <a:rPr lang="en-US" sz="2400" dirty="0">
                <a:solidFill>
                  <a:srgbClr val="000000"/>
                </a:solidFill>
                <a:latin typeface="Times New Roman" pitchFamily="18" charset="0"/>
                <a:cs typeface="Arial" charset="0"/>
              </a:rPr>
              <a:t>Soc skills</a:t>
            </a:r>
          </a:p>
        </p:txBody>
      </p:sp>
      <p:sp>
        <p:nvSpPr>
          <p:cNvPr id="31" name="TextBox 30"/>
          <p:cNvSpPr txBox="1">
            <a:spLocks noChangeArrowheads="1"/>
          </p:cNvSpPr>
          <p:nvPr/>
        </p:nvSpPr>
        <p:spPr bwMode="auto">
          <a:xfrm>
            <a:off x="5791200" y="5791200"/>
            <a:ext cx="1481138" cy="461963"/>
          </a:xfrm>
          <a:prstGeom prst="rect">
            <a:avLst/>
          </a:prstGeom>
          <a:noFill/>
          <a:ln w="9525">
            <a:noFill/>
            <a:miter lim="800000"/>
            <a:headEnd/>
            <a:tailEnd/>
          </a:ln>
        </p:spPr>
        <p:txBody>
          <a:bodyPr wrap="none">
            <a:spAutoFit/>
          </a:bodyPr>
          <a:lstStyle/>
          <a:p>
            <a:pPr algn="ctr"/>
            <a:r>
              <a:rPr lang="en-US" sz="2400" dirty="0">
                <a:solidFill>
                  <a:srgbClr val="000000"/>
                </a:solidFill>
                <a:latin typeface="Times New Roman" pitchFamily="18" charset="0"/>
                <a:cs typeface="Arial" charset="0"/>
              </a:rPr>
              <a:t>Basketball</a:t>
            </a:r>
          </a:p>
        </p:txBody>
      </p:sp>
      <p:sp>
        <p:nvSpPr>
          <p:cNvPr id="33" name="TextBox 32"/>
          <p:cNvSpPr txBox="1">
            <a:spLocks noChangeArrowheads="1"/>
          </p:cNvSpPr>
          <p:nvPr/>
        </p:nvSpPr>
        <p:spPr bwMode="auto">
          <a:xfrm>
            <a:off x="4876800" y="2971800"/>
            <a:ext cx="1158875" cy="461963"/>
          </a:xfrm>
          <a:prstGeom prst="rect">
            <a:avLst/>
          </a:prstGeom>
          <a:noFill/>
          <a:ln w="9525">
            <a:noFill/>
            <a:miter lim="800000"/>
            <a:headEnd/>
            <a:tailEnd/>
          </a:ln>
        </p:spPr>
        <p:txBody>
          <a:bodyPr wrap="none">
            <a:spAutoFit/>
          </a:bodyPr>
          <a:lstStyle/>
          <a:p>
            <a:pPr algn="ctr"/>
            <a:r>
              <a:rPr lang="en-US" sz="2400" dirty="0">
                <a:solidFill>
                  <a:srgbClr val="000000"/>
                </a:solidFill>
                <a:latin typeface="Times New Roman" pitchFamily="18" charset="0"/>
                <a:cs typeface="Arial" charset="0"/>
              </a:rPr>
              <a:t>Spanish</a:t>
            </a:r>
          </a:p>
        </p:txBody>
      </p:sp>
      <p:sp>
        <p:nvSpPr>
          <p:cNvPr id="35" name="Rounded Rectangle 34"/>
          <p:cNvSpPr>
            <a:spLocks noChangeArrowheads="1"/>
          </p:cNvSpPr>
          <p:nvPr/>
        </p:nvSpPr>
        <p:spPr bwMode="auto">
          <a:xfrm>
            <a:off x="1752600" y="6096000"/>
            <a:ext cx="6172200" cy="762000"/>
          </a:xfrm>
          <a:prstGeom prst="roundRect">
            <a:avLst>
              <a:gd name="adj" fmla="val 16667"/>
            </a:avLst>
          </a:prstGeom>
          <a:solidFill>
            <a:srgbClr val="FFFF00"/>
          </a:solidFill>
          <a:ln w="9525">
            <a:solidFill>
              <a:schemeClr val="tx1"/>
            </a:solidFill>
            <a:round/>
            <a:headEnd/>
            <a:tailEnd/>
          </a:ln>
        </p:spPr>
        <p:txBody>
          <a:bodyPr anchor="ctr"/>
          <a:lstStyle/>
          <a:p>
            <a:pPr algn="ctr"/>
            <a:r>
              <a:rPr lang="en-US" sz="3600" dirty="0">
                <a:solidFill>
                  <a:srgbClr val="000000"/>
                </a:solidFill>
                <a:latin typeface="Calibri" pitchFamily="34" charset="0"/>
              </a:rPr>
              <a:t>Label behavior…not people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ppt_x"/>
                                          </p:val>
                                        </p:tav>
                                        <p:tav tm="100000">
                                          <p:val>
                                            <p:strVal val="#ppt_x"/>
                                          </p:val>
                                        </p:tav>
                                      </p:tavLst>
                                    </p:anim>
                                    <p:anim calcmode="lin" valueType="num">
                                      <p:cBhvr additive="base">
                                        <p:cTn id="24" dur="500" fill="hold"/>
                                        <p:tgtEl>
                                          <p:spTgt spid="4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ppt_x"/>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ppt_x"/>
                                          </p:val>
                                        </p:tav>
                                        <p:tav tm="100000">
                                          <p:val>
                                            <p:strVal val="#ppt_x"/>
                                          </p:val>
                                        </p:tav>
                                      </p:tavLst>
                                    </p:anim>
                                    <p:anim calcmode="lin" valueType="num">
                                      <p:cBhvr additive="base">
                                        <p:cTn id="5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blinds(horizontal)">
                                      <p:cBhvr>
                                        <p:cTn id="57" dur="500"/>
                                        <p:tgtEl>
                                          <p:spTgt spid="23"/>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blinds(horizontal)">
                                      <p:cBhvr>
                                        <p:cTn id="62" dur="500"/>
                                        <p:tgtEl>
                                          <p:spTgt spid="31"/>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blinds(horizontal)">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blinds(horizontal)">
                                      <p:cBhvr>
                                        <p:cTn id="72" dur="500"/>
                                        <p:tgtEl>
                                          <p:spTgt spid="29"/>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blinds(horizontal)">
                                      <p:cBhvr>
                                        <p:cTn id="77" dur="500"/>
                                        <p:tgtEl>
                                          <p:spTgt spid="22"/>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blinds(horizontal)">
                                      <p:cBhvr>
                                        <p:cTn id="82" dur="500"/>
                                        <p:tgtEl>
                                          <p:spTgt spid="27"/>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blinds(horizontal)">
                                      <p:cBhvr>
                                        <p:cTn id="87" dur="500"/>
                                        <p:tgtEl>
                                          <p:spTgt spid="33"/>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blinds(horizontal)">
                                      <p:cBhvr>
                                        <p:cTn id="9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7" grpId="0"/>
      <p:bldP spid="29" grpId="0"/>
      <p:bldP spid="31" grpId="0"/>
      <p:bldP spid="33" grpId="0"/>
      <p:bldP spid="35"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2769" name="Rectangle 2"/>
          <p:cNvSpPr>
            <a:spLocks noGrp="1" noChangeArrowheads="1"/>
          </p:cNvSpPr>
          <p:nvPr>
            <p:ph type="title"/>
          </p:nvPr>
        </p:nvSpPr>
        <p:spPr>
          <a:xfrm>
            <a:off x="457200" y="228600"/>
            <a:ext cx="8229600" cy="944563"/>
          </a:xfrm>
        </p:spPr>
        <p:txBody>
          <a:bodyPr/>
          <a:lstStyle/>
          <a:p>
            <a:pPr eaLnBrk="1" hangingPunct="1"/>
            <a:r>
              <a:rPr lang="en-US" dirty="0"/>
              <a:t>Short-term Action Planning</a:t>
            </a:r>
          </a:p>
        </p:txBody>
      </p:sp>
      <p:sp>
        <p:nvSpPr>
          <p:cNvPr id="1312770" name="Rectangle 3"/>
          <p:cNvSpPr>
            <a:spLocks noGrp="1" noChangeArrowheads="1"/>
          </p:cNvSpPr>
          <p:nvPr>
            <p:ph idx="1"/>
          </p:nvPr>
        </p:nvSpPr>
        <p:spPr>
          <a:xfrm>
            <a:off x="685800" y="1676400"/>
            <a:ext cx="7620000" cy="4876800"/>
          </a:xfrm>
        </p:spPr>
        <p:txBody>
          <a:bodyPr/>
          <a:lstStyle/>
          <a:p>
            <a:pPr eaLnBrk="1" hangingPunct="1"/>
            <a:r>
              <a:rPr lang="en-US" dirty="0"/>
              <a:t>Review your individual student discipline data.</a:t>
            </a:r>
          </a:p>
          <a:p>
            <a:pPr eaLnBrk="1" hangingPunct="1"/>
            <a:r>
              <a:rPr lang="en-US" dirty="0"/>
              <a:t>Apply the problem solving steps.</a:t>
            </a:r>
          </a:p>
          <a:p>
            <a:pPr eaLnBrk="1" hangingPunct="1"/>
            <a:r>
              <a:rPr lang="en-US" dirty="0"/>
              <a:t>Develop your Module 3 Action Plan</a:t>
            </a:r>
          </a:p>
          <a:p>
            <a:pPr lvl="1" eaLnBrk="1" hangingPunct="1"/>
            <a:r>
              <a:rPr lang="en-US" dirty="0"/>
              <a:t>What is the plan for individual students with intensive needs?</a:t>
            </a:r>
          </a:p>
          <a:p>
            <a:pPr lvl="1" eaLnBrk="1" hangingPunct="1"/>
            <a:r>
              <a:rPr lang="en-US" dirty="0"/>
              <a:t>What is the plan for data </a:t>
            </a:r>
            <a:r>
              <a:rPr lang="en-US" dirty="0"/>
              <a:t>                      &amp; support </a:t>
            </a:r>
            <a:r>
              <a:rPr lang="en-US" dirty="0"/>
              <a:t>systems to </a:t>
            </a:r>
            <a:r>
              <a:rPr lang="en-US" dirty="0"/>
              <a:t>                                    address </a:t>
            </a:r>
            <a:r>
              <a:rPr lang="en-US" dirty="0"/>
              <a:t>students with </a:t>
            </a:r>
            <a:r>
              <a:rPr lang="en-US" dirty="0"/>
              <a:t>                                       intensive </a:t>
            </a:r>
            <a:r>
              <a:rPr lang="en-US" dirty="0"/>
              <a:t>needs?</a:t>
            </a:r>
          </a:p>
        </p:txBody>
      </p:sp>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160</a:t>
            </a:fld>
            <a:endParaRPr lang="en-US" dirty="0"/>
          </a:p>
        </p:txBody>
      </p:sp>
      <p:grpSp>
        <p:nvGrpSpPr>
          <p:cNvPr id="8" name="Group 10"/>
          <p:cNvGrpSpPr>
            <a:grpSpLocks/>
          </p:cNvGrpSpPr>
          <p:nvPr/>
        </p:nvGrpSpPr>
        <p:grpSpPr bwMode="auto">
          <a:xfrm>
            <a:off x="6629400" y="609600"/>
            <a:ext cx="2514600" cy="2514600"/>
            <a:chOff x="6705600" y="3429000"/>
            <a:chExt cx="2743200" cy="2743200"/>
          </a:xfrm>
        </p:grpSpPr>
        <p:pic>
          <p:nvPicPr>
            <p:cNvPr id="9" name="Picture 8" descr="C:\Documents and Settings\ycsadmin\Local Settings\Temporary Internet Files\Content.IE5\4WW7QPFQ\MC900441312[1].png"/>
            <p:cNvPicPr>
              <a:picLocks noChangeAspect="1" noChangeArrowheads="1"/>
            </p:cNvPicPr>
            <p:nvPr/>
          </p:nvPicPr>
          <p:blipFill>
            <a:blip r:embed="rId3" cstate="print"/>
            <a:srcRect/>
            <a:stretch>
              <a:fillRect/>
            </a:stretch>
          </p:blipFill>
          <p:spPr bwMode="auto">
            <a:xfrm>
              <a:off x="6705600" y="3429000"/>
              <a:ext cx="2743200" cy="2743200"/>
            </a:xfrm>
            <a:prstGeom prst="rect">
              <a:avLst/>
            </a:prstGeom>
            <a:noFill/>
            <a:ln w="9525">
              <a:noFill/>
              <a:miter lim="800000"/>
              <a:headEnd/>
              <a:tailEnd/>
            </a:ln>
          </p:spPr>
        </p:pic>
        <p:sp>
          <p:nvSpPr>
            <p:cNvPr id="10"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pic>
        <p:nvPicPr>
          <p:cNvPr id="11" name="Picture 10" descr="TIPS.png"/>
          <p:cNvPicPr>
            <a:picLocks noChangeAspect="1"/>
          </p:cNvPicPr>
          <p:nvPr/>
        </p:nvPicPr>
        <p:blipFill>
          <a:blip r:embed="rId4" cstate="print"/>
          <a:stretch>
            <a:fillRect/>
          </a:stretch>
        </p:blipFill>
        <p:spPr>
          <a:xfrm>
            <a:off x="6123328" y="4572000"/>
            <a:ext cx="2122032" cy="1828800"/>
          </a:xfrm>
          <a:prstGeom prst="rect">
            <a:avLst/>
          </a:prstGeom>
        </p:spPr>
      </p:pic>
    </p:spTree>
  </p:cSld>
  <p:clrMapOvr>
    <a:masterClrMapping/>
  </p:clrMapOvr>
  <p:transition spd="med">
    <p:random/>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6865" name="Rectangle 2"/>
          <p:cNvSpPr>
            <a:spLocks noGrp="1" noChangeArrowheads="1"/>
          </p:cNvSpPr>
          <p:nvPr>
            <p:ph type="title"/>
          </p:nvPr>
        </p:nvSpPr>
        <p:spPr>
          <a:xfrm>
            <a:off x="1295400" y="304800"/>
            <a:ext cx="7848600" cy="944563"/>
          </a:xfrm>
        </p:spPr>
        <p:txBody>
          <a:bodyPr/>
          <a:lstStyle/>
          <a:p>
            <a:pPr eaLnBrk="1" hangingPunct="1"/>
            <a:r>
              <a:rPr lang="en-US" dirty="0"/>
              <a:t>Additional Tools and Support</a:t>
            </a:r>
          </a:p>
        </p:txBody>
      </p:sp>
      <p:sp>
        <p:nvSpPr>
          <p:cNvPr id="1316866" name="Rectangle 3"/>
          <p:cNvSpPr>
            <a:spLocks noGrp="1" noChangeArrowheads="1"/>
          </p:cNvSpPr>
          <p:nvPr>
            <p:ph idx="1"/>
          </p:nvPr>
        </p:nvSpPr>
        <p:spPr>
          <a:xfrm>
            <a:off x="304800" y="1600200"/>
            <a:ext cx="9067800" cy="4068763"/>
          </a:xfrm>
        </p:spPr>
        <p:txBody>
          <a:bodyPr/>
          <a:lstStyle/>
          <a:p>
            <a:pPr eaLnBrk="1" hangingPunct="1"/>
            <a:r>
              <a:rPr lang="en-US" dirty="0">
                <a:hlinkClick r:id="rId3"/>
              </a:rPr>
              <a:t>www.ncpublicschools.org/positivebehavior/</a:t>
            </a:r>
            <a:r>
              <a:rPr lang="en-US" dirty="0"/>
              <a:t> </a:t>
            </a:r>
          </a:p>
          <a:p>
            <a:pPr eaLnBrk="1" hangingPunct="1"/>
            <a:r>
              <a:rPr lang="en-US" dirty="0">
                <a:hlinkClick r:id="rId4"/>
              </a:rPr>
              <a:t>www.pbisassessment.org</a:t>
            </a:r>
            <a:r>
              <a:rPr lang="en-US" dirty="0"/>
              <a:t> </a:t>
            </a:r>
          </a:p>
          <a:p>
            <a:pPr eaLnBrk="1" hangingPunct="1"/>
            <a:r>
              <a:rPr lang="en-US" dirty="0">
                <a:hlinkClick r:id="rId5"/>
              </a:rPr>
              <a:t>www.pbis.org</a:t>
            </a:r>
            <a:r>
              <a:rPr lang="en-US" dirty="0"/>
              <a:t> </a:t>
            </a:r>
          </a:p>
          <a:p>
            <a:pPr eaLnBrk="1" hangingPunct="1"/>
            <a:r>
              <a:rPr lang="en-US" dirty="0"/>
              <a:t>All references are cited in the reference section of your workbook</a:t>
            </a:r>
            <a:endParaRPr lang="en-US" sz="1000" dirty="0"/>
          </a:p>
          <a:p>
            <a:pPr eaLnBrk="1" hangingPunct="1"/>
            <a:r>
              <a:rPr lang="en-US" dirty="0"/>
              <a:t>Technical Assistance—Your </a:t>
            </a:r>
            <a:r>
              <a:rPr lang="en-US" dirty="0"/>
              <a:t>                               Regional </a:t>
            </a:r>
            <a:r>
              <a:rPr lang="en-US" dirty="0"/>
              <a:t>or </a:t>
            </a:r>
            <a:r>
              <a:rPr lang="en-US" dirty="0"/>
              <a:t>LEA</a:t>
            </a:r>
            <a:r>
              <a:rPr lang="en-US" dirty="0"/>
              <a:t> Coordinator</a:t>
            </a:r>
          </a:p>
          <a:p>
            <a:pPr eaLnBrk="1" hangingPunct="1"/>
            <a:endParaRPr lang="en-US" dirty="0"/>
          </a:p>
          <a:p>
            <a:pPr eaLnBrk="1" hangingPunct="1"/>
            <a:endParaRPr lang="en-US" dirty="0"/>
          </a:p>
          <a:p>
            <a:pPr eaLnBrk="1" hangingPunct="1"/>
            <a:endParaRPr lang="en-US" dirty="0"/>
          </a:p>
          <a:p>
            <a:pPr eaLnBrk="1" hangingPunct="1"/>
            <a:endParaRPr lang="en-US" dirty="0"/>
          </a:p>
        </p:txBody>
      </p:sp>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161</a:t>
            </a:fld>
            <a:endParaRPr lang="en-US" dirty="0"/>
          </a:p>
        </p:txBody>
      </p:sp>
      <p:grpSp>
        <p:nvGrpSpPr>
          <p:cNvPr id="7" name="Group 6"/>
          <p:cNvGrpSpPr>
            <a:grpSpLocks/>
          </p:cNvGrpSpPr>
          <p:nvPr/>
        </p:nvGrpSpPr>
        <p:grpSpPr bwMode="auto">
          <a:xfrm>
            <a:off x="5638800" y="4191000"/>
            <a:ext cx="2514600" cy="2667000"/>
            <a:chOff x="6705600" y="3429000"/>
            <a:chExt cx="2743200" cy="2743200"/>
          </a:xfrm>
        </p:grpSpPr>
        <p:pic>
          <p:nvPicPr>
            <p:cNvPr id="8" name="Picture 8" descr="C:\Documents and Settings\ycsadmin\Local Settings\Temporary Internet Files\Content.IE5\4WW7QPFQ\MC900441312[1].png"/>
            <p:cNvPicPr>
              <a:picLocks noChangeAspect="1" noChangeArrowheads="1"/>
            </p:cNvPicPr>
            <p:nvPr/>
          </p:nvPicPr>
          <p:blipFill>
            <a:blip r:embed="rId6"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9" name="TextBox 9"/>
            <p:cNvSpPr txBox="1">
              <a:spLocks noChangeArrowheads="1"/>
            </p:cNvSpPr>
            <p:nvPr/>
          </p:nvSpPr>
          <p:spPr bwMode="auto">
            <a:xfrm>
              <a:off x="7315200" y="4572000"/>
              <a:ext cx="1752600" cy="601483"/>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of Module 3</a:t>
            </a:r>
            <a:endParaRPr lang="en-US" dirty="0"/>
          </a:p>
        </p:txBody>
      </p:sp>
      <p:sp>
        <p:nvSpPr>
          <p:cNvPr id="3" name="Content Placeholder 2"/>
          <p:cNvSpPr>
            <a:spLocks noGrp="1"/>
          </p:cNvSpPr>
          <p:nvPr>
            <p:ph idx="1"/>
          </p:nvPr>
        </p:nvSpPr>
        <p:spPr/>
        <p:txBody>
          <a:bodyPr/>
          <a:lstStyle/>
          <a:p>
            <a:r>
              <a:rPr lang="en-US" dirty="0"/>
              <a:t>Questions?</a:t>
            </a:r>
          </a:p>
          <a:p>
            <a:endParaRPr lang="en-US" dirty="0"/>
          </a:p>
          <a:p>
            <a:r>
              <a:rPr lang="en-US" dirty="0"/>
              <a:t>Please complete and return your training evaluation form.</a:t>
            </a:r>
          </a:p>
          <a:p>
            <a:endParaRPr lang="en-US" dirty="0"/>
          </a:p>
          <a:p>
            <a:r>
              <a:rPr lang="en-US" dirty="0"/>
              <a:t>Thank you!</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162</a:t>
            </a:fld>
            <a:endParaRPr lang="en-US" dirty="0"/>
          </a:p>
        </p:txBody>
      </p:sp>
    </p:spTree>
  </p:cSld>
  <p:clrMapOvr>
    <a:masterClrMapping/>
  </p:clrMapOvr>
  <p:transition spd="med">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Oval 4"/>
          <p:cNvSpPr>
            <a:spLocks noChangeArrowheads="1"/>
          </p:cNvSpPr>
          <p:nvPr/>
        </p:nvSpPr>
        <p:spPr bwMode="auto">
          <a:xfrm>
            <a:off x="1295400" y="304800"/>
            <a:ext cx="6781800" cy="6400800"/>
          </a:xfrm>
          <a:prstGeom prst="ellipse">
            <a:avLst/>
          </a:prstGeom>
          <a:solidFill>
            <a:srgbClr val="FFFF99"/>
          </a:solidFill>
          <a:ln w="9525">
            <a:solidFill>
              <a:srgbClr val="000066"/>
            </a:solidFill>
            <a:round/>
            <a:headEnd/>
            <a:tailEnd/>
          </a:ln>
        </p:spPr>
        <p:txBody>
          <a:bodyPr wrap="none" anchor="ctr"/>
          <a:lstStyle/>
          <a:p>
            <a:pPr>
              <a:defRPr/>
            </a:pPr>
            <a:endPar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Arial" pitchFamily="34" charset="0"/>
            </a:endParaRPr>
          </a:p>
        </p:txBody>
      </p:sp>
      <p:sp>
        <p:nvSpPr>
          <p:cNvPr id="16389" name="AutoShape 5"/>
          <p:cNvSpPr>
            <a:spLocks noChangeArrowheads="1"/>
          </p:cNvSpPr>
          <p:nvPr/>
        </p:nvSpPr>
        <p:spPr bwMode="auto">
          <a:xfrm>
            <a:off x="3733800" y="2667000"/>
            <a:ext cx="1828800" cy="1600200"/>
          </a:xfrm>
          <a:prstGeom prst="pentagon">
            <a:avLst/>
          </a:prstGeom>
          <a:solidFill>
            <a:srgbClr val="99CC00"/>
          </a:solidFill>
          <a:ln w="9525">
            <a:solidFill>
              <a:schemeClr val="tx1"/>
            </a:solidFill>
            <a:miter lim="800000"/>
            <a:headEnd/>
            <a:tailEnd/>
          </a:ln>
        </p:spPr>
        <p:txBody>
          <a:bodyPr wrap="none" anchor="ctr"/>
          <a:lstStyle/>
          <a:p>
            <a:pPr algn="ctr">
              <a:defRPr/>
            </a:pPr>
            <a:r>
              <a:rPr lang="en-US" sz="1400" dirty="0">
                <a:solidFill>
                  <a:schemeClr val="bg2"/>
                </a:solidFill>
                <a:effectLst>
                  <a:outerShdw blurRad="38100" dist="38100" dir="2700000" algn="tl">
                    <a:srgbClr val="FFFFFF"/>
                  </a:outerShdw>
                </a:effectLst>
              </a:rPr>
              <a:t>Collect</a:t>
            </a:r>
          </a:p>
          <a:p>
            <a:pPr algn="ctr">
              <a:defRPr/>
            </a:pPr>
            <a:r>
              <a:rPr lang="en-US" sz="1400" dirty="0">
                <a:solidFill>
                  <a:schemeClr val="bg2"/>
                </a:solidFill>
                <a:effectLst>
                  <a:outerShdw blurRad="38100" dist="38100" dir="2700000" algn="tl">
                    <a:srgbClr val="FFFFFF"/>
                  </a:outerShdw>
                </a:effectLst>
              </a:rPr>
              <a:t> and Use</a:t>
            </a:r>
          </a:p>
          <a:p>
            <a:pPr algn="ctr">
              <a:defRPr/>
            </a:pPr>
            <a:r>
              <a:rPr lang="en-US" sz="1400" dirty="0">
                <a:solidFill>
                  <a:schemeClr val="bg2"/>
                </a:solidFill>
                <a:effectLst>
                  <a:outerShdw blurRad="38100" dist="38100" dir="2700000" algn="tl">
                    <a:srgbClr val="FFFFFF"/>
                  </a:outerShdw>
                </a:effectLst>
              </a:rPr>
              <a:t>Data</a:t>
            </a:r>
          </a:p>
          <a:p>
            <a:pPr algn="ctr">
              <a:defRPr/>
            </a:pPr>
            <a:endParaRPr lang="en-US" dirty="0">
              <a:solidFill>
                <a:schemeClr val="bg2"/>
              </a:solidFill>
            </a:endParaRPr>
          </a:p>
        </p:txBody>
      </p:sp>
      <p:sp>
        <p:nvSpPr>
          <p:cNvPr id="907267" name="Oval 7"/>
          <p:cNvSpPr>
            <a:spLocks noChangeArrowheads="1"/>
          </p:cNvSpPr>
          <p:nvPr/>
        </p:nvSpPr>
        <p:spPr bwMode="auto">
          <a:xfrm>
            <a:off x="6019800" y="1752600"/>
            <a:ext cx="1676400" cy="1600200"/>
          </a:xfrm>
          <a:prstGeom prst="ellipse">
            <a:avLst/>
          </a:prstGeom>
          <a:solidFill>
            <a:srgbClr val="C0C0C0"/>
          </a:solidFill>
          <a:ln w="9525">
            <a:solidFill>
              <a:schemeClr val="tx1"/>
            </a:solidFill>
            <a:round/>
            <a:headEnd/>
            <a:tailEnd/>
          </a:ln>
        </p:spPr>
        <p:txBody>
          <a:bodyPr wrap="none" anchor="ctr"/>
          <a:lstStyle/>
          <a:p>
            <a:pPr algn="ctr"/>
            <a:r>
              <a:rPr lang="en-US" sz="1400" dirty="0">
                <a:solidFill>
                  <a:schemeClr val="bg2"/>
                </a:solidFill>
              </a:rPr>
              <a:t>Develop </a:t>
            </a:r>
          </a:p>
          <a:p>
            <a:pPr algn="ctr"/>
            <a:r>
              <a:rPr lang="en-US" sz="1400" dirty="0">
                <a:solidFill>
                  <a:schemeClr val="bg2"/>
                </a:solidFill>
              </a:rPr>
              <a:t>Hypothesis </a:t>
            </a:r>
          </a:p>
          <a:p>
            <a:pPr algn="ctr"/>
            <a:endParaRPr lang="en-US" sz="1000" dirty="0">
              <a:solidFill>
                <a:schemeClr val="bg2"/>
              </a:solidFill>
            </a:endParaRPr>
          </a:p>
        </p:txBody>
      </p:sp>
      <p:sp>
        <p:nvSpPr>
          <p:cNvPr id="907268" name="Oval 8"/>
          <p:cNvSpPr>
            <a:spLocks noChangeArrowheads="1"/>
          </p:cNvSpPr>
          <p:nvPr/>
        </p:nvSpPr>
        <p:spPr bwMode="auto">
          <a:xfrm>
            <a:off x="5410200" y="4419600"/>
            <a:ext cx="1676400" cy="1600200"/>
          </a:xfrm>
          <a:prstGeom prst="ellipse">
            <a:avLst/>
          </a:prstGeom>
          <a:solidFill>
            <a:srgbClr val="C0C0C0"/>
          </a:solidFill>
          <a:ln w="9525">
            <a:solidFill>
              <a:schemeClr val="tx1"/>
            </a:solidFill>
            <a:round/>
            <a:headEnd/>
            <a:tailEnd/>
          </a:ln>
        </p:spPr>
        <p:txBody>
          <a:bodyPr wrap="none" anchor="ctr"/>
          <a:lstStyle/>
          <a:p>
            <a:pPr algn="ctr"/>
            <a:endParaRPr lang="en-US" sz="1400" dirty="0">
              <a:solidFill>
                <a:schemeClr val="bg2"/>
              </a:solidFill>
            </a:endParaRPr>
          </a:p>
          <a:p>
            <a:pPr algn="ctr"/>
            <a:r>
              <a:rPr lang="en-US" sz="1400" dirty="0">
                <a:solidFill>
                  <a:schemeClr val="bg2"/>
                </a:solidFill>
              </a:rPr>
              <a:t>Discuss and</a:t>
            </a:r>
          </a:p>
          <a:p>
            <a:pPr algn="ctr"/>
            <a:r>
              <a:rPr lang="en-US" sz="1400" dirty="0">
                <a:solidFill>
                  <a:schemeClr val="bg2"/>
                </a:solidFill>
              </a:rPr>
              <a:t>Select</a:t>
            </a:r>
          </a:p>
          <a:p>
            <a:pPr algn="ctr"/>
            <a:r>
              <a:rPr lang="en-US" sz="1400" dirty="0">
                <a:solidFill>
                  <a:schemeClr val="bg2"/>
                </a:solidFill>
              </a:rPr>
              <a:t>Solutions</a:t>
            </a:r>
          </a:p>
          <a:p>
            <a:pPr algn="ctr"/>
            <a:endParaRPr lang="en-US" sz="1000" dirty="0">
              <a:solidFill>
                <a:schemeClr val="bg2"/>
              </a:solidFill>
            </a:endParaRPr>
          </a:p>
        </p:txBody>
      </p:sp>
      <p:sp>
        <p:nvSpPr>
          <p:cNvPr id="907269" name="Oval 9"/>
          <p:cNvSpPr>
            <a:spLocks noChangeArrowheads="1"/>
          </p:cNvSpPr>
          <p:nvPr/>
        </p:nvSpPr>
        <p:spPr bwMode="auto">
          <a:xfrm>
            <a:off x="2438400" y="4572000"/>
            <a:ext cx="1676400" cy="1600200"/>
          </a:xfrm>
          <a:prstGeom prst="ellipse">
            <a:avLst/>
          </a:prstGeom>
          <a:solidFill>
            <a:srgbClr val="C0C0C0"/>
          </a:solidFill>
          <a:ln w="9525" algn="ctr">
            <a:solidFill>
              <a:schemeClr val="tx1"/>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Develop and</a:t>
            </a:r>
          </a:p>
          <a:p>
            <a:pPr algn="ctr"/>
            <a:r>
              <a:rPr lang="en-US" sz="1400" dirty="0">
                <a:solidFill>
                  <a:schemeClr val="bg2"/>
                </a:solidFill>
              </a:rPr>
              <a:t>Implement</a:t>
            </a:r>
          </a:p>
          <a:p>
            <a:pPr algn="ctr"/>
            <a:r>
              <a:rPr lang="en-US" sz="1400" dirty="0">
                <a:solidFill>
                  <a:schemeClr val="bg2"/>
                </a:solidFill>
              </a:rPr>
              <a:t>Action Plan</a:t>
            </a:r>
          </a:p>
          <a:p>
            <a:pPr algn="ctr"/>
            <a:endParaRPr lang="en-US" dirty="0">
              <a:solidFill>
                <a:schemeClr val="bg2"/>
              </a:solidFill>
            </a:endParaRPr>
          </a:p>
        </p:txBody>
      </p:sp>
      <p:sp>
        <p:nvSpPr>
          <p:cNvPr id="907270" name="Oval 10"/>
          <p:cNvSpPr>
            <a:spLocks noChangeArrowheads="1"/>
          </p:cNvSpPr>
          <p:nvPr/>
        </p:nvSpPr>
        <p:spPr bwMode="auto">
          <a:xfrm>
            <a:off x="1600200" y="1828800"/>
            <a:ext cx="1676400" cy="1600200"/>
          </a:xfrm>
          <a:prstGeom prst="ellipse">
            <a:avLst/>
          </a:prstGeom>
          <a:solidFill>
            <a:srgbClr val="C0C0C0"/>
          </a:solidFill>
          <a:ln w="9525">
            <a:solidFill>
              <a:schemeClr val="tx1"/>
            </a:solidFill>
            <a:round/>
            <a:headEnd/>
            <a:tailEnd/>
          </a:ln>
        </p:spPr>
        <p:txBody>
          <a:bodyPr wrap="none" anchor="ctr"/>
          <a:lstStyle/>
          <a:p>
            <a:pPr algn="ctr"/>
            <a:endParaRPr lang="en-US" dirty="0">
              <a:solidFill>
                <a:schemeClr val="bg2"/>
              </a:solidFill>
            </a:endParaRPr>
          </a:p>
          <a:p>
            <a:pPr algn="ctr"/>
            <a:r>
              <a:rPr lang="en-US" sz="1400" dirty="0">
                <a:solidFill>
                  <a:schemeClr val="bg2"/>
                </a:solidFill>
              </a:rPr>
              <a:t>Evaluate and</a:t>
            </a:r>
          </a:p>
          <a:p>
            <a:pPr algn="ctr"/>
            <a:r>
              <a:rPr lang="en-US" sz="1400" dirty="0">
                <a:solidFill>
                  <a:schemeClr val="bg2"/>
                </a:solidFill>
              </a:rPr>
              <a:t>Revise</a:t>
            </a:r>
          </a:p>
          <a:p>
            <a:pPr algn="ctr"/>
            <a:r>
              <a:rPr lang="en-US" sz="1400" dirty="0">
                <a:solidFill>
                  <a:schemeClr val="bg2"/>
                </a:solidFill>
              </a:rPr>
              <a:t>Action Plan</a:t>
            </a:r>
          </a:p>
          <a:p>
            <a:pPr algn="ctr"/>
            <a:endParaRPr lang="en-US" dirty="0">
              <a:solidFill>
                <a:schemeClr val="bg2"/>
              </a:solidFill>
            </a:endParaRPr>
          </a:p>
        </p:txBody>
      </p:sp>
      <p:sp>
        <p:nvSpPr>
          <p:cNvPr id="141320" name="Text Box 12"/>
          <p:cNvSpPr txBox="1">
            <a:spLocks noChangeArrowheads="1"/>
          </p:cNvSpPr>
          <p:nvPr/>
        </p:nvSpPr>
        <p:spPr bwMode="auto">
          <a:xfrm>
            <a:off x="3505200" y="5867400"/>
            <a:ext cx="2667000" cy="646113"/>
          </a:xfrm>
          <a:prstGeom prst="rect">
            <a:avLst/>
          </a:prstGeom>
          <a:noFill/>
          <a:ln w="9525">
            <a:noFill/>
            <a:miter lim="800000"/>
            <a:headEnd/>
            <a:tailEnd/>
          </a:ln>
        </p:spPr>
        <p:txBody>
          <a:bodyPr>
            <a:spAutoFit/>
          </a:bodyPr>
          <a:lstStyle/>
          <a:p>
            <a:pPr algn="ctr">
              <a:spcBef>
                <a:spcPct val="50000"/>
              </a:spcBef>
              <a:defRPr/>
            </a:pPr>
            <a:r>
              <a:rPr lang="en-US" b="1" dirty="0">
                <a:solidFill>
                  <a:schemeClr val="bg2"/>
                </a:solidFill>
              </a:rPr>
              <a:t>Problem Solving</a:t>
            </a:r>
            <a:r>
              <a:rPr lang="en-US" b="1" u="sng" dirty="0">
                <a:solidFill>
                  <a:schemeClr val="bg2"/>
                </a:solidFill>
                <a:effectLst>
                  <a:outerShdw blurRad="38100" dist="38100" dir="2700000" algn="tl">
                    <a:srgbClr val="C0C0C0"/>
                  </a:outerShdw>
                </a:effectLst>
              </a:rPr>
              <a:t> </a:t>
            </a:r>
            <a:r>
              <a:rPr lang="en-US" b="1" u="sng" dirty="0">
                <a:solidFill>
                  <a:schemeClr val="bg2"/>
                </a:solidFill>
              </a:rPr>
              <a:t>Meeting Foundations</a:t>
            </a:r>
          </a:p>
        </p:txBody>
      </p:sp>
      <p:sp>
        <p:nvSpPr>
          <p:cNvPr id="907272" name="Line 13"/>
          <p:cNvSpPr>
            <a:spLocks noChangeShapeType="1"/>
          </p:cNvSpPr>
          <p:nvPr/>
        </p:nvSpPr>
        <p:spPr bwMode="auto">
          <a:xfrm>
            <a:off x="5486400" y="16764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3" name="Line 14"/>
          <p:cNvSpPr>
            <a:spLocks noChangeShapeType="1"/>
          </p:cNvSpPr>
          <p:nvPr/>
        </p:nvSpPr>
        <p:spPr bwMode="auto">
          <a:xfrm flipH="1">
            <a:off x="4343400" y="5410200"/>
            <a:ext cx="914400" cy="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4" name="Line 15"/>
          <p:cNvSpPr>
            <a:spLocks noChangeShapeType="1"/>
          </p:cNvSpPr>
          <p:nvPr/>
        </p:nvSpPr>
        <p:spPr bwMode="auto">
          <a:xfrm flipH="1" flipV="1">
            <a:off x="2667000" y="3581400"/>
            <a:ext cx="304800" cy="762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5" name="Line 16"/>
          <p:cNvSpPr>
            <a:spLocks noChangeShapeType="1"/>
          </p:cNvSpPr>
          <p:nvPr/>
        </p:nvSpPr>
        <p:spPr bwMode="auto">
          <a:xfrm flipH="1">
            <a:off x="6477000" y="3505200"/>
            <a:ext cx="228600" cy="758825"/>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6" name="Line 17"/>
          <p:cNvSpPr>
            <a:spLocks noChangeShapeType="1"/>
          </p:cNvSpPr>
          <p:nvPr/>
        </p:nvSpPr>
        <p:spPr bwMode="auto">
          <a:xfrm flipV="1">
            <a:off x="3200400" y="17526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7" name="AutoShape 21"/>
          <p:cNvSpPr>
            <a:spLocks noChangeArrowheads="1"/>
          </p:cNvSpPr>
          <p:nvPr/>
        </p:nvSpPr>
        <p:spPr bwMode="auto">
          <a:xfrm rot="-5400000">
            <a:off x="4505325" y="2371725"/>
            <a:ext cx="285750" cy="152400"/>
          </a:xfrm>
          <a:prstGeom prst="leftRightArrow">
            <a:avLst>
              <a:gd name="adj1" fmla="val 50000"/>
              <a:gd name="adj2" fmla="val 37500"/>
            </a:avLst>
          </a:prstGeom>
          <a:solidFill>
            <a:schemeClr val="bg2"/>
          </a:solidFill>
          <a:ln w="0">
            <a:solidFill>
              <a:schemeClr val="bg2"/>
            </a:solidFill>
            <a:miter lim="800000"/>
            <a:headEnd/>
            <a:tailEnd/>
          </a:ln>
        </p:spPr>
        <p:txBody>
          <a:bodyPr wrap="none" anchor="ctr"/>
          <a:lstStyle/>
          <a:p>
            <a:endParaRPr lang="en-US" dirty="0">
              <a:solidFill>
                <a:schemeClr val="bg2"/>
              </a:solidFill>
            </a:endParaRPr>
          </a:p>
        </p:txBody>
      </p:sp>
      <p:sp>
        <p:nvSpPr>
          <p:cNvPr id="907278" name="AutoShape 23"/>
          <p:cNvSpPr>
            <a:spLocks noChangeArrowheads="1"/>
          </p:cNvSpPr>
          <p:nvPr/>
        </p:nvSpPr>
        <p:spPr bwMode="auto">
          <a:xfrm rot="-8328987">
            <a:off x="5272088" y="4418013"/>
            <a:ext cx="285750" cy="152400"/>
          </a:xfrm>
          <a:prstGeom prst="leftRightArrow">
            <a:avLst>
              <a:gd name="adj1" fmla="val 50000"/>
              <a:gd name="adj2" fmla="val 37500"/>
            </a:avLst>
          </a:prstGeom>
          <a:solidFill>
            <a:schemeClr val="bg2"/>
          </a:solidFill>
          <a:ln w="0">
            <a:solidFill>
              <a:schemeClr val="bg2"/>
            </a:solidFill>
            <a:miter lim="800000"/>
            <a:headEnd/>
            <a:tailEnd/>
          </a:ln>
        </p:spPr>
        <p:txBody>
          <a:bodyPr wrap="none" anchor="ctr"/>
          <a:lstStyle/>
          <a:p>
            <a:endParaRPr lang="en-US" dirty="0">
              <a:solidFill>
                <a:schemeClr val="bg2"/>
              </a:solidFill>
            </a:endParaRPr>
          </a:p>
        </p:txBody>
      </p:sp>
      <p:sp>
        <p:nvSpPr>
          <p:cNvPr id="907279" name="AutoShape 24"/>
          <p:cNvSpPr>
            <a:spLocks noChangeArrowheads="1"/>
          </p:cNvSpPr>
          <p:nvPr/>
        </p:nvSpPr>
        <p:spPr bwMode="auto">
          <a:xfrm rot="-2550627">
            <a:off x="3748088" y="4419600"/>
            <a:ext cx="285750" cy="152400"/>
          </a:xfrm>
          <a:prstGeom prst="leftRightArrow">
            <a:avLst>
              <a:gd name="adj1" fmla="val 50000"/>
              <a:gd name="adj2" fmla="val 37500"/>
            </a:avLst>
          </a:prstGeom>
          <a:solidFill>
            <a:schemeClr val="bg2"/>
          </a:solidFill>
          <a:ln w="0">
            <a:solidFill>
              <a:schemeClr val="bg2"/>
            </a:solidFill>
            <a:miter lim="800000"/>
            <a:headEnd/>
            <a:tailEnd/>
          </a:ln>
        </p:spPr>
        <p:txBody>
          <a:bodyPr wrap="none" anchor="ctr"/>
          <a:lstStyle/>
          <a:p>
            <a:endParaRPr lang="en-US" dirty="0">
              <a:solidFill>
                <a:schemeClr val="bg2"/>
              </a:solidFill>
            </a:endParaRPr>
          </a:p>
        </p:txBody>
      </p:sp>
      <p:sp>
        <p:nvSpPr>
          <p:cNvPr id="907280" name="AutoShape 25"/>
          <p:cNvSpPr>
            <a:spLocks noChangeArrowheads="1"/>
          </p:cNvSpPr>
          <p:nvPr/>
        </p:nvSpPr>
        <p:spPr bwMode="auto">
          <a:xfrm rot="-9303365">
            <a:off x="3290888" y="3078163"/>
            <a:ext cx="319087" cy="138112"/>
          </a:xfrm>
          <a:prstGeom prst="leftRightArrow">
            <a:avLst>
              <a:gd name="adj1" fmla="val 50000"/>
              <a:gd name="adj2" fmla="val 37126"/>
            </a:avLst>
          </a:prstGeom>
          <a:solidFill>
            <a:schemeClr val="bg2"/>
          </a:solidFill>
          <a:ln w="0">
            <a:solidFill>
              <a:schemeClr val="bg2"/>
            </a:solidFill>
            <a:miter lim="800000"/>
            <a:headEnd/>
            <a:tailEnd/>
          </a:ln>
        </p:spPr>
        <p:txBody>
          <a:bodyPr wrap="none" anchor="ctr"/>
          <a:lstStyle/>
          <a:p>
            <a:endParaRPr lang="en-US" dirty="0">
              <a:solidFill>
                <a:schemeClr val="bg2"/>
              </a:solidFill>
            </a:endParaRPr>
          </a:p>
        </p:txBody>
      </p:sp>
      <p:sp>
        <p:nvSpPr>
          <p:cNvPr id="907281" name="Text Box 26"/>
          <p:cNvSpPr txBox="1">
            <a:spLocks noChangeArrowheads="1"/>
          </p:cNvSpPr>
          <p:nvPr/>
        </p:nvSpPr>
        <p:spPr bwMode="auto">
          <a:xfrm>
            <a:off x="228600" y="609600"/>
            <a:ext cx="1981200" cy="915988"/>
          </a:xfrm>
          <a:prstGeom prst="rect">
            <a:avLst/>
          </a:prstGeom>
          <a:noFill/>
          <a:ln w="9525">
            <a:noFill/>
            <a:miter lim="800000"/>
            <a:headEnd/>
            <a:tailEnd/>
          </a:ln>
        </p:spPr>
        <p:txBody>
          <a:bodyPr>
            <a:spAutoFit/>
          </a:bodyPr>
          <a:lstStyle/>
          <a:p>
            <a:pPr>
              <a:spcBef>
                <a:spcPct val="50000"/>
              </a:spcBef>
            </a:pPr>
            <a:r>
              <a:rPr lang="en-US" i="1" dirty="0">
                <a:solidFill>
                  <a:schemeClr val="bg2"/>
                </a:solidFill>
              </a:rPr>
              <a:t>Team Initiated Problem Solving (TIPS) Model</a:t>
            </a:r>
          </a:p>
        </p:txBody>
      </p:sp>
      <p:sp>
        <p:nvSpPr>
          <p:cNvPr id="907282" name="AutoShape 25"/>
          <p:cNvSpPr>
            <a:spLocks noChangeArrowheads="1"/>
          </p:cNvSpPr>
          <p:nvPr/>
        </p:nvSpPr>
        <p:spPr bwMode="auto">
          <a:xfrm rot="8762626" flipH="1" flipV="1">
            <a:off x="5726113" y="3049588"/>
            <a:ext cx="320675" cy="136525"/>
          </a:xfrm>
          <a:prstGeom prst="leftRightArrow">
            <a:avLst>
              <a:gd name="adj1" fmla="val 50000"/>
              <a:gd name="adj2" fmla="val 37745"/>
            </a:avLst>
          </a:prstGeom>
          <a:solidFill>
            <a:schemeClr val="bg2"/>
          </a:solidFill>
          <a:ln w="0">
            <a:solidFill>
              <a:schemeClr val="bg2"/>
            </a:solidFill>
            <a:miter lim="800000"/>
            <a:headEnd/>
            <a:tailEnd/>
          </a:ln>
        </p:spPr>
        <p:txBody>
          <a:bodyPr wrap="none" anchor="ctr"/>
          <a:lstStyle/>
          <a:p>
            <a:endParaRPr lang="en-US" dirty="0">
              <a:solidFill>
                <a:schemeClr val="bg2"/>
              </a:solidFill>
            </a:endParaRPr>
          </a:p>
        </p:txBody>
      </p:sp>
      <p:sp>
        <p:nvSpPr>
          <p:cNvPr id="907283" name="Oval 6"/>
          <p:cNvSpPr>
            <a:spLocks noChangeArrowheads="1"/>
          </p:cNvSpPr>
          <p:nvPr/>
        </p:nvSpPr>
        <p:spPr bwMode="auto">
          <a:xfrm>
            <a:off x="3733800" y="457200"/>
            <a:ext cx="1752600" cy="1752600"/>
          </a:xfrm>
          <a:prstGeom prst="ellipse">
            <a:avLst/>
          </a:prstGeom>
          <a:solidFill>
            <a:srgbClr val="C0C0C0"/>
          </a:solidFill>
          <a:ln w="9525">
            <a:solidFill>
              <a:schemeClr val="tx1"/>
            </a:solidFill>
            <a:round/>
            <a:headEnd/>
            <a:tailEnd/>
          </a:ln>
        </p:spPr>
        <p:txBody>
          <a:bodyPr wrap="none" anchor="ctr"/>
          <a:lstStyle/>
          <a:p>
            <a:pPr algn="ctr"/>
            <a:endParaRPr lang="en-US" sz="1400" dirty="0">
              <a:solidFill>
                <a:schemeClr val="bg2"/>
              </a:solidFill>
            </a:endParaRPr>
          </a:p>
          <a:p>
            <a:pPr algn="ctr"/>
            <a:r>
              <a:rPr lang="en-US" sz="1400" dirty="0">
                <a:solidFill>
                  <a:schemeClr val="bg2"/>
                </a:solidFill>
              </a:rPr>
              <a:t>Identify </a:t>
            </a:r>
          </a:p>
          <a:p>
            <a:pPr algn="ctr"/>
            <a:r>
              <a:rPr lang="en-US" sz="1400" dirty="0">
                <a:solidFill>
                  <a:schemeClr val="bg2"/>
                </a:solidFill>
              </a:rPr>
              <a:t>Problems</a:t>
            </a:r>
          </a:p>
          <a:p>
            <a:pPr algn="ctr"/>
            <a:endParaRPr lang="en-US" sz="1000" dirty="0">
              <a:solidFill>
                <a:schemeClr val="bg2"/>
              </a:solidFill>
            </a:endParaRPr>
          </a:p>
          <a:p>
            <a:pPr algn="ctr"/>
            <a:endParaRPr lang="en-US" sz="1000" dirty="0">
              <a:solidFill>
                <a:schemeClr val="bg2"/>
              </a:solidFill>
            </a:endParaRPr>
          </a:p>
        </p:txBody>
      </p:sp>
      <p:sp>
        <p:nvSpPr>
          <p:cNvPr id="907284" name="Footer Placeholder 21"/>
          <p:cNvSpPr>
            <a:spLocks noGrp="1"/>
          </p:cNvSpPr>
          <p:nvPr>
            <p:ph type="ftr" sz="quarter" idx="11"/>
          </p:nvPr>
        </p:nvSpPr>
        <p:spPr>
          <a:xfrm>
            <a:off x="304800" y="6492875"/>
            <a:ext cx="8534400" cy="365125"/>
          </a:xfrm>
          <a:noFill/>
        </p:spPr>
        <p:txBody>
          <a:bodyPr/>
          <a:lstStyle/>
          <a:p>
            <a:r>
              <a:rPr lang="en-US" dirty="0">
                <a:solidFill>
                  <a:schemeClr val="bg2"/>
                </a:solidFill>
                <a:latin typeface="Arial" charset="0"/>
                <a:cs typeface="Arial" charset="0"/>
              </a:rPr>
              <a:t>Newton, J.S., Todd, A.W., Algozzine, K, Horner, R.H. &amp; Algozzine, B. (2009). The Team Initiated Problem Solving (TIPS) Training Manual. Educational and Community Supports, University of Oregon unpublished training manual. </a:t>
            </a:r>
          </a:p>
        </p:txBody>
      </p:sp>
      <p:grpSp>
        <p:nvGrpSpPr>
          <p:cNvPr id="27" name="Group 26"/>
          <p:cNvGrpSpPr>
            <a:grpSpLocks/>
          </p:cNvGrpSpPr>
          <p:nvPr/>
        </p:nvGrpSpPr>
        <p:grpSpPr bwMode="auto">
          <a:xfrm>
            <a:off x="6019800" y="4114800"/>
            <a:ext cx="2743200" cy="2743200"/>
            <a:chOff x="6705600" y="3429000"/>
            <a:chExt cx="2743200" cy="2743200"/>
          </a:xfrm>
        </p:grpSpPr>
        <p:pic>
          <p:nvPicPr>
            <p:cNvPr id="28" name="Picture 8" descr="C:\Documents and Settings\ycsadmin\Local Settings\Temporary Internet Files\Content.IE5\4WW7QPFQ\MC900441312[1].png"/>
            <p:cNvPicPr>
              <a:picLocks noChangeAspect="1" noChangeArrowheads="1"/>
            </p:cNvPicPr>
            <p:nvPr/>
          </p:nvPicPr>
          <p:blipFill>
            <a:blip r:embed="rId2"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29"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4"/>
          <p:cNvSpPr>
            <a:spLocks noGrp="1" noChangeArrowheads="1"/>
          </p:cNvSpPr>
          <p:nvPr>
            <p:ph type="ctrTitle"/>
          </p:nvPr>
        </p:nvSpPr>
        <p:spPr>
          <a:xfrm>
            <a:off x="609600" y="1600200"/>
            <a:ext cx="8077200" cy="3733800"/>
          </a:xfrm>
        </p:spPr>
        <p:txBody>
          <a:bodyPr/>
          <a:lstStyle/>
          <a:p>
            <a:pPr eaLnBrk="1" hangingPunct="1"/>
            <a:r>
              <a:rPr lang="en-US" b="1" i="1" dirty="0"/>
              <a:t>Tertiary Implementation:</a:t>
            </a:r>
            <a:br>
              <a:rPr lang="en-US" b="1" i="1" dirty="0"/>
            </a:br>
            <a:r>
              <a:rPr lang="en-US" sz="3600" b="1" i="1" dirty="0"/>
              <a:t/>
            </a:r>
            <a:br>
              <a:rPr lang="en-US" sz="3600" b="1" i="1" dirty="0"/>
            </a:br>
            <a:r>
              <a:rPr lang="en-US" sz="3600" b="1" i="1" dirty="0"/>
              <a:t> </a:t>
            </a:r>
            <a:r>
              <a:rPr lang="en-US" sz="3600" i="1" dirty="0"/>
              <a:t>Systems, Practices, &amp; Data</a:t>
            </a:r>
            <a:r>
              <a:rPr lang="en-US" sz="3600" b="1" i="1" dirty="0"/>
              <a:t> </a:t>
            </a:r>
            <a:r>
              <a:rPr lang="en-US" sz="3600" i="1" dirty="0"/>
              <a:t/>
            </a:r>
            <a:br>
              <a:rPr lang="en-US" sz="3600" i="1" dirty="0"/>
            </a:br>
            <a:r>
              <a:rPr lang="en-US" sz="3600" i="1" dirty="0"/>
              <a:t>to Support Individuals</a:t>
            </a:r>
          </a:p>
        </p:txBody>
      </p:sp>
    </p:spTree>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84150" y="2149475"/>
            <a:ext cx="4768850" cy="2209800"/>
            <a:chOff x="116" y="1354"/>
            <a:chExt cx="3004" cy="1392"/>
          </a:xfrm>
        </p:grpSpPr>
        <p:sp>
          <p:nvSpPr>
            <p:cNvPr id="909329" name="Oval 3"/>
            <p:cNvSpPr>
              <a:spLocks noChangeArrowheads="1"/>
            </p:cNvSpPr>
            <p:nvPr/>
          </p:nvSpPr>
          <p:spPr bwMode="auto">
            <a:xfrm>
              <a:off x="1728" y="1354"/>
              <a:ext cx="1392" cy="1392"/>
            </a:xfrm>
            <a:prstGeom prst="ellipse">
              <a:avLst/>
            </a:prstGeom>
            <a:noFill/>
            <a:ln w="63500">
              <a:solidFill>
                <a:schemeClr val="accent2"/>
              </a:solidFill>
              <a:round/>
              <a:headEnd/>
              <a:tailEnd/>
            </a:ln>
          </p:spPr>
          <p:txBody>
            <a:bodyPr wrap="none" anchor="ctr"/>
            <a:lstStyle/>
            <a:p>
              <a:endParaRPr lang="en-US" dirty="0">
                <a:solidFill>
                  <a:srgbClr val="2C3F71"/>
                </a:solidFill>
              </a:endParaRPr>
            </a:p>
          </p:txBody>
        </p:sp>
        <p:sp>
          <p:nvSpPr>
            <p:cNvPr id="1508356" name="Text Box 4"/>
            <p:cNvSpPr txBox="1">
              <a:spLocks noChangeArrowheads="1"/>
            </p:cNvSpPr>
            <p:nvPr/>
          </p:nvSpPr>
          <p:spPr bwMode="auto">
            <a:xfrm rot="-3258865">
              <a:off x="1767" y="1819"/>
              <a:ext cx="889" cy="288"/>
            </a:xfrm>
            <a:prstGeom prst="rect">
              <a:avLst/>
            </a:prstGeom>
            <a:noFill/>
            <a:ln w="9525">
              <a:noFill/>
              <a:miter lim="800000"/>
              <a:headEnd/>
              <a:tailEnd/>
            </a:ln>
            <a:effectLst/>
          </p:spPr>
          <p:txBody>
            <a:bodyPr wrap="none">
              <a:spAutoFit/>
            </a:bodyPr>
            <a:lstStyle/>
            <a:p>
              <a:pPr>
                <a:defRPr/>
              </a:pPr>
              <a:r>
                <a:rPr lang="en-US" sz="2400" b="1" dirty="0">
                  <a:solidFill>
                    <a:srgbClr val="C00000"/>
                  </a:solidFill>
                  <a:effectLst>
                    <a:outerShdw blurRad="38100" dist="38100" dir="2700000" algn="tl">
                      <a:srgbClr val="C0C0C0"/>
                    </a:outerShdw>
                  </a:effectLst>
                  <a:latin typeface="Century Gothic" pitchFamily="34" charset="0"/>
                </a:rPr>
                <a:t>SYSTEMS</a:t>
              </a:r>
            </a:p>
          </p:txBody>
        </p:sp>
        <p:sp>
          <p:nvSpPr>
            <p:cNvPr id="1508357" name="Text Box 5"/>
            <p:cNvSpPr txBox="1">
              <a:spLocks noChangeArrowheads="1"/>
            </p:cNvSpPr>
            <p:nvPr/>
          </p:nvSpPr>
          <p:spPr bwMode="auto">
            <a:xfrm>
              <a:off x="116" y="1773"/>
              <a:ext cx="1377" cy="518"/>
            </a:xfrm>
            <a:prstGeom prst="rect">
              <a:avLst/>
            </a:prstGeom>
            <a:noFill/>
            <a:ln w="9525">
              <a:noFill/>
              <a:miter lim="800000"/>
              <a:headEnd/>
              <a:tailEnd/>
            </a:ln>
            <a:effectLst/>
          </p:spPr>
          <p:txBody>
            <a:bodyPr wrap="none">
              <a:spAutoFit/>
            </a:bodyPr>
            <a:lstStyle/>
            <a:p>
              <a:pPr algn="ctr">
                <a:defRPr/>
              </a:pPr>
              <a:r>
                <a:rPr lang="en-US" sz="2400" b="1" dirty="0">
                  <a:solidFill>
                    <a:srgbClr val="2C3F71"/>
                  </a:solidFill>
                  <a:effectLst>
                    <a:outerShdw blurRad="38100" dist="38100" dir="2700000" algn="tl">
                      <a:srgbClr val="C0C0C0"/>
                    </a:outerShdw>
                  </a:effectLst>
                  <a:latin typeface="Century Gothic" pitchFamily="34" charset="0"/>
                </a:rPr>
                <a:t>Supporting</a:t>
              </a:r>
            </a:p>
            <a:p>
              <a:pPr algn="ctr">
                <a:defRPr/>
              </a:pPr>
              <a:r>
                <a:rPr lang="en-US" sz="2400" b="1" dirty="0">
                  <a:solidFill>
                    <a:srgbClr val="2C3F71"/>
                  </a:solidFill>
                  <a:effectLst>
                    <a:outerShdw blurRad="38100" dist="38100" dir="2700000" algn="tl">
                      <a:srgbClr val="C0C0C0"/>
                    </a:outerShdw>
                  </a:effectLst>
                  <a:latin typeface="Century Gothic" pitchFamily="34" charset="0"/>
                </a:rPr>
                <a:t>Staff Behavior</a:t>
              </a:r>
            </a:p>
          </p:txBody>
        </p:sp>
      </p:grpSp>
      <p:grpSp>
        <p:nvGrpSpPr>
          <p:cNvPr id="3" name="Group 6"/>
          <p:cNvGrpSpPr>
            <a:grpSpLocks/>
          </p:cNvGrpSpPr>
          <p:nvPr/>
        </p:nvGrpSpPr>
        <p:grpSpPr bwMode="auto">
          <a:xfrm>
            <a:off x="4038600" y="2149475"/>
            <a:ext cx="4487863" cy="2209800"/>
            <a:chOff x="2544" y="1354"/>
            <a:chExt cx="2827" cy="1392"/>
          </a:xfrm>
        </p:grpSpPr>
        <p:sp>
          <p:nvSpPr>
            <p:cNvPr id="909326" name="Oval 7"/>
            <p:cNvSpPr>
              <a:spLocks noChangeArrowheads="1"/>
            </p:cNvSpPr>
            <p:nvPr/>
          </p:nvSpPr>
          <p:spPr bwMode="auto">
            <a:xfrm>
              <a:off x="2544" y="1354"/>
              <a:ext cx="1440" cy="1392"/>
            </a:xfrm>
            <a:prstGeom prst="ellipse">
              <a:avLst/>
            </a:prstGeom>
            <a:noFill/>
            <a:ln w="63500">
              <a:solidFill>
                <a:schemeClr val="accent1"/>
              </a:solidFill>
              <a:round/>
              <a:headEnd/>
              <a:tailEnd/>
            </a:ln>
          </p:spPr>
          <p:txBody>
            <a:bodyPr wrap="none" anchor="ctr"/>
            <a:lstStyle/>
            <a:p>
              <a:endParaRPr lang="en-US" dirty="0">
                <a:solidFill>
                  <a:srgbClr val="2C3F71"/>
                </a:solidFill>
              </a:endParaRPr>
            </a:p>
          </p:txBody>
        </p:sp>
        <p:sp>
          <p:nvSpPr>
            <p:cNvPr id="1508360" name="Text Box 8"/>
            <p:cNvSpPr txBox="1">
              <a:spLocks noChangeArrowheads="1"/>
            </p:cNvSpPr>
            <p:nvPr/>
          </p:nvSpPr>
          <p:spPr bwMode="auto">
            <a:xfrm rot="2905354">
              <a:off x="3146" y="1772"/>
              <a:ext cx="615" cy="288"/>
            </a:xfrm>
            <a:prstGeom prst="rect">
              <a:avLst/>
            </a:prstGeom>
            <a:noFill/>
            <a:ln w="9525">
              <a:noFill/>
              <a:miter lim="800000"/>
              <a:headEnd/>
              <a:tailEnd/>
            </a:ln>
            <a:effectLst/>
          </p:spPr>
          <p:txBody>
            <a:bodyPr wrap="none">
              <a:spAutoFit/>
            </a:bodyPr>
            <a:lstStyle/>
            <a:p>
              <a:pPr>
                <a:defRPr/>
              </a:pPr>
              <a:r>
                <a:rPr lang="en-US" sz="2400" b="1" dirty="0">
                  <a:solidFill>
                    <a:srgbClr val="7FD13B"/>
                  </a:solidFill>
                  <a:effectLst>
                    <a:outerShdw blurRad="38100" dist="38100" dir="2700000" algn="tl">
                      <a:srgbClr val="C0C0C0"/>
                    </a:outerShdw>
                  </a:effectLst>
                  <a:latin typeface="Century Gothic" pitchFamily="34" charset="0"/>
                </a:rPr>
                <a:t>DATA</a:t>
              </a:r>
            </a:p>
          </p:txBody>
        </p:sp>
        <p:sp>
          <p:nvSpPr>
            <p:cNvPr id="1508361" name="Text Box 9"/>
            <p:cNvSpPr txBox="1">
              <a:spLocks noChangeArrowheads="1"/>
            </p:cNvSpPr>
            <p:nvPr/>
          </p:nvSpPr>
          <p:spPr bwMode="auto">
            <a:xfrm>
              <a:off x="4256" y="1677"/>
              <a:ext cx="1115" cy="748"/>
            </a:xfrm>
            <a:prstGeom prst="rect">
              <a:avLst/>
            </a:prstGeom>
            <a:noFill/>
            <a:ln w="9525">
              <a:noFill/>
              <a:miter lim="800000"/>
              <a:headEnd/>
              <a:tailEnd/>
            </a:ln>
            <a:effectLst/>
          </p:spPr>
          <p:txBody>
            <a:bodyPr wrap="none">
              <a:spAutoFit/>
            </a:bodyPr>
            <a:lstStyle/>
            <a:p>
              <a:pPr algn="ctr">
                <a:defRPr/>
              </a:pPr>
              <a:r>
                <a:rPr lang="en-US" sz="2400" b="1" dirty="0">
                  <a:solidFill>
                    <a:srgbClr val="2C3F71"/>
                  </a:solidFill>
                  <a:effectLst>
                    <a:outerShdw blurRad="38100" dist="38100" dir="2700000" algn="tl">
                      <a:srgbClr val="C0C0C0"/>
                    </a:outerShdw>
                  </a:effectLst>
                  <a:latin typeface="Century Gothic" pitchFamily="34" charset="0"/>
                </a:rPr>
                <a:t>Supporting</a:t>
              </a:r>
            </a:p>
            <a:p>
              <a:pPr algn="ctr">
                <a:defRPr/>
              </a:pPr>
              <a:r>
                <a:rPr lang="en-US" sz="2400" b="1" dirty="0">
                  <a:solidFill>
                    <a:srgbClr val="2C3F71"/>
                  </a:solidFill>
                  <a:effectLst>
                    <a:outerShdw blurRad="38100" dist="38100" dir="2700000" algn="tl">
                      <a:srgbClr val="C0C0C0"/>
                    </a:outerShdw>
                  </a:effectLst>
                  <a:latin typeface="Century Gothic" pitchFamily="34" charset="0"/>
                </a:rPr>
                <a:t>Decision</a:t>
              </a:r>
            </a:p>
            <a:p>
              <a:pPr algn="ctr">
                <a:defRPr/>
              </a:pPr>
              <a:r>
                <a:rPr lang="en-US" sz="2400" b="1" dirty="0">
                  <a:solidFill>
                    <a:srgbClr val="2C3F71"/>
                  </a:solidFill>
                  <a:effectLst>
                    <a:outerShdw blurRad="38100" dist="38100" dir="2700000" algn="tl">
                      <a:srgbClr val="C0C0C0"/>
                    </a:outerShdw>
                  </a:effectLst>
                  <a:latin typeface="Century Gothic" pitchFamily="34" charset="0"/>
                </a:rPr>
                <a:t>Making</a:t>
              </a:r>
            </a:p>
          </p:txBody>
        </p:sp>
      </p:grpSp>
      <p:grpSp>
        <p:nvGrpSpPr>
          <p:cNvPr id="4" name="Group 10"/>
          <p:cNvGrpSpPr>
            <a:grpSpLocks/>
          </p:cNvGrpSpPr>
          <p:nvPr/>
        </p:nvGrpSpPr>
        <p:grpSpPr bwMode="auto">
          <a:xfrm>
            <a:off x="3262313" y="3292475"/>
            <a:ext cx="2667000" cy="3408363"/>
            <a:chOff x="2055" y="2074"/>
            <a:chExt cx="1680" cy="2147"/>
          </a:xfrm>
        </p:grpSpPr>
        <p:sp>
          <p:nvSpPr>
            <p:cNvPr id="909323" name="Oval 11"/>
            <p:cNvSpPr>
              <a:spLocks noChangeArrowheads="1"/>
            </p:cNvSpPr>
            <p:nvPr/>
          </p:nvSpPr>
          <p:spPr bwMode="auto">
            <a:xfrm>
              <a:off x="2112" y="2074"/>
              <a:ext cx="1488" cy="1392"/>
            </a:xfrm>
            <a:prstGeom prst="ellipse">
              <a:avLst/>
            </a:prstGeom>
            <a:noFill/>
            <a:ln w="63500">
              <a:solidFill>
                <a:schemeClr val="hlink"/>
              </a:solidFill>
              <a:round/>
              <a:headEnd/>
              <a:tailEnd/>
            </a:ln>
          </p:spPr>
          <p:txBody>
            <a:bodyPr wrap="none" anchor="ctr"/>
            <a:lstStyle/>
            <a:p>
              <a:pPr algn="ctr"/>
              <a:endParaRPr lang="en-US" sz="2400" dirty="0">
                <a:solidFill>
                  <a:srgbClr val="2C3F71"/>
                </a:solidFill>
              </a:endParaRPr>
            </a:p>
          </p:txBody>
        </p:sp>
        <p:sp>
          <p:nvSpPr>
            <p:cNvPr id="1508364" name="Text Box 12"/>
            <p:cNvSpPr txBox="1">
              <a:spLocks noChangeArrowheads="1"/>
            </p:cNvSpPr>
            <p:nvPr/>
          </p:nvSpPr>
          <p:spPr bwMode="auto">
            <a:xfrm>
              <a:off x="2304" y="2891"/>
              <a:ext cx="1112" cy="288"/>
            </a:xfrm>
            <a:prstGeom prst="rect">
              <a:avLst/>
            </a:prstGeom>
            <a:noFill/>
            <a:ln w="9525">
              <a:noFill/>
              <a:miter lim="800000"/>
              <a:headEnd/>
              <a:tailEnd/>
            </a:ln>
            <a:effectLst/>
          </p:spPr>
          <p:txBody>
            <a:bodyPr wrap="none">
              <a:spAutoFit/>
            </a:bodyPr>
            <a:lstStyle/>
            <a:p>
              <a:pPr>
                <a:defRPr/>
              </a:pPr>
              <a:r>
                <a:rPr lang="en-US" sz="2400" b="1" dirty="0">
                  <a:solidFill>
                    <a:srgbClr val="600000"/>
                  </a:solidFill>
                  <a:effectLst>
                    <a:outerShdw blurRad="38100" dist="38100" dir="2700000" algn="tl">
                      <a:srgbClr val="C0C0C0"/>
                    </a:outerShdw>
                  </a:effectLst>
                  <a:latin typeface="Century Gothic" pitchFamily="34" charset="0"/>
                </a:rPr>
                <a:t>PRACTICES</a:t>
              </a:r>
            </a:p>
          </p:txBody>
        </p:sp>
        <p:sp>
          <p:nvSpPr>
            <p:cNvPr id="1508365" name="Text Box 13"/>
            <p:cNvSpPr txBox="1">
              <a:spLocks noChangeArrowheads="1"/>
            </p:cNvSpPr>
            <p:nvPr/>
          </p:nvSpPr>
          <p:spPr bwMode="auto">
            <a:xfrm>
              <a:off x="2055" y="3703"/>
              <a:ext cx="1680" cy="518"/>
            </a:xfrm>
            <a:prstGeom prst="rect">
              <a:avLst/>
            </a:prstGeom>
            <a:noFill/>
            <a:ln w="9525">
              <a:noFill/>
              <a:miter lim="800000"/>
              <a:headEnd/>
              <a:tailEnd/>
            </a:ln>
            <a:effectLst/>
          </p:spPr>
          <p:txBody>
            <a:bodyPr wrap="none">
              <a:spAutoFit/>
            </a:bodyPr>
            <a:lstStyle/>
            <a:p>
              <a:pPr algn="ctr">
                <a:defRPr/>
              </a:pPr>
              <a:r>
                <a:rPr lang="en-US" sz="2400" b="1" dirty="0">
                  <a:solidFill>
                    <a:srgbClr val="2C3F71"/>
                  </a:solidFill>
                  <a:effectLst>
                    <a:outerShdw blurRad="38100" dist="38100" dir="2700000" algn="tl">
                      <a:srgbClr val="C0C0C0"/>
                    </a:outerShdw>
                  </a:effectLst>
                  <a:latin typeface="Century Gothic" pitchFamily="34" charset="0"/>
                </a:rPr>
                <a:t>Supporting</a:t>
              </a:r>
            </a:p>
            <a:p>
              <a:pPr algn="ctr">
                <a:defRPr/>
              </a:pPr>
              <a:r>
                <a:rPr lang="en-US" sz="2400" b="1" dirty="0">
                  <a:solidFill>
                    <a:srgbClr val="2C3F71"/>
                  </a:solidFill>
                  <a:effectLst>
                    <a:outerShdw blurRad="38100" dist="38100" dir="2700000" algn="tl">
                      <a:srgbClr val="C0C0C0"/>
                    </a:outerShdw>
                  </a:effectLst>
                  <a:latin typeface="Century Gothic" pitchFamily="34" charset="0"/>
                </a:rPr>
                <a:t>Student Behavior</a:t>
              </a:r>
            </a:p>
          </p:txBody>
        </p:sp>
      </p:grpSp>
      <p:sp>
        <p:nvSpPr>
          <p:cNvPr id="1508366" name="Text Box 14"/>
          <p:cNvSpPr txBox="1">
            <a:spLocks noChangeArrowheads="1"/>
          </p:cNvSpPr>
          <p:nvPr/>
        </p:nvSpPr>
        <p:spPr bwMode="auto">
          <a:xfrm>
            <a:off x="6858000" y="4343400"/>
            <a:ext cx="2286000" cy="1815882"/>
          </a:xfrm>
          <a:prstGeom prst="rect">
            <a:avLst/>
          </a:prstGeom>
          <a:noFill/>
          <a:ln w="88900">
            <a:noFill/>
            <a:miter lim="800000"/>
            <a:headEnd/>
            <a:tailEnd/>
          </a:ln>
          <a:effectLst/>
        </p:spPr>
        <p:txBody>
          <a:bodyPr wrap="square">
            <a:spAutoFit/>
          </a:bodyPr>
          <a:lstStyle/>
          <a:p>
            <a:pPr>
              <a:defRPr/>
            </a:pPr>
            <a:r>
              <a:rPr lang="en-US" sz="2800" b="1" dirty="0">
                <a:solidFill>
                  <a:srgbClr val="5F7791"/>
                </a:solidFill>
                <a:effectLst>
                  <a:outerShdw blurRad="38100" dist="38100" dir="2700000" algn="tl">
                    <a:srgbClr val="C0C0C0"/>
                  </a:outerShdw>
                </a:effectLst>
                <a:latin typeface="Century Gothic" pitchFamily="34" charset="0"/>
              </a:rPr>
              <a:t>Positive</a:t>
            </a:r>
          </a:p>
          <a:p>
            <a:pPr>
              <a:defRPr/>
            </a:pPr>
            <a:r>
              <a:rPr lang="en-US" sz="2800" b="1" dirty="0">
                <a:solidFill>
                  <a:srgbClr val="5F7791"/>
                </a:solidFill>
                <a:effectLst>
                  <a:outerShdw blurRad="38100" dist="38100" dir="2700000" algn="tl">
                    <a:srgbClr val="C0C0C0"/>
                  </a:outerShdw>
                </a:effectLst>
                <a:latin typeface="Century Gothic" pitchFamily="34" charset="0"/>
              </a:rPr>
              <a:t>Behavior</a:t>
            </a:r>
          </a:p>
          <a:p>
            <a:pPr>
              <a:defRPr/>
            </a:pPr>
            <a:r>
              <a:rPr lang="en-US" sz="2800" b="1" dirty="0">
                <a:solidFill>
                  <a:srgbClr val="5F7791"/>
                </a:solidFill>
                <a:effectLst>
                  <a:outerShdw blurRad="38100" dist="38100" dir="2700000" algn="tl">
                    <a:srgbClr val="C0C0C0"/>
                  </a:outerShdw>
                </a:effectLst>
                <a:latin typeface="Century Gothic" pitchFamily="34" charset="0"/>
              </a:rPr>
              <a:t>Intervention </a:t>
            </a:r>
          </a:p>
          <a:p>
            <a:pPr>
              <a:defRPr/>
            </a:pPr>
            <a:r>
              <a:rPr lang="en-US" sz="2800" b="1" dirty="0">
                <a:solidFill>
                  <a:srgbClr val="5F7791"/>
                </a:solidFill>
                <a:effectLst>
                  <a:outerShdw blurRad="38100" dist="38100" dir="2700000" algn="tl">
                    <a:srgbClr val="C0C0C0"/>
                  </a:outerShdw>
                </a:effectLst>
                <a:latin typeface="Century Gothic" pitchFamily="34" charset="0"/>
              </a:rPr>
              <a:t>&amp; Support</a:t>
            </a:r>
          </a:p>
        </p:txBody>
      </p:sp>
      <p:sp>
        <p:nvSpPr>
          <p:cNvPr id="909317" name="Line 15"/>
          <p:cNvSpPr>
            <a:spLocks noChangeShapeType="1"/>
          </p:cNvSpPr>
          <p:nvPr/>
        </p:nvSpPr>
        <p:spPr bwMode="auto">
          <a:xfrm flipH="1">
            <a:off x="6781800" y="4419600"/>
            <a:ext cx="0" cy="1600200"/>
          </a:xfrm>
          <a:prstGeom prst="line">
            <a:avLst/>
          </a:prstGeom>
          <a:noFill/>
          <a:ln w="127000">
            <a:pattFill prst="dkUpDiag">
              <a:fgClr>
                <a:schemeClr val="accent1"/>
              </a:fgClr>
              <a:bgClr>
                <a:srgbClr val="FFFFFF"/>
              </a:bgClr>
            </a:pattFill>
            <a:round/>
            <a:headEnd/>
            <a:tailEnd/>
          </a:ln>
        </p:spPr>
        <p:txBody>
          <a:bodyPr/>
          <a:lstStyle/>
          <a:p>
            <a:endParaRPr lang="en-US" dirty="0">
              <a:solidFill>
                <a:srgbClr val="2C3F71"/>
              </a:solidFill>
            </a:endParaRPr>
          </a:p>
        </p:txBody>
      </p:sp>
      <p:grpSp>
        <p:nvGrpSpPr>
          <p:cNvPr id="5" name="Group 16"/>
          <p:cNvGrpSpPr>
            <a:grpSpLocks/>
          </p:cNvGrpSpPr>
          <p:nvPr/>
        </p:nvGrpSpPr>
        <p:grpSpPr bwMode="auto">
          <a:xfrm>
            <a:off x="2438400" y="355600"/>
            <a:ext cx="4267200" cy="5527675"/>
            <a:chOff x="1536" y="224"/>
            <a:chExt cx="2688" cy="3482"/>
          </a:xfrm>
        </p:grpSpPr>
        <p:sp>
          <p:nvSpPr>
            <p:cNvPr id="909320" name="Oval 17"/>
            <p:cNvSpPr>
              <a:spLocks noChangeArrowheads="1"/>
            </p:cNvSpPr>
            <p:nvPr/>
          </p:nvSpPr>
          <p:spPr bwMode="auto">
            <a:xfrm>
              <a:off x="1536" y="864"/>
              <a:ext cx="2688" cy="2842"/>
            </a:xfrm>
            <a:prstGeom prst="ellipse">
              <a:avLst/>
            </a:prstGeom>
            <a:noFill/>
            <a:ln w="63500">
              <a:solidFill>
                <a:schemeClr val="folHlink"/>
              </a:solidFill>
              <a:round/>
              <a:headEnd/>
              <a:tailEnd/>
            </a:ln>
          </p:spPr>
          <p:txBody>
            <a:bodyPr wrap="none" anchor="ctr"/>
            <a:lstStyle/>
            <a:p>
              <a:pPr algn="ctr"/>
              <a:endParaRPr lang="en-US" sz="2800" dirty="0">
                <a:solidFill>
                  <a:srgbClr val="5F7791"/>
                </a:solidFill>
                <a:latin typeface="Times New Roman" pitchFamily="18" charset="0"/>
              </a:endParaRPr>
            </a:p>
          </p:txBody>
        </p:sp>
        <p:sp>
          <p:nvSpPr>
            <p:cNvPr id="1508370" name="Text Box 18"/>
            <p:cNvSpPr txBox="1">
              <a:spLocks noChangeArrowheads="1"/>
            </p:cNvSpPr>
            <p:nvPr/>
          </p:nvSpPr>
          <p:spPr bwMode="auto">
            <a:xfrm>
              <a:off x="2256" y="1005"/>
              <a:ext cx="1165" cy="288"/>
            </a:xfrm>
            <a:prstGeom prst="rect">
              <a:avLst/>
            </a:prstGeom>
            <a:noFill/>
            <a:ln w="9525">
              <a:noFill/>
              <a:miter lim="800000"/>
              <a:headEnd/>
              <a:tailEnd/>
            </a:ln>
            <a:effectLst/>
          </p:spPr>
          <p:txBody>
            <a:bodyPr wrap="none">
              <a:spAutoFit/>
            </a:bodyPr>
            <a:lstStyle/>
            <a:p>
              <a:pPr>
                <a:defRPr/>
              </a:pPr>
              <a:r>
                <a:rPr lang="en-US" sz="2400" b="1" dirty="0">
                  <a:solidFill>
                    <a:srgbClr val="5F7791"/>
                  </a:solidFill>
                  <a:effectLst>
                    <a:outerShdw blurRad="38100" dist="38100" dir="2700000" algn="tl">
                      <a:srgbClr val="C0C0C0"/>
                    </a:outerShdw>
                  </a:effectLst>
                  <a:latin typeface="Century Gothic" pitchFamily="34" charset="0"/>
                </a:rPr>
                <a:t>OUTCOMES</a:t>
              </a:r>
            </a:p>
          </p:txBody>
        </p:sp>
        <p:sp>
          <p:nvSpPr>
            <p:cNvPr id="1508371" name="Text Box 19"/>
            <p:cNvSpPr txBox="1">
              <a:spLocks noChangeArrowheads="1"/>
            </p:cNvSpPr>
            <p:nvPr/>
          </p:nvSpPr>
          <p:spPr bwMode="auto">
            <a:xfrm>
              <a:off x="1671" y="224"/>
              <a:ext cx="2417" cy="518"/>
            </a:xfrm>
            <a:prstGeom prst="rect">
              <a:avLst/>
            </a:prstGeom>
            <a:noFill/>
            <a:ln w="9525">
              <a:noFill/>
              <a:miter lim="800000"/>
              <a:headEnd/>
              <a:tailEnd/>
            </a:ln>
            <a:effectLst/>
          </p:spPr>
          <p:txBody>
            <a:bodyPr wrap="none">
              <a:spAutoFit/>
            </a:bodyPr>
            <a:lstStyle/>
            <a:p>
              <a:pPr algn="ctr">
                <a:defRPr/>
              </a:pPr>
              <a:r>
                <a:rPr lang="en-US" sz="2400" b="1" dirty="0">
                  <a:solidFill>
                    <a:srgbClr val="2C3F71"/>
                  </a:solidFill>
                  <a:effectLst>
                    <a:outerShdw blurRad="38100" dist="38100" dir="2700000" algn="tl">
                      <a:srgbClr val="C0C0C0"/>
                    </a:outerShdw>
                  </a:effectLst>
                  <a:latin typeface="Century Gothic" pitchFamily="34" charset="0"/>
                </a:rPr>
                <a:t>Social Competence &amp;</a:t>
              </a:r>
            </a:p>
            <a:p>
              <a:pPr algn="ctr">
                <a:defRPr/>
              </a:pPr>
              <a:r>
                <a:rPr lang="en-US" sz="2400" b="1" dirty="0">
                  <a:solidFill>
                    <a:srgbClr val="2C3F71"/>
                  </a:solidFill>
                  <a:effectLst>
                    <a:outerShdw blurRad="38100" dist="38100" dir="2700000" algn="tl">
                      <a:srgbClr val="C0C0C0"/>
                    </a:outerShdw>
                  </a:effectLst>
                  <a:latin typeface="Century Gothic" pitchFamily="34" charset="0"/>
                </a:rPr>
                <a:t>Academic Achievement</a:t>
              </a:r>
              <a:endParaRPr lang="en-US" sz="2400" b="1" dirty="0">
                <a:solidFill>
                  <a:srgbClr val="D8D8D8"/>
                </a:solidFill>
                <a:effectLst>
                  <a:outerShdw blurRad="38100" dist="38100" dir="2700000" algn="tl">
                    <a:srgbClr val="C0C0C0"/>
                  </a:outerShdw>
                </a:effectLst>
                <a:latin typeface="Century Gothic" pitchFamily="34" charset="0"/>
              </a:endParaRPr>
            </a:p>
          </p:txBody>
        </p:sp>
      </p:grpSp>
      <p:sp>
        <p:nvSpPr>
          <p:cNvPr id="21" name="Slide Number Placeholder 20"/>
          <p:cNvSpPr>
            <a:spLocks noGrp="1"/>
          </p:cNvSpPr>
          <p:nvPr>
            <p:ph type="sldNum" sz="quarter" idx="12"/>
          </p:nvPr>
        </p:nvSpPr>
        <p:spPr/>
        <p:txBody>
          <a:bodyPr/>
          <a:lstStyle/>
          <a:p>
            <a:pPr>
              <a:defRPr/>
            </a:pPr>
            <a:fld id="{0C1A2A0E-CAA5-46BF-A5A2-02300CFE1F1A}" type="slidenum">
              <a:rPr lang="en-US">
                <a:solidFill>
                  <a:srgbClr val="2C3F71"/>
                </a:solidFill>
              </a:rPr>
              <a:pPr>
                <a:defRPr/>
              </a:pPr>
              <a:t>19</a:t>
            </a:fld>
            <a:endParaRPr lang="en-US" dirty="0">
              <a:solidFill>
                <a:srgbClr val="2C3F7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5"/>
                                        </p:tgtEl>
                                      </p:cBhvr>
                                    </p:animEffect>
                                    <p:set>
                                      <p:cBhvr>
                                        <p:cTn id="10" dur="1" fill="hold">
                                          <p:stCondLst>
                                            <p:cond delay="1999"/>
                                          </p:stCondLst>
                                        </p:cTn>
                                        <p:tgtEl>
                                          <p:spTgt spid="5"/>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2000"/>
                                        <p:tgtEl>
                                          <p:spTgt spid="2"/>
                                        </p:tgtEl>
                                      </p:cBhvr>
                                    </p:animEffect>
                                    <p:set>
                                      <p:cBhvr>
                                        <p:cTn id="13" dur="1" fill="hold">
                                          <p:stCondLst>
                                            <p:cond delay="1999"/>
                                          </p:stCondLst>
                                        </p:cTn>
                                        <p:tgtEl>
                                          <p:spTgt spid="2"/>
                                        </p:tgtEl>
                                        <p:attrNameLst>
                                          <p:attrName>style.visibility</p:attrName>
                                        </p:attrNameLst>
                                      </p:cBhvr>
                                      <p:to>
                                        <p:strVal val="hidden"/>
                                      </p:to>
                                    </p:set>
                                  </p:childTnLst>
                                </p:cTn>
                              </p:par>
                            </p:childTnLst>
                          </p:cTn>
                        </p:par>
                        <p:par>
                          <p:cTn id="14" fill="hold">
                            <p:stCondLst>
                              <p:cond delay="2000"/>
                            </p:stCondLst>
                            <p:childTnLst>
                              <p:par>
                                <p:cTn id="15" presetID="6" presetClass="emph" presetSubtype="0" fill="hold" nodeType="afterEffect">
                                  <p:stCondLst>
                                    <p:cond delay="0"/>
                                  </p:stCondLst>
                                  <p:childTnLst>
                                    <p:animScale>
                                      <p:cBhvr>
                                        <p:cTn id="16" dur="2000" fill="hold"/>
                                        <p:tgtEl>
                                          <p:spTgt spid="3"/>
                                        </p:tgtEl>
                                      </p:cBhvr>
                                      <p:by x="150000" y="150000"/>
                                    </p:animScale>
                                  </p:childTnLst>
                                </p:cTn>
                              </p:par>
                              <p:par>
                                <p:cTn id="17" presetID="35" presetClass="path" presetSubtype="0" accel="50000" decel="50000" fill="hold" nodeType="withEffect">
                                  <p:stCondLst>
                                    <p:cond delay="0"/>
                                  </p:stCondLst>
                                  <p:childTnLst>
                                    <p:animMotion origin="layout" path="M 0 0  L -0.25 0  E" pathEditMode="relative" ptsTypes="">
                                      <p:cBhvr>
                                        <p:cTn id="18" dur="2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49153" name="Group 2"/>
          <p:cNvGrpSpPr>
            <a:grpSpLocks/>
          </p:cNvGrpSpPr>
          <p:nvPr/>
        </p:nvGrpSpPr>
        <p:grpSpPr bwMode="auto">
          <a:xfrm>
            <a:off x="1066800" y="533400"/>
            <a:ext cx="7161213" cy="6172200"/>
            <a:chOff x="1883" y="1008"/>
            <a:chExt cx="2036" cy="1877"/>
          </a:xfrm>
        </p:grpSpPr>
        <p:sp>
          <p:nvSpPr>
            <p:cNvPr id="49154" name="Text Box 3"/>
            <p:cNvSpPr txBox="1">
              <a:spLocks noChangeArrowheads="1"/>
            </p:cNvSpPr>
            <p:nvPr/>
          </p:nvSpPr>
          <p:spPr bwMode="auto">
            <a:xfrm>
              <a:off x="1884" y="2482"/>
              <a:ext cx="2035" cy="403"/>
            </a:xfrm>
            <a:prstGeom prst="rect">
              <a:avLst/>
            </a:prstGeom>
            <a:solidFill>
              <a:schemeClr val="bg1"/>
            </a:solidFill>
            <a:ln w="9525">
              <a:noFill/>
              <a:miter lim="800000"/>
              <a:headEnd/>
              <a:tailEnd/>
            </a:ln>
          </p:spPr>
          <p:txBody>
            <a:bodyPr/>
            <a:lstStyle/>
            <a:p>
              <a:pPr algn="ctr"/>
              <a:r>
                <a:rPr lang="en-US" sz="2400" dirty="0">
                  <a:solidFill>
                    <a:srgbClr val="1B436F"/>
                  </a:solidFill>
                  <a:latin typeface="Franklin Gothic Demi" pitchFamily="34" charset="0"/>
                </a:rPr>
                <a:t>Exceptional Children Division</a:t>
              </a:r>
            </a:p>
            <a:p>
              <a:pPr algn="ctr"/>
              <a:r>
                <a:rPr lang="en-US" sz="2400" dirty="0">
                  <a:solidFill>
                    <a:srgbClr val="1B436F"/>
                  </a:solidFill>
                  <a:latin typeface="Franklin Gothic Demi" pitchFamily="34" charset="0"/>
                </a:rPr>
                <a:t>Behavior Support &amp; Special Programs</a:t>
              </a:r>
            </a:p>
            <a:p>
              <a:pPr algn="ctr"/>
              <a:r>
                <a:rPr lang="en-US" sz="2400" dirty="0">
                  <a:solidFill>
                    <a:srgbClr val="1B436F"/>
                  </a:solidFill>
                  <a:latin typeface="Franklin Gothic Demi" pitchFamily="34" charset="0"/>
                </a:rPr>
                <a:t>Positive Behavior Intervention &amp; Support Initiative</a:t>
              </a:r>
            </a:p>
          </p:txBody>
        </p:sp>
        <p:pic>
          <p:nvPicPr>
            <p:cNvPr id="49155" name="Picture 4" descr="4colorlogo_centertext"/>
            <p:cNvPicPr>
              <a:picLocks noChangeAspect="1" noChangeArrowheads="1"/>
            </p:cNvPicPr>
            <p:nvPr/>
          </p:nvPicPr>
          <p:blipFill>
            <a:blip r:embed="rId3" cstate="print"/>
            <a:srcRect/>
            <a:stretch>
              <a:fillRect/>
            </a:stretch>
          </p:blipFill>
          <p:spPr bwMode="auto">
            <a:xfrm>
              <a:off x="1883" y="1008"/>
              <a:ext cx="1993" cy="1521"/>
            </a:xfrm>
            <a:prstGeom prst="rect">
              <a:avLst/>
            </a:prstGeom>
            <a:noFill/>
            <a:ln w="9525">
              <a:noFill/>
              <a:miter lim="800000"/>
              <a:headEnd/>
              <a:tailEnd/>
            </a:ln>
          </p:spPr>
        </p:pic>
      </p:gr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Data Collection Strategies &amp; Tools</a:t>
            </a:r>
          </a:p>
        </p:txBody>
      </p:sp>
      <p:sp>
        <p:nvSpPr>
          <p:cNvPr id="5" name="Subtitle 4"/>
          <p:cNvSpPr>
            <a:spLocks noGrp="1"/>
          </p:cNvSpPr>
          <p:nvPr>
            <p:ph type="subTitle" idx="1"/>
          </p:nvPr>
        </p:nvSpPr>
        <p:spPr>
          <a:xfrm>
            <a:off x="381000" y="3505200"/>
            <a:ext cx="8458200" cy="1066800"/>
          </a:xfrm>
        </p:spPr>
        <p:txBody>
          <a:bodyPr/>
          <a:lstStyle/>
          <a:p>
            <a:r>
              <a:rPr lang="en-US" dirty="0"/>
              <a:t>Problem identification, </a:t>
            </a:r>
          </a:p>
          <a:p>
            <a:r>
              <a:rPr lang="en-US" dirty="0"/>
              <a:t>data collection, and evaluation</a:t>
            </a:r>
          </a:p>
        </p:txBody>
      </p:sp>
      <p:sp>
        <p:nvSpPr>
          <p:cNvPr id="6" name="Slide Number Placeholder 5"/>
          <p:cNvSpPr>
            <a:spLocks noGrp="1"/>
          </p:cNvSpPr>
          <p:nvPr>
            <p:ph type="sldNum" sz="quarter" idx="12"/>
          </p:nvPr>
        </p:nvSpPr>
        <p:spPr/>
        <p:txBody>
          <a:bodyPr/>
          <a:lstStyle/>
          <a:p>
            <a:pPr>
              <a:defRPr/>
            </a:pPr>
            <a:fld id="{72DE0107-F7E8-42D3-B18F-186CB0915A37}" type="slidenum">
              <a:rPr lang="en-US"/>
              <a:pPr>
                <a:defRPr/>
              </a:pPr>
              <a:t>20</a:t>
            </a:fld>
            <a:endParaRPr lang="en-US" dirty="0"/>
          </a:p>
        </p:txBody>
      </p:sp>
    </p:spTree>
  </p:cSld>
  <p:clrMapOvr>
    <a:masterClrMapping/>
  </p:clrMapOvr>
  <p:transition spd="med">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9" name="Rectangle 5"/>
          <p:cNvSpPr>
            <a:spLocks noChangeArrowheads="1"/>
          </p:cNvSpPr>
          <p:nvPr/>
        </p:nvSpPr>
        <p:spPr bwMode="auto">
          <a:xfrm>
            <a:off x="1371600" y="381000"/>
            <a:ext cx="8153400" cy="908050"/>
          </a:xfrm>
          <a:prstGeom prst="rect">
            <a:avLst/>
          </a:prstGeom>
          <a:noFill/>
          <a:ln w="9525">
            <a:noFill/>
            <a:miter lim="800000"/>
            <a:headEnd/>
            <a:tailEnd/>
          </a:ln>
          <a:effectLst/>
        </p:spPr>
        <p:txBody>
          <a:bodyPr anchor="ctr"/>
          <a:lstStyle/>
          <a:p>
            <a:pPr algn="ctr"/>
            <a:endParaRPr lang="en-US" sz="4000" dirty="0">
              <a:solidFill>
                <a:srgbClr val="000066"/>
              </a:solidFill>
              <a:latin typeface="Trebuchet MS" pitchFamily="34" charset="0"/>
            </a:endParaRPr>
          </a:p>
        </p:txBody>
      </p:sp>
      <p:sp>
        <p:nvSpPr>
          <p:cNvPr id="8" name="Title 7"/>
          <p:cNvSpPr>
            <a:spLocks noGrp="1"/>
          </p:cNvSpPr>
          <p:nvPr>
            <p:ph type="title"/>
          </p:nvPr>
        </p:nvSpPr>
        <p:spPr>
          <a:xfrm>
            <a:off x="1295400" y="228600"/>
            <a:ext cx="7848600" cy="1249362"/>
          </a:xfrm>
        </p:spPr>
        <p:txBody>
          <a:bodyPr/>
          <a:lstStyle/>
          <a:p>
            <a:r>
              <a:rPr lang="en-US" dirty="0">
                <a:effectLst>
                  <a:outerShdw blurRad="38100" dist="38100" dir="2700000" algn="tl">
                    <a:srgbClr val="C0C0C0"/>
                  </a:outerShdw>
                </a:effectLst>
                <a:latin typeface="Verdana" pitchFamily="34" charset="0"/>
              </a:rPr>
              <a:t/>
            </a:r>
            <a:br>
              <a:rPr lang="en-US" dirty="0">
                <a:effectLst>
                  <a:outerShdw blurRad="38100" dist="38100" dir="2700000" algn="tl">
                    <a:srgbClr val="C0C0C0"/>
                  </a:outerShdw>
                </a:effectLst>
                <a:latin typeface="Verdana" pitchFamily="34" charset="0"/>
              </a:rPr>
            </a:br>
            <a:r>
              <a:rPr lang="en-US" dirty="0">
                <a:latin typeface="Verdana" pitchFamily="34" charset="0"/>
              </a:rPr>
              <a:t>Clear Definition of </a:t>
            </a:r>
            <a:br>
              <a:rPr lang="en-US" dirty="0">
                <a:latin typeface="Verdana" pitchFamily="34" charset="0"/>
              </a:rPr>
            </a:br>
            <a:r>
              <a:rPr lang="en-US" dirty="0">
                <a:latin typeface="Verdana" pitchFamily="34" charset="0"/>
              </a:rPr>
              <a:t>Problem Behavior</a:t>
            </a:r>
            <a:r>
              <a:rPr lang="en-US" sz="4800" dirty="0">
                <a:latin typeface="Trebuchet MS" pitchFamily="34" charset="0"/>
              </a:rPr>
              <a:t/>
            </a:r>
            <a:br>
              <a:rPr lang="en-US" sz="4800" dirty="0">
                <a:latin typeface="Trebuchet MS" pitchFamily="34" charset="0"/>
              </a:rPr>
            </a:br>
            <a:endParaRPr lang="en-US" dirty="0"/>
          </a:p>
        </p:txBody>
      </p:sp>
      <p:pic>
        <p:nvPicPr>
          <p:cNvPr id="11" name="Picture 7" descr="MCj04238280000[1]"/>
          <p:cNvPicPr>
            <a:picLocks noGrp="1" noChangeAspect="1" noChangeArrowheads="1"/>
          </p:cNvPicPr>
          <p:nvPr>
            <p:ph sz="half" idx="1"/>
          </p:nvPr>
        </p:nvPicPr>
        <p:blipFill>
          <a:blip r:embed="rId3" cstate="print"/>
          <a:srcRect/>
          <a:stretch>
            <a:fillRect/>
          </a:stretch>
        </p:blipFill>
        <p:spPr bwMode="auto">
          <a:xfrm>
            <a:off x="685800" y="2438399"/>
            <a:ext cx="2057400" cy="3262745"/>
          </a:xfrm>
          <a:prstGeom prst="rect">
            <a:avLst/>
          </a:prstGeom>
          <a:noFill/>
        </p:spPr>
      </p:pic>
      <p:sp>
        <p:nvSpPr>
          <p:cNvPr id="10" name="Content Placeholder 9"/>
          <p:cNvSpPr>
            <a:spLocks noGrp="1"/>
          </p:cNvSpPr>
          <p:nvPr>
            <p:ph sz="half" idx="2"/>
          </p:nvPr>
        </p:nvSpPr>
        <p:spPr>
          <a:xfrm>
            <a:off x="3429000" y="1828800"/>
            <a:ext cx="5257800" cy="4221163"/>
          </a:xfrm>
        </p:spPr>
        <p:txBody>
          <a:bodyPr/>
          <a:lstStyle/>
          <a:p>
            <a:pPr>
              <a:buNone/>
            </a:pPr>
            <a:r>
              <a:rPr lang="en-US" sz="2400" b="1" dirty="0">
                <a:solidFill>
                  <a:srgbClr val="660066"/>
                </a:solidFill>
                <a:latin typeface="Verdana" pitchFamily="34" charset="0"/>
              </a:rPr>
              <a:t>The “Stranger Test”</a:t>
            </a:r>
          </a:p>
          <a:p>
            <a:r>
              <a:rPr lang="en-US" sz="2400" b="1" dirty="0">
                <a:latin typeface="Verdana" pitchFamily="34" charset="0"/>
              </a:rPr>
              <a:t>Is the description of the behavior crystal clear?</a:t>
            </a:r>
          </a:p>
          <a:p>
            <a:r>
              <a:rPr lang="en-US" sz="2400" b="1" dirty="0">
                <a:latin typeface="Verdana" pitchFamily="34" charset="0"/>
              </a:rPr>
              <a:t>Would a stranger’s description match yours?</a:t>
            </a:r>
          </a:p>
          <a:p>
            <a:r>
              <a:rPr lang="en-US" sz="2400" b="1" dirty="0">
                <a:latin typeface="Verdana" pitchFamily="34" charset="0"/>
              </a:rPr>
              <a:t>If a stranger read your description, would they be able to identify the problem behavior?</a:t>
            </a:r>
          </a:p>
        </p:txBody>
      </p:sp>
      <p:sp>
        <p:nvSpPr>
          <p:cNvPr id="6" name="Slide Number Placeholder 5"/>
          <p:cNvSpPr>
            <a:spLocks noGrp="1"/>
          </p:cNvSpPr>
          <p:nvPr>
            <p:ph type="sldNum" sz="quarter" idx="12"/>
          </p:nvPr>
        </p:nvSpPr>
        <p:spPr/>
        <p:txBody>
          <a:bodyPr/>
          <a:lstStyle/>
          <a:p>
            <a:fld id="{0C1A2A0E-CAA5-46BF-A5A2-02300CFE1F1A}" type="slidenum">
              <a:rPr lang="en-US"/>
              <a:pPr/>
              <a:t>21</a:t>
            </a:fld>
            <a:endParaRPr lang="en-US" dirty="0"/>
          </a:p>
        </p:txBody>
      </p:sp>
    </p:spTree>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5" name="Rectangle 3"/>
          <p:cNvSpPr>
            <a:spLocks noChangeArrowheads="1"/>
          </p:cNvSpPr>
          <p:nvPr/>
        </p:nvSpPr>
        <p:spPr bwMode="auto">
          <a:xfrm>
            <a:off x="6248400" y="5054600"/>
            <a:ext cx="1076325"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fighting</a:t>
            </a:r>
          </a:p>
        </p:txBody>
      </p:sp>
      <p:sp>
        <p:nvSpPr>
          <p:cNvPr id="530437" name="Rectangle 5"/>
          <p:cNvSpPr>
            <a:spLocks noChangeArrowheads="1"/>
          </p:cNvSpPr>
          <p:nvPr/>
        </p:nvSpPr>
        <p:spPr bwMode="auto">
          <a:xfrm>
            <a:off x="6629400" y="3606800"/>
            <a:ext cx="1422400"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talking out</a:t>
            </a:r>
          </a:p>
        </p:txBody>
      </p:sp>
      <p:sp>
        <p:nvSpPr>
          <p:cNvPr id="530439" name="Rectangle 7"/>
          <p:cNvSpPr>
            <a:spLocks noChangeArrowheads="1"/>
          </p:cNvSpPr>
          <p:nvPr/>
        </p:nvSpPr>
        <p:spPr bwMode="auto">
          <a:xfrm>
            <a:off x="5105400" y="5892800"/>
            <a:ext cx="2119491" cy="338554"/>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completing work</a:t>
            </a:r>
          </a:p>
        </p:txBody>
      </p:sp>
      <p:sp>
        <p:nvSpPr>
          <p:cNvPr id="530444" name="Rectangle 12"/>
          <p:cNvSpPr>
            <a:spLocks noChangeArrowheads="1"/>
          </p:cNvSpPr>
          <p:nvPr/>
        </p:nvSpPr>
        <p:spPr bwMode="auto">
          <a:xfrm>
            <a:off x="6705600" y="4292600"/>
            <a:ext cx="1427163"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inattentive</a:t>
            </a:r>
          </a:p>
        </p:txBody>
      </p:sp>
      <p:sp>
        <p:nvSpPr>
          <p:cNvPr id="530436" name="Rectangle 4"/>
          <p:cNvSpPr>
            <a:spLocks noChangeArrowheads="1"/>
          </p:cNvSpPr>
          <p:nvPr/>
        </p:nvSpPr>
        <p:spPr bwMode="auto">
          <a:xfrm>
            <a:off x="1066800" y="4368800"/>
            <a:ext cx="1233488"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swearing</a:t>
            </a:r>
          </a:p>
        </p:txBody>
      </p:sp>
      <p:sp>
        <p:nvSpPr>
          <p:cNvPr id="530438" name="Rectangle 6"/>
          <p:cNvSpPr>
            <a:spLocks noChangeArrowheads="1"/>
          </p:cNvSpPr>
          <p:nvPr/>
        </p:nvSpPr>
        <p:spPr bwMode="auto">
          <a:xfrm>
            <a:off x="1676400" y="5130800"/>
            <a:ext cx="1435100"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out of area</a:t>
            </a:r>
          </a:p>
        </p:txBody>
      </p:sp>
      <p:sp>
        <p:nvSpPr>
          <p:cNvPr id="530441" name="Rectangle 9"/>
          <p:cNvSpPr>
            <a:spLocks noChangeArrowheads="1"/>
          </p:cNvSpPr>
          <p:nvPr/>
        </p:nvSpPr>
        <p:spPr bwMode="auto">
          <a:xfrm>
            <a:off x="3048000" y="5892800"/>
            <a:ext cx="990600"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defiant</a:t>
            </a:r>
          </a:p>
        </p:txBody>
      </p:sp>
      <p:sp>
        <p:nvSpPr>
          <p:cNvPr id="530443" name="Rectangle 11"/>
          <p:cNvSpPr>
            <a:spLocks noChangeArrowheads="1"/>
          </p:cNvSpPr>
          <p:nvPr/>
        </p:nvSpPr>
        <p:spPr bwMode="auto">
          <a:xfrm>
            <a:off x="1371600" y="3683000"/>
            <a:ext cx="708025"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rude</a:t>
            </a:r>
          </a:p>
        </p:txBody>
      </p:sp>
      <p:pic>
        <p:nvPicPr>
          <p:cNvPr id="530446" name="Picture 14" descr="j0287327"/>
          <p:cNvPicPr>
            <a:picLocks noChangeAspect="1" noChangeArrowheads="1"/>
          </p:cNvPicPr>
          <p:nvPr/>
        </p:nvPicPr>
        <p:blipFill>
          <a:blip r:embed="rId3" cstate="print"/>
          <a:srcRect/>
          <a:stretch>
            <a:fillRect/>
          </a:stretch>
        </p:blipFill>
        <p:spPr bwMode="auto">
          <a:xfrm>
            <a:off x="3352800" y="2997200"/>
            <a:ext cx="2514600" cy="2667000"/>
          </a:xfrm>
          <a:prstGeom prst="rect">
            <a:avLst/>
          </a:prstGeom>
          <a:noFill/>
        </p:spPr>
      </p:pic>
      <p:sp>
        <p:nvSpPr>
          <p:cNvPr id="530434" name="Text Box 2"/>
          <p:cNvSpPr txBox="1">
            <a:spLocks noChangeArrowheads="1"/>
          </p:cNvSpPr>
          <p:nvPr/>
        </p:nvSpPr>
        <p:spPr bwMode="auto">
          <a:xfrm>
            <a:off x="6400800" y="2006600"/>
            <a:ext cx="3276600" cy="396875"/>
          </a:xfrm>
          <a:prstGeom prst="rect">
            <a:avLst/>
          </a:prstGeom>
          <a:noFill/>
          <a:ln w="9525">
            <a:noFill/>
            <a:miter lim="800000"/>
            <a:headEnd/>
            <a:tailEnd/>
          </a:ln>
          <a:effectLst/>
        </p:spPr>
        <p:txBody>
          <a:bodyPr>
            <a:spAutoFit/>
          </a:bodyPr>
          <a:lstStyle/>
          <a:p>
            <a:pPr>
              <a:spcBef>
                <a:spcPct val="50000"/>
              </a:spcBef>
            </a:pPr>
            <a:r>
              <a:rPr lang="en-US" sz="2000" b="1" i="1" dirty="0">
                <a:solidFill>
                  <a:srgbClr val="FF3300"/>
                </a:solidFill>
                <a:latin typeface="Verdana" pitchFamily="34" charset="0"/>
              </a:rPr>
              <a:t>Not Measurable</a:t>
            </a:r>
          </a:p>
        </p:txBody>
      </p:sp>
      <p:sp>
        <p:nvSpPr>
          <p:cNvPr id="530440" name="Rectangle 8"/>
          <p:cNvSpPr>
            <a:spLocks noChangeArrowheads="1"/>
          </p:cNvSpPr>
          <p:nvPr/>
        </p:nvSpPr>
        <p:spPr bwMode="auto">
          <a:xfrm>
            <a:off x="5715000" y="2997200"/>
            <a:ext cx="1296988"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bothering</a:t>
            </a:r>
          </a:p>
        </p:txBody>
      </p:sp>
      <p:sp>
        <p:nvSpPr>
          <p:cNvPr id="530442" name="Rectangle 10"/>
          <p:cNvSpPr>
            <a:spLocks noChangeArrowheads="1"/>
          </p:cNvSpPr>
          <p:nvPr/>
        </p:nvSpPr>
        <p:spPr bwMode="auto">
          <a:xfrm>
            <a:off x="3276600" y="2540000"/>
            <a:ext cx="1592263"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oppositional</a:t>
            </a:r>
          </a:p>
        </p:txBody>
      </p:sp>
      <p:sp>
        <p:nvSpPr>
          <p:cNvPr id="530445" name="Rectangle 13"/>
          <p:cNvSpPr>
            <a:spLocks noChangeArrowheads="1"/>
          </p:cNvSpPr>
          <p:nvPr/>
        </p:nvSpPr>
        <p:spPr bwMode="auto">
          <a:xfrm>
            <a:off x="1752600" y="3073400"/>
            <a:ext cx="642938" cy="336550"/>
          </a:xfrm>
          <a:prstGeom prst="rect">
            <a:avLst/>
          </a:prstGeom>
          <a:noFill/>
          <a:ln w="9525">
            <a:noFill/>
            <a:miter lim="800000"/>
            <a:headEnd/>
            <a:tailEnd/>
          </a:ln>
          <a:effectLst/>
        </p:spPr>
        <p:txBody>
          <a:bodyPr wrap="none">
            <a:spAutoFit/>
          </a:bodyPr>
          <a:lstStyle/>
          <a:p>
            <a:pPr>
              <a:spcBef>
                <a:spcPct val="50000"/>
              </a:spcBef>
            </a:pPr>
            <a:r>
              <a:rPr lang="en-US" sz="1600" b="1" dirty="0">
                <a:solidFill>
                  <a:srgbClr val="8D15E7"/>
                </a:solidFill>
                <a:latin typeface="Verdana" pitchFamily="34" charset="0"/>
              </a:rPr>
              <a:t>lazy</a:t>
            </a:r>
          </a:p>
        </p:txBody>
      </p:sp>
      <p:pic>
        <p:nvPicPr>
          <p:cNvPr id="530448" name="Picture 16"/>
          <p:cNvPicPr>
            <a:picLocks noChangeAspect="1" noChangeArrowheads="1"/>
          </p:cNvPicPr>
          <p:nvPr/>
        </p:nvPicPr>
        <p:blipFill>
          <a:blip r:embed="rId4" cstate="print"/>
          <a:srcRect/>
          <a:stretch>
            <a:fillRect/>
          </a:stretch>
        </p:blipFill>
        <p:spPr bwMode="auto">
          <a:xfrm>
            <a:off x="762000" y="2463800"/>
            <a:ext cx="439738" cy="554038"/>
          </a:xfrm>
          <a:prstGeom prst="rect">
            <a:avLst/>
          </a:prstGeom>
          <a:noFill/>
          <a:ln w="9525">
            <a:noFill/>
            <a:miter lim="800000"/>
            <a:headEnd/>
            <a:tailEnd/>
          </a:ln>
          <a:effectLst/>
        </p:spPr>
      </p:pic>
      <p:pic>
        <p:nvPicPr>
          <p:cNvPr id="530449" name="Picture 17"/>
          <p:cNvPicPr>
            <a:picLocks noChangeAspect="1" noChangeArrowheads="1"/>
          </p:cNvPicPr>
          <p:nvPr/>
        </p:nvPicPr>
        <p:blipFill>
          <a:blip r:embed="rId5" cstate="print"/>
          <a:srcRect/>
          <a:stretch>
            <a:fillRect/>
          </a:stretch>
        </p:blipFill>
        <p:spPr bwMode="auto">
          <a:xfrm>
            <a:off x="7772400" y="2387600"/>
            <a:ext cx="439738" cy="554038"/>
          </a:xfrm>
          <a:prstGeom prst="rect">
            <a:avLst/>
          </a:prstGeom>
          <a:noFill/>
          <a:ln w="9525">
            <a:noFill/>
            <a:miter lim="800000"/>
            <a:headEnd/>
            <a:tailEnd/>
          </a:ln>
          <a:effectLst/>
        </p:spPr>
      </p:pic>
      <p:sp>
        <p:nvSpPr>
          <p:cNvPr id="530450" name="Rectangle 18"/>
          <p:cNvSpPr>
            <a:spLocks noChangeArrowheads="1"/>
          </p:cNvSpPr>
          <p:nvPr/>
        </p:nvSpPr>
        <p:spPr bwMode="auto">
          <a:xfrm>
            <a:off x="228600" y="1981200"/>
            <a:ext cx="1825625" cy="396875"/>
          </a:xfrm>
          <a:prstGeom prst="rect">
            <a:avLst/>
          </a:prstGeom>
          <a:noFill/>
          <a:ln w="9525">
            <a:noFill/>
            <a:miter lim="800000"/>
            <a:headEnd/>
            <a:tailEnd/>
          </a:ln>
          <a:effectLst/>
        </p:spPr>
        <p:txBody>
          <a:bodyPr wrap="none">
            <a:spAutoFit/>
          </a:bodyPr>
          <a:lstStyle/>
          <a:p>
            <a:r>
              <a:rPr lang="en-US" sz="2000" b="1" u="sng" dirty="0">
                <a:solidFill>
                  <a:srgbClr val="008000"/>
                </a:solidFill>
                <a:latin typeface="Verdana" pitchFamily="34" charset="0"/>
              </a:rPr>
              <a:t>Measurable</a:t>
            </a:r>
          </a:p>
        </p:txBody>
      </p:sp>
      <p:sp>
        <p:nvSpPr>
          <p:cNvPr id="530451" name="Rectangle 19"/>
          <p:cNvSpPr>
            <a:spLocks noChangeArrowheads="1"/>
          </p:cNvSpPr>
          <p:nvPr/>
        </p:nvSpPr>
        <p:spPr bwMode="auto">
          <a:xfrm>
            <a:off x="1295400" y="381000"/>
            <a:ext cx="8153400" cy="908050"/>
          </a:xfrm>
          <a:prstGeom prst="rect">
            <a:avLst/>
          </a:prstGeom>
          <a:noFill/>
          <a:ln w="9525">
            <a:noFill/>
            <a:miter lim="800000"/>
            <a:headEnd/>
            <a:tailEnd/>
          </a:ln>
          <a:effectLst/>
        </p:spPr>
        <p:txBody>
          <a:bodyPr anchor="ctr"/>
          <a:lstStyle/>
          <a:p>
            <a:pPr algn="ctr"/>
            <a:r>
              <a:rPr lang="en-US" sz="3600" dirty="0">
                <a:solidFill>
                  <a:srgbClr val="000066"/>
                </a:solidFill>
                <a:latin typeface="Verdana" pitchFamily="34" charset="0"/>
              </a:rPr>
              <a:t>Measurable Descriptors</a:t>
            </a:r>
            <a:endParaRPr lang="en-US" sz="4400" dirty="0">
              <a:solidFill>
                <a:srgbClr val="000066"/>
              </a:solidFill>
              <a:latin typeface="Trebuchet MS" pitchFamily="34" charset="0"/>
            </a:endParaRPr>
          </a:p>
        </p:txBody>
      </p:sp>
      <p:sp>
        <p:nvSpPr>
          <p:cNvPr id="19" name="Slide Number Placeholder 18"/>
          <p:cNvSpPr>
            <a:spLocks noGrp="1"/>
          </p:cNvSpPr>
          <p:nvPr>
            <p:ph type="sldNum" sz="quarter" idx="12"/>
          </p:nvPr>
        </p:nvSpPr>
        <p:spPr/>
        <p:txBody>
          <a:bodyPr/>
          <a:lstStyle/>
          <a:p>
            <a:fld id="{0C1A2A0E-CAA5-46BF-A5A2-02300CFE1F1A}" type="slidenum">
              <a:rPr lang="en-US"/>
              <a:pPr/>
              <a:t>22</a:t>
            </a:fld>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5304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mph" presetSubtype="0" fill="hold" grpId="1" nodeType="clickEffect">
                                  <p:stCondLst>
                                    <p:cond delay="0"/>
                                  </p:stCondLst>
                                  <p:iterate type="lt">
                                    <p:tmPct val="4000"/>
                                  </p:iterate>
                                  <p:childTnLst>
                                    <p:set>
                                      <p:cBhvr override="childStyle">
                                        <p:cTn id="10" dur="500" fill="hold"/>
                                        <p:tgtEl>
                                          <p:spTgt spid="530442"/>
                                        </p:tgtEl>
                                        <p:attrNameLst>
                                          <p:attrName>style.color</p:attrName>
                                        </p:attrNameLst>
                                      </p:cBhvr>
                                      <p:to>
                                        <p:clrVal>
                                          <a:srgbClr val="FF0000"/>
                                        </p:clrVal>
                                      </p:to>
                                    </p:set>
                                    <p:set>
                                      <p:cBhvr>
                                        <p:cTn id="11" dur="500" fill="hold"/>
                                        <p:tgtEl>
                                          <p:spTgt spid="530442"/>
                                        </p:tgtEl>
                                        <p:attrNameLst>
                                          <p:attrName>fillcolor</p:attrName>
                                        </p:attrNameLst>
                                      </p:cBhvr>
                                      <p:to>
                                        <p:clrVal>
                                          <a:srgbClr val="FF0000"/>
                                        </p:clrVal>
                                      </p:to>
                                    </p:set>
                                    <p:set>
                                      <p:cBhvr>
                                        <p:cTn id="12" dur="500" fill="hold"/>
                                        <p:tgtEl>
                                          <p:spTgt spid="530442"/>
                                        </p:tgtEl>
                                        <p:attrNameLst>
                                          <p:attrName>fill.type</p:attrName>
                                        </p:attrNameLst>
                                      </p:cBhvr>
                                      <p:to>
                                        <p:strVal val="solid"/>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type="lt">
                                    <p:tmAbs val="0"/>
                                  </p:iterate>
                                  <p:childTnLst>
                                    <p:set>
                                      <p:cBhvr>
                                        <p:cTn id="16" dur="1" fill="hold">
                                          <p:stCondLst>
                                            <p:cond delay="0"/>
                                          </p:stCondLst>
                                        </p:cTn>
                                        <p:tgtEl>
                                          <p:spTgt spid="5304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6" presetClass="emph" presetSubtype="0" fill="hold" grpId="1" nodeType="clickEffect">
                                  <p:stCondLst>
                                    <p:cond delay="0"/>
                                  </p:stCondLst>
                                  <p:iterate type="lt">
                                    <p:tmPct val="4000"/>
                                  </p:iterate>
                                  <p:childTnLst>
                                    <p:set>
                                      <p:cBhvr override="childStyle">
                                        <p:cTn id="20" dur="500" fill="hold"/>
                                        <p:tgtEl>
                                          <p:spTgt spid="530440"/>
                                        </p:tgtEl>
                                        <p:attrNameLst>
                                          <p:attrName>style.color</p:attrName>
                                        </p:attrNameLst>
                                      </p:cBhvr>
                                      <p:to>
                                        <p:clrVal>
                                          <a:srgbClr val="FF0000"/>
                                        </p:clrVal>
                                      </p:to>
                                    </p:set>
                                    <p:set>
                                      <p:cBhvr>
                                        <p:cTn id="21" dur="500" fill="hold"/>
                                        <p:tgtEl>
                                          <p:spTgt spid="530440"/>
                                        </p:tgtEl>
                                        <p:attrNameLst>
                                          <p:attrName>fillcolor</p:attrName>
                                        </p:attrNameLst>
                                      </p:cBhvr>
                                      <p:to>
                                        <p:clrVal>
                                          <a:srgbClr val="FF0000"/>
                                        </p:clrVal>
                                      </p:to>
                                    </p:set>
                                    <p:set>
                                      <p:cBhvr>
                                        <p:cTn id="22" dur="500" fill="hold"/>
                                        <p:tgtEl>
                                          <p:spTgt spid="530440"/>
                                        </p:tgtEl>
                                        <p:attrNameLst>
                                          <p:attrName>fill.type</p:attrName>
                                        </p:attrNameLst>
                                      </p:cBhvr>
                                      <p:to>
                                        <p:strVal val="solid"/>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lt">
                                    <p:tmAbs val="0"/>
                                  </p:iterate>
                                  <p:childTnLst>
                                    <p:set>
                                      <p:cBhvr>
                                        <p:cTn id="26" dur="1" fill="hold">
                                          <p:stCondLst>
                                            <p:cond delay="0"/>
                                          </p:stCondLst>
                                        </p:cTn>
                                        <p:tgtEl>
                                          <p:spTgt spid="5304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6" presetClass="emph" presetSubtype="0" fill="hold" grpId="1" nodeType="clickEffect">
                                  <p:stCondLst>
                                    <p:cond delay="0"/>
                                  </p:stCondLst>
                                  <p:iterate type="lt">
                                    <p:tmPct val="4000"/>
                                  </p:iterate>
                                  <p:childTnLst>
                                    <p:set>
                                      <p:cBhvr override="childStyle">
                                        <p:cTn id="30" dur="500" fill="hold"/>
                                        <p:tgtEl>
                                          <p:spTgt spid="530437"/>
                                        </p:tgtEl>
                                        <p:attrNameLst>
                                          <p:attrName>style.color</p:attrName>
                                        </p:attrNameLst>
                                      </p:cBhvr>
                                      <p:to>
                                        <p:clrVal>
                                          <a:srgbClr val="008000"/>
                                        </p:clrVal>
                                      </p:to>
                                    </p:set>
                                    <p:set>
                                      <p:cBhvr>
                                        <p:cTn id="31" dur="500" fill="hold"/>
                                        <p:tgtEl>
                                          <p:spTgt spid="530437"/>
                                        </p:tgtEl>
                                        <p:attrNameLst>
                                          <p:attrName>fillcolor</p:attrName>
                                        </p:attrNameLst>
                                      </p:cBhvr>
                                      <p:to>
                                        <p:clrVal>
                                          <a:srgbClr val="008000"/>
                                        </p:clrVal>
                                      </p:to>
                                    </p:set>
                                    <p:set>
                                      <p:cBhvr>
                                        <p:cTn id="32" dur="500" fill="hold"/>
                                        <p:tgtEl>
                                          <p:spTgt spid="530437"/>
                                        </p:tgtEl>
                                        <p:attrNameLst>
                                          <p:attrName>fill.type</p:attrName>
                                        </p:attrNameLst>
                                      </p:cBhvr>
                                      <p:to>
                                        <p:strVal val="solid"/>
                                      </p:to>
                                    </p:set>
                                  </p:childTnLst>
                                </p:cTn>
                              </p:par>
                              <p:par>
                                <p:cTn id="33" presetID="18" presetClass="emph" presetSubtype="0" fill="hold" grpId="2" nodeType="withEffect">
                                  <p:stCondLst>
                                    <p:cond delay="0"/>
                                  </p:stCondLst>
                                  <p:iterate type="lt">
                                    <p:tmPct val="4000"/>
                                  </p:iterate>
                                  <p:childTnLst>
                                    <p:set>
                                      <p:cBhvr override="childStyle">
                                        <p:cTn id="34" dur="500" fill="hold"/>
                                        <p:tgtEl>
                                          <p:spTgt spid="530437"/>
                                        </p:tgtEl>
                                        <p:attrNameLst>
                                          <p:attrName>style.textDecorationUnderline</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type="lt">
                                    <p:tmAbs val="0"/>
                                  </p:iterate>
                                  <p:childTnLst>
                                    <p:set>
                                      <p:cBhvr>
                                        <p:cTn id="38" dur="1" fill="hold">
                                          <p:stCondLst>
                                            <p:cond delay="0"/>
                                          </p:stCondLst>
                                        </p:cTn>
                                        <p:tgtEl>
                                          <p:spTgt spid="53044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6" presetClass="emph" presetSubtype="0" fill="hold" grpId="1" nodeType="clickEffect">
                                  <p:stCondLst>
                                    <p:cond delay="0"/>
                                  </p:stCondLst>
                                  <p:iterate type="lt">
                                    <p:tmPct val="4000"/>
                                  </p:iterate>
                                  <p:childTnLst>
                                    <p:set>
                                      <p:cBhvr override="childStyle">
                                        <p:cTn id="42" dur="500" fill="hold"/>
                                        <p:tgtEl>
                                          <p:spTgt spid="530444"/>
                                        </p:tgtEl>
                                        <p:attrNameLst>
                                          <p:attrName>style.color</p:attrName>
                                        </p:attrNameLst>
                                      </p:cBhvr>
                                      <p:to>
                                        <p:clrVal>
                                          <a:srgbClr val="FF0000"/>
                                        </p:clrVal>
                                      </p:to>
                                    </p:set>
                                    <p:set>
                                      <p:cBhvr>
                                        <p:cTn id="43" dur="500" fill="hold"/>
                                        <p:tgtEl>
                                          <p:spTgt spid="530444"/>
                                        </p:tgtEl>
                                        <p:attrNameLst>
                                          <p:attrName>fillcolor</p:attrName>
                                        </p:attrNameLst>
                                      </p:cBhvr>
                                      <p:to>
                                        <p:clrVal>
                                          <a:srgbClr val="FF0000"/>
                                        </p:clrVal>
                                      </p:to>
                                    </p:set>
                                    <p:set>
                                      <p:cBhvr>
                                        <p:cTn id="44" dur="500" fill="hold"/>
                                        <p:tgtEl>
                                          <p:spTgt spid="530444"/>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type="lt">
                                    <p:tmAbs val="0"/>
                                  </p:iterate>
                                  <p:childTnLst>
                                    <p:set>
                                      <p:cBhvr>
                                        <p:cTn id="48" dur="1" fill="hold">
                                          <p:stCondLst>
                                            <p:cond delay="0"/>
                                          </p:stCondLst>
                                        </p:cTn>
                                        <p:tgtEl>
                                          <p:spTgt spid="53043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6" presetClass="emph" presetSubtype="0" fill="hold" grpId="1" nodeType="clickEffect">
                                  <p:stCondLst>
                                    <p:cond delay="0"/>
                                  </p:stCondLst>
                                  <p:iterate type="lt">
                                    <p:tmPct val="4000"/>
                                  </p:iterate>
                                  <p:childTnLst>
                                    <p:set>
                                      <p:cBhvr override="childStyle">
                                        <p:cTn id="52" dur="500" fill="hold"/>
                                        <p:tgtEl>
                                          <p:spTgt spid="530435"/>
                                        </p:tgtEl>
                                        <p:attrNameLst>
                                          <p:attrName>style.color</p:attrName>
                                        </p:attrNameLst>
                                      </p:cBhvr>
                                      <p:to>
                                        <p:clrVal>
                                          <a:srgbClr val="008000"/>
                                        </p:clrVal>
                                      </p:to>
                                    </p:set>
                                    <p:set>
                                      <p:cBhvr>
                                        <p:cTn id="53" dur="500" fill="hold"/>
                                        <p:tgtEl>
                                          <p:spTgt spid="530435"/>
                                        </p:tgtEl>
                                        <p:attrNameLst>
                                          <p:attrName>fillcolor</p:attrName>
                                        </p:attrNameLst>
                                      </p:cBhvr>
                                      <p:to>
                                        <p:clrVal>
                                          <a:srgbClr val="008000"/>
                                        </p:clrVal>
                                      </p:to>
                                    </p:set>
                                    <p:set>
                                      <p:cBhvr>
                                        <p:cTn id="54" dur="500" fill="hold"/>
                                        <p:tgtEl>
                                          <p:spTgt spid="530435"/>
                                        </p:tgtEl>
                                        <p:attrNameLst>
                                          <p:attrName>fill.type</p:attrName>
                                        </p:attrNameLst>
                                      </p:cBhvr>
                                      <p:to>
                                        <p:strVal val="solid"/>
                                      </p:to>
                                    </p:set>
                                  </p:childTnLst>
                                </p:cTn>
                              </p:par>
                              <p:par>
                                <p:cTn id="55" presetID="18" presetClass="emph" presetSubtype="0" fill="hold" grpId="2" nodeType="withEffect">
                                  <p:stCondLst>
                                    <p:cond delay="0"/>
                                  </p:stCondLst>
                                  <p:iterate type="lt">
                                    <p:tmPct val="4000"/>
                                  </p:iterate>
                                  <p:childTnLst>
                                    <p:set>
                                      <p:cBhvr override="childStyle">
                                        <p:cTn id="56" dur="500" fill="hold"/>
                                        <p:tgtEl>
                                          <p:spTgt spid="530435"/>
                                        </p:tgtEl>
                                        <p:attrNameLst>
                                          <p:attrName>style.textDecorationUnderline</p:attrName>
                                        </p:attrNameLst>
                                      </p:cBhvr>
                                      <p:to>
                                        <p:strVal val="tru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iterate type="lt">
                                    <p:tmAbs val="0"/>
                                  </p:iterate>
                                  <p:childTnLst>
                                    <p:set>
                                      <p:cBhvr>
                                        <p:cTn id="60" dur="1" fill="hold">
                                          <p:stCondLst>
                                            <p:cond delay="0"/>
                                          </p:stCondLst>
                                        </p:cTn>
                                        <p:tgtEl>
                                          <p:spTgt spid="53043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6" presetClass="emph" presetSubtype="0" fill="hold" grpId="1" nodeType="clickEffect">
                                  <p:stCondLst>
                                    <p:cond delay="0"/>
                                  </p:stCondLst>
                                  <p:iterate type="lt">
                                    <p:tmPct val="4000"/>
                                  </p:iterate>
                                  <p:childTnLst>
                                    <p:set>
                                      <p:cBhvr override="childStyle">
                                        <p:cTn id="64" dur="500" fill="hold"/>
                                        <p:tgtEl>
                                          <p:spTgt spid="530439"/>
                                        </p:tgtEl>
                                        <p:attrNameLst>
                                          <p:attrName>style.color</p:attrName>
                                        </p:attrNameLst>
                                      </p:cBhvr>
                                      <p:to>
                                        <p:clrVal>
                                          <a:srgbClr val="008000"/>
                                        </p:clrVal>
                                      </p:to>
                                    </p:set>
                                    <p:set>
                                      <p:cBhvr>
                                        <p:cTn id="65" dur="500" fill="hold"/>
                                        <p:tgtEl>
                                          <p:spTgt spid="530439"/>
                                        </p:tgtEl>
                                        <p:attrNameLst>
                                          <p:attrName>fillcolor</p:attrName>
                                        </p:attrNameLst>
                                      </p:cBhvr>
                                      <p:to>
                                        <p:clrVal>
                                          <a:srgbClr val="008000"/>
                                        </p:clrVal>
                                      </p:to>
                                    </p:set>
                                    <p:set>
                                      <p:cBhvr>
                                        <p:cTn id="66" dur="500" fill="hold"/>
                                        <p:tgtEl>
                                          <p:spTgt spid="530439"/>
                                        </p:tgtEl>
                                        <p:attrNameLst>
                                          <p:attrName>fill.type</p:attrName>
                                        </p:attrNameLst>
                                      </p:cBhvr>
                                      <p:to>
                                        <p:strVal val="solid"/>
                                      </p:to>
                                    </p:set>
                                  </p:childTnLst>
                                </p:cTn>
                              </p:par>
                              <p:par>
                                <p:cTn id="67" presetID="18" presetClass="emph" presetSubtype="0" fill="hold" grpId="2" nodeType="withEffect">
                                  <p:stCondLst>
                                    <p:cond delay="0"/>
                                  </p:stCondLst>
                                  <p:iterate type="lt">
                                    <p:tmPct val="4000"/>
                                  </p:iterate>
                                  <p:childTnLst>
                                    <p:set>
                                      <p:cBhvr override="childStyle">
                                        <p:cTn id="68" dur="500" fill="hold"/>
                                        <p:tgtEl>
                                          <p:spTgt spid="530439"/>
                                        </p:tgtEl>
                                        <p:attrNameLst>
                                          <p:attrName>style.textDecorationUnderline</p:attrName>
                                        </p:attrNameLst>
                                      </p:cBhvr>
                                      <p:to>
                                        <p:strVal val="tru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iterate type="lt">
                                    <p:tmAbs val="0"/>
                                  </p:iterate>
                                  <p:childTnLst>
                                    <p:set>
                                      <p:cBhvr>
                                        <p:cTn id="72" dur="1" fill="hold">
                                          <p:stCondLst>
                                            <p:cond delay="0"/>
                                          </p:stCondLst>
                                        </p:cTn>
                                        <p:tgtEl>
                                          <p:spTgt spid="53044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6" presetClass="emph" presetSubtype="0" fill="hold" grpId="1" nodeType="clickEffect">
                                  <p:stCondLst>
                                    <p:cond delay="0"/>
                                  </p:stCondLst>
                                  <p:iterate type="lt">
                                    <p:tmPct val="4000"/>
                                  </p:iterate>
                                  <p:childTnLst>
                                    <p:set>
                                      <p:cBhvr override="childStyle">
                                        <p:cTn id="76" dur="500" fill="hold"/>
                                        <p:tgtEl>
                                          <p:spTgt spid="530441"/>
                                        </p:tgtEl>
                                        <p:attrNameLst>
                                          <p:attrName>style.color</p:attrName>
                                        </p:attrNameLst>
                                      </p:cBhvr>
                                      <p:to>
                                        <p:clrVal>
                                          <a:srgbClr val="FF0000"/>
                                        </p:clrVal>
                                      </p:to>
                                    </p:set>
                                    <p:set>
                                      <p:cBhvr>
                                        <p:cTn id="77" dur="500" fill="hold"/>
                                        <p:tgtEl>
                                          <p:spTgt spid="530441"/>
                                        </p:tgtEl>
                                        <p:attrNameLst>
                                          <p:attrName>fillcolor</p:attrName>
                                        </p:attrNameLst>
                                      </p:cBhvr>
                                      <p:to>
                                        <p:clrVal>
                                          <a:srgbClr val="FF0000"/>
                                        </p:clrVal>
                                      </p:to>
                                    </p:set>
                                    <p:set>
                                      <p:cBhvr>
                                        <p:cTn id="78" dur="500" fill="hold"/>
                                        <p:tgtEl>
                                          <p:spTgt spid="530441"/>
                                        </p:tgtEl>
                                        <p:attrNameLst>
                                          <p:attrName>fill.type</p:attrName>
                                        </p:attrNameLst>
                                      </p:cBhvr>
                                      <p:to>
                                        <p:strVal val="solid"/>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iterate type="lt">
                                    <p:tmAbs val="0"/>
                                  </p:iterate>
                                  <p:childTnLst>
                                    <p:set>
                                      <p:cBhvr>
                                        <p:cTn id="82" dur="1" fill="hold">
                                          <p:stCondLst>
                                            <p:cond delay="0"/>
                                          </p:stCondLst>
                                        </p:cTn>
                                        <p:tgtEl>
                                          <p:spTgt spid="53043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6" presetClass="emph" presetSubtype="0" fill="hold" grpId="1" nodeType="clickEffect">
                                  <p:stCondLst>
                                    <p:cond delay="0"/>
                                  </p:stCondLst>
                                  <p:iterate type="lt">
                                    <p:tmPct val="4000"/>
                                  </p:iterate>
                                  <p:childTnLst>
                                    <p:set>
                                      <p:cBhvr override="childStyle">
                                        <p:cTn id="86" dur="500" fill="hold"/>
                                        <p:tgtEl>
                                          <p:spTgt spid="530438"/>
                                        </p:tgtEl>
                                        <p:attrNameLst>
                                          <p:attrName>style.color</p:attrName>
                                        </p:attrNameLst>
                                      </p:cBhvr>
                                      <p:to>
                                        <p:clrVal>
                                          <a:srgbClr val="008000"/>
                                        </p:clrVal>
                                      </p:to>
                                    </p:set>
                                    <p:set>
                                      <p:cBhvr>
                                        <p:cTn id="87" dur="500" fill="hold"/>
                                        <p:tgtEl>
                                          <p:spTgt spid="530438"/>
                                        </p:tgtEl>
                                        <p:attrNameLst>
                                          <p:attrName>fillcolor</p:attrName>
                                        </p:attrNameLst>
                                      </p:cBhvr>
                                      <p:to>
                                        <p:clrVal>
                                          <a:srgbClr val="008000"/>
                                        </p:clrVal>
                                      </p:to>
                                    </p:set>
                                    <p:set>
                                      <p:cBhvr>
                                        <p:cTn id="88" dur="500" fill="hold"/>
                                        <p:tgtEl>
                                          <p:spTgt spid="530438"/>
                                        </p:tgtEl>
                                        <p:attrNameLst>
                                          <p:attrName>fill.type</p:attrName>
                                        </p:attrNameLst>
                                      </p:cBhvr>
                                      <p:to>
                                        <p:strVal val="solid"/>
                                      </p:to>
                                    </p:set>
                                  </p:childTnLst>
                                </p:cTn>
                              </p:par>
                              <p:par>
                                <p:cTn id="89" presetID="18" presetClass="emph" presetSubtype="0" fill="hold" grpId="2" nodeType="withEffect">
                                  <p:stCondLst>
                                    <p:cond delay="0"/>
                                  </p:stCondLst>
                                  <p:iterate type="lt">
                                    <p:tmPct val="4000"/>
                                  </p:iterate>
                                  <p:childTnLst>
                                    <p:set>
                                      <p:cBhvr override="childStyle">
                                        <p:cTn id="90" dur="500" fill="hold"/>
                                        <p:tgtEl>
                                          <p:spTgt spid="530438"/>
                                        </p:tgtEl>
                                        <p:attrNameLst>
                                          <p:attrName>style.textDecorationUnderline</p:attrName>
                                        </p:attrNameLst>
                                      </p:cBhvr>
                                      <p:to>
                                        <p:strVal val="tru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iterate type="lt">
                                    <p:tmAbs val="0"/>
                                  </p:iterate>
                                  <p:childTnLst>
                                    <p:set>
                                      <p:cBhvr>
                                        <p:cTn id="94" dur="1" fill="hold">
                                          <p:stCondLst>
                                            <p:cond delay="0"/>
                                          </p:stCondLst>
                                        </p:cTn>
                                        <p:tgtEl>
                                          <p:spTgt spid="53043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6" presetClass="emph" presetSubtype="0" fill="hold" grpId="1" nodeType="clickEffect">
                                  <p:stCondLst>
                                    <p:cond delay="0"/>
                                  </p:stCondLst>
                                  <p:iterate type="lt">
                                    <p:tmPct val="4000"/>
                                  </p:iterate>
                                  <p:childTnLst>
                                    <p:set>
                                      <p:cBhvr override="childStyle">
                                        <p:cTn id="98" dur="500" fill="hold"/>
                                        <p:tgtEl>
                                          <p:spTgt spid="530436"/>
                                        </p:tgtEl>
                                        <p:attrNameLst>
                                          <p:attrName>style.color</p:attrName>
                                        </p:attrNameLst>
                                      </p:cBhvr>
                                      <p:to>
                                        <p:clrVal>
                                          <a:srgbClr val="008000"/>
                                        </p:clrVal>
                                      </p:to>
                                    </p:set>
                                    <p:set>
                                      <p:cBhvr>
                                        <p:cTn id="99" dur="500" fill="hold"/>
                                        <p:tgtEl>
                                          <p:spTgt spid="530436"/>
                                        </p:tgtEl>
                                        <p:attrNameLst>
                                          <p:attrName>fillcolor</p:attrName>
                                        </p:attrNameLst>
                                      </p:cBhvr>
                                      <p:to>
                                        <p:clrVal>
                                          <a:srgbClr val="008000"/>
                                        </p:clrVal>
                                      </p:to>
                                    </p:set>
                                    <p:set>
                                      <p:cBhvr>
                                        <p:cTn id="100" dur="500" fill="hold"/>
                                        <p:tgtEl>
                                          <p:spTgt spid="530436"/>
                                        </p:tgtEl>
                                        <p:attrNameLst>
                                          <p:attrName>fill.type</p:attrName>
                                        </p:attrNameLst>
                                      </p:cBhvr>
                                      <p:to>
                                        <p:strVal val="solid"/>
                                      </p:to>
                                    </p:set>
                                  </p:childTnLst>
                                </p:cTn>
                              </p:par>
                              <p:par>
                                <p:cTn id="101" presetID="18" presetClass="emph" presetSubtype="0" fill="hold" grpId="2" nodeType="withEffect">
                                  <p:stCondLst>
                                    <p:cond delay="0"/>
                                  </p:stCondLst>
                                  <p:iterate type="lt">
                                    <p:tmPct val="4000"/>
                                  </p:iterate>
                                  <p:childTnLst>
                                    <p:set>
                                      <p:cBhvr override="childStyle">
                                        <p:cTn id="102" dur="500" fill="hold"/>
                                        <p:tgtEl>
                                          <p:spTgt spid="530436"/>
                                        </p:tgtEl>
                                        <p:attrNameLst>
                                          <p:attrName>style.textDecorationUnderline</p:attrName>
                                        </p:attrNameLst>
                                      </p:cBhvr>
                                      <p:to>
                                        <p:strVal val="tru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iterate type="lt">
                                    <p:tmAbs val="0"/>
                                  </p:iterate>
                                  <p:childTnLst>
                                    <p:set>
                                      <p:cBhvr>
                                        <p:cTn id="106" dur="1" fill="hold">
                                          <p:stCondLst>
                                            <p:cond delay="0"/>
                                          </p:stCondLst>
                                        </p:cTn>
                                        <p:tgtEl>
                                          <p:spTgt spid="530443"/>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6" presetClass="emph" presetSubtype="0" fill="hold" grpId="1" nodeType="clickEffect">
                                  <p:stCondLst>
                                    <p:cond delay="0"/>
                                  </p:stCondLst>
                                  <p:iterate type="lt">
                                    <p:tmPct val="4000"/>
                                  </p:iterate>
                                  <p:childTnLst>
                                    <p:set>
                                      <p:cBhvr override="childStyle">
                                        <p:cTn id="110" dur="500" fill="hold"/>
                                        <p:tgtEl>
                                          <p:spTgt spid="530443"/>
                                        </p:tgtEl>
                                        <p:attrNameLst>
                                          <p:attrName>style.color</p:attrName>
                                        </p:attrNameLst>
                                      </p:cBhvr>
                                      <p:to>
                                        <p:clrVal>
                                          <a:srgbClr val="FF0000"/>
                                        </p:clrVal>
                                      </p:to>
                                    </p:set>
                                    <p:set>
                                      <p:cBhvr>
                                        <p:cTn id="111" dur="500" fill="hold"/>
                                        <p:tgtEl>
                                          <p:spTgt spid="530443"/>
                                        </p:tgtEl>
                                        <p:attrNameLst>
                                          <p:attrName>fillcolor</p:attrName>
                                        </p:attrNameLst>
                                      </p:cBhvr>
                                      <p:to>
                                        <p:clrVal>
                                          <a:srgbClr val="FF0000"/>
                                        </p:clrVal>
                                      </p:to>
                                    </p:set>
                                    <p:set>
                                      <p:cBhvr>
                                        <p:cTn id="112" dur="500" fill="hold"/>
                                        <p:tgtEl>
                                          <p:spTgt spid="530443"/>
                                        </p:tgtEl>
                                        <p:attrNameLst>
                                          <p:attrName>fill.type</p:attrName>
                                        </p:attrNameLst>
                                      </p:cBhvr>
                                      <p:to>
                                        <p:strVal val="solid"/>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iterate type="lt">
                                    <p:tmAbs val="0"/>
                                  </p:iterate>
                                  <p:childTnLst>
                                    <p:set>
                                      <p:cBhvr>
                                        <p:cTn id="116" dur="1" fill="hold">
                                          <p:stCondLst>
                                            <p:cond delay="0"/>
                                          </p:stCondLst>
                                        </p:cTn>
                                        <p:tgtEl>
                                          <p:spTgt spid="530445"/>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6" presetClass="emph" presetSubtype="0" fill="hold" grpId="1" nodeType="clickEffect">
                                  <p:stCondLst>
                                    <p:cond delay="0"/>
                                  </p:stCondLst>
                                  <p:iterate type="lt">
                                    <p:tmPct val="4000"/>
                                  </p:iterate>
                                  <p:childTnLst>
                                    <p:set>
                                      <p:cBhvr override="childStyle">
                                        <p:cTn id="120" dur="500" fill="hold"/>
                                        <p:tgtEl>
                                          <p:spTgt spid="530445"/>
                                        </p:tgtEl>
                                        <p:attrNameLst>
                                          <p:attrName>style.color</p:attrName>
                                        </p:attrNameLst>
                                      </p:cBhvr>
                                      <p:to>
                                        <p:clrVal>
                                          <a:srgbClr val="FF0000"/>
                                        </p:clrVal>
                                      </p:to>
                                    </p:set>
                                    <p:set>
                                      <p:cBhvr>
                                        <p:cTn id="121" dur="500" fill="hold"/>
                                        <p:tgtEl>
                                          <p:spTgt spid="530445"/>
                                        </p:tgtEl>
                                        <p:attrNameLst>
                                          <p:attrName>fillcolor</p:attrName>
                                        </p:attrNameLst>
                                      </p:cBhvr>
                                      <p:to>
                                        <p:clrVal>
                                          <a:srgbClr val="FF0000"/>
                                        </p:clrVal>
                                      </p:to>
                                    </p:set>
                                    <p:set>
                                      <p:cBhvr>
                                        <p:cTn id="122" dur="500" fill="hold"/>
                                        <p:tgtEl>
                                          <p:spTgt spid="53044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0435" grpId="0"/>
      <p:bldP spid="530435" grpId="1"/>
      <p:bldP spid="530435" grpId="2"/>
      <p:bldP spid="530437" grpId="0"/>
      <p:bldP spid="530437" grpId="1"/>
      <p:bldP spid="530437" grpId="2"/>
      <p:bldP spid="530439" grpId="0"/>
      <p:bldP spid="530439" grpId="1"/>
      <p:bldP spid="530439" grpId="2"/>
      <p:bldP spid="530444" grpId="0"/>
      <p:bldP spid="530444" grpId="1"/>
      <p:bldP spid="530436" grpId="0"/>
      <p:bldP spid="530436" grpId="1"/>
      <p:bldP spid="530436" grpId="2"/>
      <p:bldP spid="530438" grpId="0"/>
      <p:bldP spid="530438" grpId="1"/>
      <p:bldP spid="530438" grpId="2"/>
      <p:bldP spid="530441" grpId="0"/>
      <p:bldP spid="530441" grpId="1"/>
      <p:bldP spid="530443" grpId="0"/>
      <p:bldP spid="530443" grpId="1"/>
      <p:bldP spid="530440" grpId="0"/>
      <p:bldP spid="530440" grpId="1"/>
      <p:bldP spid="530442" grpId="0"/>
      <p:bldP spid="530442" grpId="1"/>
      <p:bldP spid="530445" grpId="0"/>
      <p:bldP spid="530445"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6579" name="Picture 3"/>
          <p:cNvPicPr>
            <a:picLocks noChangeAspect="1" noChangeArrowheads="1"/>
          </p:cNvPicPr>
          <p:nvPr/>
        </p:nvPicPr>
        <p:blipFill>
          <a:blip r:embed="rId3" cstate="print"/>
          <a:srcRect/>
          <a:stretch>
            <a:fillRect/>
          </a:stretch>
        </p:blipFill>
        <p:spPr bwMode="auto">
          <a:xfrm>
            <a:off x="914400" y="1828800"/>
            <a:ext cx="439738" cy="554038"/>
          </a:xfrm>
          <a:prstGeom prst="rect">
            <a:avLst/>
          </a:prstGeom>
          <a:noFill/>
          <a:ln w="9525">
            <a:noFill/>
            <a:miter lim="800000"/>
            <a:headEnd/>
            <a:tailEnd/>
          </a:ln>
          <a:effectLst/>
        </p:spPr>
      </p:pic>
      <p:pic>
        <p:nvPicPr>
          <p:cNvPr id="536580" name="Picture 4"/>
          <p:cNvPicPr>
            <a:picLocks noChangeAspect="1" noChangeArrowheads="1"/>
          </p:cNvPicPr>
          <p:nvPr/>
        </p:nvPicPr>
        <p:blipFill>
          <a:blip r:embed="rId4" cstate="print"/>
          <a:srcRect/>
          <a:stretch>
            <a:fillRect/>
          </a:stretch>
        </p:blipFill>
        <p:spPr bwMode="auto">
          <a:xfrm>
            <a:off x="7543800" y="1771650"/>
            <a:ext cx="439738" cy="554038"/>
          </a:xfrm>
          <a:prstGeom prst="rect">
            <a:avLst/>
          </a:prstGeom>
          <a:noFill/>
          <a:ln w="9525">
            <a:noFill/>
            <a:miter lim="800000"/>
            <a:headEnd/>
            <a:tailEnd/>
          </a:ln>
          <a:effectLst/>
        </p:spPr>
      </p:pic>
      <p:sp>
        <p:nvSpPr>
          <p:cNvPr id="536581" name="Text Box 5"/>
          <p:cNvSpPr txBox="1">
            <a:spLocks noChangeArrowheads="1"/>
          </p:cNvSpPr>
          <p:nvPr/>
        </p:nvSpPr>
        <p:spPr bwMode="auto">
          <a:xfrm>
            <a:off x="609600" y="1447800"/>
            <a:ext cx="1600200" cy="366713"/>
          </a:xfrm>
          <a:prstGeom prst="rect">
            <a:avLst/>
          </a:prstGeom>
          <a:noFill/>
          <a:ln w="9525">
            <a:noFill/>
            <a:miter lim="800000"/>
            <a:headEnd/>
            <a:tailEnd/>
          </a:ln>
          <a:effectLst/>
        </p:spPr>
        <p:txBody>
          <a:bodyPr>
            <a:spAutoFit/>
          </a:bodyPr>
          <a:lstStyle/>
          <a:p>
            <a:pPr>
              <a:spcBef>
                <a:spcPct val="50000"/>
              </a:spcBef>
            </a:pPr>
            <a:r>
              <a:rPr lang="en-US" b="1" dirty="0">
                <a:solidFill>
                  <a:srgbClr val="008000"/>
                </a:solidFill>
                <a:latin typeface="Verdana" pitchFamily="34" charset="0"/>
              </a:rPr>
              <a:t>Objective</a:t>
            </a:r>
          </a:p>
        </p:txBody>
      </p:sp>
      <p:sp>
        <p:nvSpPr>
          <p:cNvPr id="536582" name="Text Box 6"/>
          <p:cNvSpPr txBox="1">
            <a:spLocks noChangeArrowheads="1"/>
          </p:cNvSpPr>
          <p:nvPr/>
        </p:nvSpPr>
        <p:spPr bwMode="auto">
          <a:xfrm>
            <a:off x="6858000" y="1371600"/>
            <a:ext cx="1752600" cy="366713"/>
          </a:xfrm>
          <a:prstGeom prst="rect">
            <a:avLst/>
          </a:prstGeom>
          <a:noFill/>
          <a:ln w="9525">
            <a:noFill/>
            <a:miter lim="800000"/>
            <a:headEnd/>
            <a:tailEnd/>
          </a:ln>
          <a:effectLst/>
        </p:spPr>
        <p:txBody>
          <a:bodyPr>
            <a:spAutoFit/>
          </a:bodyPr>
          <a:lstStyle/>
          <a:p>
            <a:pPr>
              <a:spcBef>
                <a:spcPct val="50000"/>
              </a:spcBef>
            </a:pPr>
            <a:r>
              <a:rPr lang="en-US" b="1" dirty="0">
                <a:solidFill>
                  <a:srgbClr val="FF3300"/>
                </a:solidFill>
                <a:latin typeface="Verdana" pitchFamily="34" charset="0"/>
              </a:rPr>
              <a:t>Subjective</a:t>
            </a:r>
          </a:p>
        </p:txBody>
      </p:sp>
      <p:pic>
        <p:nvPicPr>
          <p:cNvPr id="536583" name="Picture 7" descr="j0126609[1]"/>
          <p:cNvPicPr>
            <a:picLocks noChangeAspect="1" noChangeArrowheads="1"/>
          </p:cNvPicPr>
          <p:nvPr/>
        </p:nvPicPr>
        <p:blipFill>
          <a:blip r:embed="rId5" cstate="print"/>
          <a:srcRect/>
          <a:stretch>
            <a:fillRect/>
          </a:stretch>
        </p:blipFill>
        <p:spPr bwMode="auto">
          <a:xfrm>
            <a:off x="3581400" y="2286000"/>
            <a:ext cx="2066925" cy="3124200"/>
          </a:xfrm>
          <a:prstGeom prst="rect">
            <a:avLst/>
          </a:prstGeom>
          <a:noFill/>
        </p:spPr>
      </p:pic>
      <p:sp>
        <p:nvSpPr>
          <p:cNvPr id="536584" name="Text Box 8"/>
          <p:cNvSpPr txBox="1">
            <a:spLocks noChangeArrowheads="1"/>
          </p:cNvSpPr>
          <p:nvPr/>
        </p:nvSpPr>
        <p:spPr bwMode="auto">
          <a:xfrm>
            <a:off x="914400" y="5486400"/>
            <a:ext cx="2667000" cy="366713"/>
          </a:xfrm>
          <a:prstGeom prst="rect">
            <a:avLst/>
          </a:prstGeom>
          <a:noFill/>
          <a:ln w="9525">
            <a:noFill/>
            <a:miter lim="800000"/>
            <a:headEnd/>
            <a:tailEnd/>
          </a:ln>
          <a:effectLst/>
        </p:spPr>
        <p:txBody>
          <a:bodyPr>
            <a:spAutoFit/>
          </a:bodyPr>
          <a:lstStyle/>
          <a:p>
            <a:pPr>
              <a:spcBef>
                <a:spcPct val="50000"/>
              </a:spcBef>
            </a:pPr>
            <a:r>
              <a:rPr lang="en-US" b="1" dirty="0">
                <a:solidFill>
                  <a:srgbClr val="996633"/>
                </a:solidFill>
                <a:latin typeface="Verdana" pitchFamily="34" charset="0"/>
              </a:rPr>
              <a:t>Every ten minutes</a:t>
            </a:r>
          </a:p>
        </p:txBody>
      </p:sp>
      <p:sp>
        <p:nvSpPr>
          <p:cNvPr id="536585" name="Text Box 9"/>
          <p:cNvSpPr txBox="1">
            <a:spLocks noChangeArrowheads="1"/>
          </p:cNvSpPr>
          <p:nvPr/>
        </p:nvSpPr>
        <p:spPr bwMode="auto">
          <a:xfrm>
            <a:off x="6096000" y="5334000"/>
            <a:ext cx="1905000" cy="366713"/>
          </a:xfrm>
          <a:prstGeom prst="rect">
            <a:avLst/>
          </a:prstGeom>
          <a:noFill/>
          <a:ln w="9525">
            <a:noFill/>
            <a:miter lim="800000"/>
            <a:headEnd/>
            <a:tailEnd/>
          </a:ln>
          <a:effectLst/>
        </p:spPr>
        <p:txBody>
          <a:bodyPr>
            <a:spAutoFit/>
          </a:bodyPr>
          <a:lstStyle/>
          <a:p>
            <a:pPr>
              <a:spcBef>
                <a:spcPct val="50000"/>
              </a:spcBef>
            </a:pPr>
            <a:r>
              <a:rPr lang="en-US" b="1" dirty="0">
                <a:solidFill>
                  <a:srgbClr val="996633"/>
                </a:solidFill>
                <a:latin typeface="Verdana" pitchFamily="34" charset="0"/>
              </a:rPr>
              <a:t>Continuously </a:t>
            </a:r>
          </a:p>
        </p:txBody>
      </p:sp>
      <p:sp>
        <p:nvSpPr>
          <p:cNvPr id="536586" name="Rectangle 10"/>
          <p:cNvSpPr>
            <a:spLocks noChangeArrowheads="1"/>
          </p:cNvSpPr>
          <p:nvPr/>
        </p:nvSpPr>
        <p:spPr bwMode="auto">
          <a:xfrm>
            <a:off x="3352800" y="1747838"/>
            <a:ext cx="3314700" cy="366712"/>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Talking during seatwork</a:t>
            </a:r>
          </a:p>
        </p:txBody>
      </p:sp>
      <p:sp>
        <p:nvSpPr>
          <p:cNvPr id="536587" name="Rectangle 11"/>
          <p:cNvSpPr>
            <a:spLocks noChangeArrowheads="1"/>
          </p:cNvSpPr>
          <p:nvPr/>
        </p:nvSpPr>
        <p:spPr bwMode="auto">
          <a:xfrm>
            <a:off x="2133600" y="2357438"/>
            <a:ext cx="1716088" cy="366712"/>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Disobedient</a:t>
            </a:r>
          </a:p>
        </p:txBody>
      </p:sp>
      <p:sp>
        <p:nvSpPr>
          <p:cNvPr id="536588" name="Rectangle 12"/>
          <p:cNvSpPr>
            <a:spLocks noChangeArrowheads="1"/>
          </p:cNvSpPr>
          <p:nvPr/>
        </p:nvSpPr>
        <p:spPr bwMode="auto">
          <a:xfrm>
            <a:off x="1143000" y="4872038"/>
            <a:ext cx="1608138" cy="366712"/>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Sometimes</a:t>
            </a:r>
          </a:p>
        </p:txBody>
      </p:sp>
      <p:sp>
        <p:nvSpPr>
          <p:cNvPr id="536589" name="Rectangle 13"/>
          <p:cNvSpPr>
            <a:spLocks noChangeArrowheads="1"/>
          </p:cNvSpPr>
          <p:nvPr/>
        </p:nvSpPr>
        <p:spPr bwMode="auto">
          <a:xfrm>
            <a:off x="6203950" y="3581400"/>
            <a:ext cx="2940050" cy="366713"/>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Once or twice a week</a:t>
            </a:r>
          </a:p>
        </p:txBody>
      </p:sp>
      <p:sp>
        <p:nvSpPr>
          <p:cNvPr id="536590" name="Rectangle 14"/>
          <p:cNvSpPr>
            <a:spLocks noChangeArrowheads="1"/>
          </p:cNvSpPr>
          <p:nvPr/>
        </p:nvSpPr>
        <p:spPr bwMode="auto">
          <a:xfrm>
            <a:off x="5638800" y="5791200"/>
            <a:ext cx="3136900" cy="366713"/>
          </a:xfrm>
          <a:prstGeom prst="rect">
            <a:avLst/>
          </a:prstGeom>
          <a:noFill/>
          <a:ln w="9525">
            <a:noFill/>
            <a:miter lim="800000"/>
            <a:headEnd/>
            <a:tailEnd/>
          </a:ln>
          <a:effectLst/>
        </p:spPr>
        <p:txBody>
          <a:bodyPr>
            <a:spAutoFit/>
          </a:bodyPr>
          <a:lstStyle/>
          <a:p>
            <a:r>
              <a:rPr lang="en-US" b="1" dirty="0">
                <a:solidFill>
                  <a:srgbClr val="996633"/>
                </a:solidFill>
                <a:latin typeface="Verdana" pitchFamily="34" charset="0"/>
              </a:rPr>
              <a:t>Tapping pencil on desk</a:t>
            </a:r>
          </a:p>
        </p:txBody>
      </p:sp>
      <p:sp>
        <p:nvSpPr>
          <p:cNvPr id="536591" name="Rectangle 15"/>
          <p:cNvSpPr>
            <a:spLocks noChangeArrowheads="1"/>
          </p:cNvSpPr>
          <p:nvPr/>
        </p:nvSpPr>
        <p:spPr bwMode="auto">
          <a:xfrm>
            <a:off x="685800" y="4262438"/>
            <a:ext cx="2722563" cy="366712"/>
          </a:xfrm>
          <a:prstGeom prst="rect">
            <a:avLst/>
          </a:prstGeom>
          <a:noFill/>
          <a:ln w="9525">
            <a:noFill/>
            <a:miter lim="800000"/>
            <a:headEnd/>
            <a:tailEnd/>
          </a:ln>
          <a:effectLst/>
        </p:spPr>
        <p:txBody>
          <a:bodyPr wrap="none">
            <a:spAutoFit/>
          </a:bodyPr>
          <a:lstStyle/>
          <a:p>
            <a:r>
              <a:rPr lang="en-US" b="1" dirty="0">
                <a:solidFill>
                  <a:srgbClr val="996633"/>
                </a:solidFill>
                <a:latin typeface="Verdana" pitchFamily="34" charset="0"/>
              </a:rPr>
              <a:t>Five times each day</a:t>
            </a:r>
          </a:p>
        </p:txBody>
      </p:sp>
      <p:sp>
        <p:nvSpPr>
          <p:cNvPr id="536592" name="Rectangle 16"/>
          <p:cNvSpPr>
            <a:spLocks noChangeArrowheads="1"/>
          </p:cNvSpPr>
          <p:nvPr/>
        </p:nvSpPr>
        <p:spPr bwMode="auto">
          <a:xfrm>
            <a:off x="838200" y="3652838"/>
            <a:ext cx="3151188" cy="366712"/>
          </a:xfrm>
          <a:prstGeom prst="rect">
            <a:avLst/>
          </a:prstGeom>
          <a:noFill/>
          <a:ln w="9525">
            <a:noFill/>
            <a:miter lim="800000"/>
            <a:headEnd/>
            <a:tailEnd/>
          </a:ln>
          <a:effectLst/>
        </p:spPr>
        <p:txBody>
          <a:bodyPr wrap="none">
            <a:spAutoFit/>
          </a:bodyPr>
          <a:lstStyle/>
          <a:p>
            <a:r>
              <a:rPr lang="en-US" b="1" dirty="0">
                <a:solidFill>
                  <a:srgbClr val="996633"/>
                </a:solidFill>
                <a:latin typeface="Verdana" pitchFamily="34" charset="0"/>
              </a:rPr>
              <a:t>Hurrying through work</a:t>
            </a:r>
          </a:p>
        </p:txBody>
      </p:sp>
      <p:sp>
        <p:nvSpPr>
          <p:cNvPr id="536593" name="Rectangle 17"/>
          <p:cNvSpPr>
            <a:spLocks noChangeArrowheads="1"/>
          </p:cNvSpPr>
          <p:nvPr/>
        </p:nvSpPr>
        <p:spPr bwMode="auto">
          <a:xfrm>
            <a:off x="6400800" y="2890838"/>
            <a:ext cx="1625600" cy="366712"/>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Repeatedly</a:t>
            </a:r>
          </a:p>
        </p:txBody>
      </p:sp>
      <p:sp>
        <p:nvSpPr>
          <p:cNvPr id="536594" name="Rectangle 18"/>
          <p:cNvSpPr>
            <a:spLocks noChangeArrowheads="1"/>
          </p:cNvSpPr>
          <p:nvPr/>
        </p:nvSpPr>
        <p:spPr bwMode="auto">
          <a:xfrm>
            <a:off x="6096000" y="2357438"/>
            <a:ext cx="1135063" cy="366712"/>
          </a:xfrm>
          <a:prstGeom prst="rect">
            <a:avLst/>
          </a:prstGeom>
          <a:noFill/>
          <a:ln w="9525">
            <a:noFill/>
            <a:miter lim="800000"/>
            <a:headEnd/>
            <a:tailEnd/>
          </a:ln>
          <a:effectLst/>
        </p:spPr>
        <p:txBody>
          <a:bodyPr wrap="none">
            <a:spAutoFit/>
          </a:bodyPr>
          <a:lstStyle/>
          <a:p>
            <a:r>
              <a:rPr lang="en-US" b="1" dirty="0">
                <a:solidFill>
                  <a:srgbClr val="996633"/>
                </a:solidFill>
                <a:latin typeface="Verdana" pitchFamily="34" charset="0"/>
              </a:rPr>
              <a:t>Seldom</a:t>
            </a:r>
          </a:p>
        </p:txBody>
      </p:sp>
      <p:sp>
        <p:nvSpPr>
          <p:cNvPr id="536595" name="Rectangle 19"/>
          <p:cNvSpPr>
            <a:spLocks noChangeArrowheads="1"/>
          </p:cNvSpPr>
          <p:nvPr/>
        </p:nvSpPr>
        <p:spPr bwMode="auto">
          <a:xfrm>
            <a:off x="4267200" y="5481638"/>
            <a:ext cx="1106488" cy="366712"/>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Bizarre</a:t>
            </a:r>
          </a:p>
        </p:txBody>
      </p:sp>
      <p:sp>
        <p:nvSpPr>
          <p:cNvPr id="536596" name="Rectangle 20"/>
          <p:cNvSpPr>
            <a:spLocks noChangeArrowheads="1"/>
          </p:cNvSpPr>
          <p:nvPr/>
        </p:nvSpPr>
        <p:spPr bwMode="auto">
          <a:xfrm>
            <a:off x="6096000" y="4795838"/>
            <a:ext cx="2909888" cy="366712"/>
          </a:xfrm>
          <a:prstGeom prst="rect">
            <a:avLst/>
          </a:prstGeom>
          <a:noFill/>
          <a:ln w="9525">
            <a:noFill/>
            <a:miter lim="800000"/>
            <a:headEnd/>
            <a:tailEnd/>
          </a:ln>
          <a:effectLst/>
        </p:spPr>
        <p:txBody>
          <a:bodyPr wrap="none">
            <a:spAutoFit/>
          </a:bodyPr>
          <a:lstStyle/>
          <a:p>
            <a:r>
              <a:rPr lang="en-US" b="1" dirty="0">
                <a:solidFill>
                  <a:srgbClr val="996633"/>
                </a:solidFill>
                <a:latin typeface="Verdana" pitchFamily="34" charset="0"/>
              </a:rPr>
              <a:t>Bothering a neighbor</a:t>
            </a:r>
          </a:p>
        </p:txBody>
      </p:sp>
      <p:sp>
        <p:nvSpPr>
          <p:cNvPr id="536597" name="Rectangle 21"/>
          <p:cNvSpPr>
            <a:spLocks noChangeArrowheads="1"/>
          </p:cNvSpPr>
          <p:nvPr/>
        </p:nvSpPr>
        <p:spPr bwMode="auto">
          <a:xfrm>
            <a:off x="6248400" y="4186238"/>
            <a:ext cx="2919413" cy="366712"/>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Leaning back in chair</a:t>
            </a:r>
          </a:p>
        </p:txBody>
      </p:sp>
      <p:sp>
        <p:nvSpPr>
          <p:cNvPr id="536598" name="Rectangle 22"/>
          <p:cNvSpPr>
            <a:spLocks noChangeArrowheads="1"/>
          </p:cNvSpPr>
          <p:nvPr/>
        </p:nvSpPr>
        <p:spPr bwMode="auto">
          <a:xfrm>
            <a:off x="3200400" y="6096000"/>
            <a:ext cx="2509838" cy="366713"/>
          </a:xfrm>
          <a:prstGeom prst="rect">
            <a:avLst/>
          </a:prstGeom>
          <a:noFill/>
          <a:ln w="9525">
            <a:noFill/>
            <a:miter lim="800000"/>
            <a:headEnd/>
            <a:tailEnd/>
          </a:ln>
          <a:effectLst/>
        </p:spPr>
        <p:txBody>
          <a:bodyPr wrap="none">
            <a:spAutoFit/>
          </a:bodyPr>
          <a:lstStyle/>
          <a:p>
            <a:pPr>
              <a:spcBef>
                <a:spcPct val="50000"/>
              </a:spcBef>
            </a:pPr>
            <a:r>
              <a:rPr lang="en-US" b="1" dirty="0">
                <a:solidFill>
                  <a:srgbClr val="996633"/>
                </a:solidFill>
                <a:latin typeface="Verdana" pitchFamily="34" charset="0"/>
              </a:rPr>
              <a:t>Twice each period</a:t>
            </a:r>
          </a:p>
        </p:txBody>
      </p:sp>
      <p:sp>
        <p:nvSpPr>
          <p:cNvPr id="536599" name="Rectangle 23"/>
          <p:cNvSpPr>
            <a:spLocks noChangeArrowheads="1"/>
          </p:cNvSpPr>
          <p:nvPr/>
        </p:nvSpPr>
        <p:spPr bwMode="auto">
          <a:xfrm>
            <a:off x="1752600" y="3043238"/>
            <a:ext cx="1966913" cy="366712"/>
          </a:xfrm>
          <a:prstGeom prst="rect">
            <a:avLst/>
          </a:prstGeom>
          <a:noFill/>
          <a:ln w="9525">
            <a:noFill/>
            <a:miter lim="800000"/>
            <a:headEnd/>
            <a:tailEnd/>
          </a:ln>
          <a:effectLst/>
        </p:spPr>
        <p:txBody>
          <a:bodyPr wrap="none">
            <a:spAutoFit/>
          </a:bodyPr>
          <a:lstStyle/>
          <a:p>
            <a:r>
              <a:rPr lang="en-US" b="1" dirty="0">
                <a:solidFill>
                  <a:srgbClr val="996633"/>
                </a:solidFill>
                <a:latin typeface="Verdana" pitchFamily="34" charset="0"/>
              </a:rPr>
              <a:t>Passing notes</a:t>
            </a:r>
          </a:p>
        </p:txBody>
      </p:sp>
      <p:sp>
        <p:nvSpPr>
          <p:cNvPr id="536600" name="Rectangle 24"/>
          <p:cNvSpPr>
            <a:spLocks noChangeArrowheads="1"/>
          </p:cNvSpPr>
          <p:nvPr/>
        </p:nvSpPr>
        <p:spPr bwMode="auto">
          <a:xfrm>
            <a:off x="533400" y="152400"/>
            <a:ext cx="8153400" cy="908050"/>
          </a:xfrm>
          <a:prstGeom prst="rect">
            <a:avLst/>
          </a:prstGeom>
          <a:noFill/>
          <a:ln w="9525">
            <a:noFill/>
            <a:miter lim="800000"/>
            <a:headEnd/>
            <a:tailEnd/>
          </a:ln>
          <a:effectLst/>
        </p:spPr>
        <p:txBody>
          <a:bodyPr anchor="ctr"/>
          <a:lstStyle/>
          <a:p>
            <a:pPr algn="ctr"/>
            <a:r>
              <a:rPr lang="en-US" sz="3200" dirty="0">
                <a:solidFill>
                  <a:srgbClr val="000066"/>
                </a:solidFill>
                <a:effectLst>
                  <a:outerShdw blurRad="38100" dist="38100" dir="2700000" algn="tl">
                    <a:srgbClr val="C0C0C0"/>
                  </a:outerShdw>
                </a:effectLst>
                <a:latin typeface="Verdana" pitchFamily="34" charset="0"/>
              </a:rPr>
              <a:t>Data Considerations:  </a:t>
            </a:r>
            <a:br>
              <a:rPr lang="en-US" sz="3200" dirty="0">
                <a:solidFill>
                  <a:srgbClr val="000066"/>
                </a:solidFill>
                <a:effectLst>
                  <a:outerShdw blurRad="38100" dist="38100" dir="2700000" algn="tl">
                    <a:srgbClr val="C0C0C0"/>
                  </a:outerShdw>
                </a:effectLst>
                <a:latin typeface="Verdana" pitchFamily="34" charset="0"/>
              </a:rPr>
            </a:br>
            <a:r>
              <a:rPr lang="en-US" sz="3200" dirty="0">
                <a:solidFill>
                  <a:srgbClr val="000066"/>
                </a:solidFill>
                <a:effectLst>
                  <a:outerShdw blurRad="38100" dist="38100" dir="2700000" algn="tl">
                    <a:srgbClr val="C0C0C0"/>
                  </a:outerShdw>
                </a:effectLst>
                <a:latin typeface="Verdana" pitchFamily="34" charset="0"/>
              </a:rPr>
              <a:t>Objective Descriptors</a:t>
            </a:r>
            <a:endParaRPr lang="en-US" sz="4000" dirty="0">
              <a:solidFill>
                <a:srgbClr val="000066"/>
              </a:solidFill>
              <a:latin typeface="Trebuchet MS" pitchFamily="34" charset="0"/>
            </a:endParaRPr>
          </a:p>
        </p:txBody>
      </p:sp>
      <p:sp>
        <p:nvSpPr>
          <p:cNvPr id="24" name="Slide Number Placeholder 23"/>
          <p:cNvSpPr>
            <a:spLocks noGrp="1"/>
          </p:cNvSpPr>
          <p:nvPr>
            <p:ph type="sldNum" sz="quarter" idx="12"/>
          </p:nvPr>
        </p:nvSpPr>
        <p:spPr/>
        <p:txBody>
          <a:bodyPr/>
          <a:lstStyle/>
          <a:p>
            <a:pPr>
              <a:defRPr/>
            </a:pPr>
            <a:fld id="{0C1A2A0E-CAA5-46BF-A5A2-02300CFE1F1A}" type="slidenum">
              <a:rPr lang="en-US"/>
              <a:pPr>
                <a:defRPr/>
              </a:pPr>
              <a:t>23</a:t>
            </a:fld>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5365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0" presetClass="emph" presetSubtype="0" fill="hold" grpId="1" nodeType="clickEffect">
                                  <p:stCondLst>
                                    <p:cond delay="0"/>
                                  </p:stCondLst>
                                  <p:iterate type="lt">
                                    <p:tmPct val="10000"/>
                                  </p:iterate>
                                  <p:childTnLst>
                                    <p:set>
                                      <p:cBhvr override="childStyle">
                                        <p:cTn id="10" dur="500" autoRev="1" fill="hold"/>
                                        <p:tgtEl>
                                          <p:spTgt spid="536595"/>
                                        </p:tgtEl>
                                        <p:attrNameLst>
                                          <p:attrName>style.color</p:attrName>
                                        </p:attrNameLst>
                                      </p:cBhvr>
                                      <p:to>
                                        <p:clrVal>
                                          <a:srgbClr val="FF3300"/>
                                        </p:clrVal>
                                      </p:to>
                                    </p:set>
                                    <p:set>
                                      <p:cBhvr>
                                        <p:cTn id="11" dur="500" autoRev="1" fill="hold"/>
                                        <p:tgtEl>
                                          <p:spTgt spid="536595"/>
                                        </p:tgtEl>
                                        <p:attrNameLst>
                                          <p:attrName>fillcolor</p:attrName>
                                        </p:attrNameLst>
                                      </p:cBhvr>
                                      <p:to>
                                        <p:clrVal>
                                          <a:srgbClr val="FF3300"/>
                                        </p:clrVal>
                                      </p:to>
                                    </p:set>
                                    <p:set>
                                      <p:cBhvr>
                                        <p:cTn id="12" dur="500" autoRev="1" fill="hold"/>
                                        <p:tgtEl>
                                          <p:spTgt spid="536595"/>
                                        </p:tgtEl>
                                        <p:attrNameLst>
                                          <p:attrName>fill.type</p:attrName>
                                        </p:attrNameLst>
                                      </p:cBhvr>
                                      <p:to>
                                        <p:strVal val="solid"/>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type="lt">
                                    <p:tmAbs val="0"/>
                                  </p:iterate>
                                  <p:childTnLst>
                                    <p:set>
                                      <p:cBhvr>
                                        <p:cTn id="16" dur="1" fill="hold">
                                          <p:stCondLst>
                                            <p:cond delay="0"/>
                                          </p:stCondLst>
                                        </p:cTn>
                                        <p:tgtEl>
                                          <p:spTgt spid="53659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0" presetClass="emph" presetSubtype="0" fill="hold" grpId="1" nodeType="clickEffect">
                                  <p:stCondLst>
                                    <p:cond delay="0"/>
                                  </p:stCondLst>
                                  <p:iterate type="lt">
                                    <p:tmPct val="10000"/>
                                  </p:iterate>
                                  <p:childTnLst>
                                    <p:set>
                                      <p:cBhvr override="childStyle">
                                        <p:cTn id="20" dur="500" autoRev="1" fill="hold"/>
                                        <p:tgtEl>
                                          <p:spTgt spid="536598"/>
                                        </p:tgtEl>
                                        <p:attrNameLst>
                                          <p:attrName>style.color</p:attrName>
                                        </p:attrNameLst>
                                      </p:cBhvr>
                                      <p:to>
                                        <p:clrVal>
                                          <a:srgbClr val="008000"/>
                                        </p:clrVal>
                                      </p:to>
                                    </p:set>
                                    <p:set>
                                      <p:cBhvr>
                                        <p:cTn id="21" dur="500" autoRev="1" fill="hold"/>
                                        <p:tgtEl>
                                          <p:spTgt spid="536598"/>
                                        </p:tgtEl>
                                        <p:attrNameLst>
                                          <p:attrName>fillcolor</p:attrName>
                                        </p:attrNameLst>
                                      </p:cBhvr>
                                      <p:to>
                                        <p:clrVal>
                                          <a:srgbClr val="008000"/>
                                        </p:clrVal>
                                      </p:to>
                                    </p:set>
                                    <p:set>
                                      <p:cBhvr>
                                        <p:cTn id="22" dur="500" autoRev="1" fill="hold"/>
                                        <p:tgtEl>
                                          <p:spTgt spid="536598"/>
                                        </p:tgtEl>
                                        <p:attrNameLst>
                                          <p:attrName>fill.type</p:attrName>
                                        </p:attrNameLst>
                                      </p:cBhvr>
                                      <p:to>
                                        <p:strVal val="solid"/>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lt">
                                    <p:tmAbs val="0"/>
                                  </p:iterate>
                                  <p:childTnLst>
                                    <p:set>
                                      <p:cBhvr>
                                        <p:cTn id="26" dur="1" fill="hold">
                                          <p:stCondLst>
                                            <p:cond delay="0"/>
                                          </p:stCondLst>
                                        </p:cTn>
                                        <p:tgtEl>
                                          <p:spTgt spid="53658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0" presetClass="emph" presetSubtype="0" fill="hold" grpId="1" nodeType="clickEffect">
                                  <p:stCondLst>
                                    <p:cond delay="0"/>
                                  </p:stCondLst>
                                  <p:iterate type="lt">
                                    <p:tmPct val="10000"/>
                                  </p:iterate>
                                  <p:childTnLst>
                                    <p:set>
                                      <p:cBhvr override="childStyle">
                                        <p:cTn id="30" dur="500" autoRev="1" fill="hold"/>
                                        <p:tgtEl>
                                          <p:spTgt spid="536584"/>
                                        </p:tgtEl>
                                        <p:attrNameLst>
                                          <p:attrName>style.color</p:attrName>
                                        </p:attrNameLst>
                                      </p:cBhvr>
                                      <p:to>
                                        <p:clrVal>
                                          <a:srgbClr val="008000"/>
                                        </p:clrVal>
                                      </p:to>
                                    </p:set>
                                    <p:set>
                                      <p:cBhvr>
                                        <p:cTn id="31" dur="500" autoRev="1" fill="hold"/>
                                        <p:tgtEl>
                                          <p:spTgt spid="536584"/>
                                        </p:tgtEl>
                                        <p:attrNameLst>
                                          <p:attrName>fillcolor</p:attrName>
                                        </p:attrNameLst>
                                      </p:cBhvr>
                                      <p:to>
                                        <p:clrVal>
                                          <a:srgbClr val="008000"/>
                                        </p:clrVal>
                                      </p:to>
                                    </p:set>
                                    <p:set>
                                      <p:cBhvr>
                                        <p:cTn id="32" dur="500" autoRev="1" fill="hold"/>
                                        <p:tgtEl>
                                          <p:spTgt spid="536584"/>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type="lt">
                                    <p:tmAbs val="0"/>
                                  </p:iterate>
                                  <p:childTnLst>
                                    <p:set>
                                      <p:cBhvr>
                                        <p:cTn id="36" dur="1" fill="hold">
                                          <p:stCondLst>
                                            <p:cond delay="0"/>
                                          </p:stCondLst>
                                        </p:cTn>
                                        <p:tgtEl>
                                          <p:spTgt spid="53658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0" presetClass="emph" presetSubtype="0" fill="hold" grpId="1" nodeType="clickEffect">
                                  <p:stCondLst>
                                    <p:cond delay="0"/>
                                  </p:stCondLst>
                                  <p:iterate type="lt">
                                    <p:tmPct val="10000"/>
                                  </p:iterate>
                                  <p:childTnLst>
                                    <p:set>
                                      <p:cBhvr override="childStyle">
                                        <p:cTn id="40" dur="500" autoRev="1" fill="hold"/>
                                        <p:tgtEl>
                                          <p:spTgt spid="536588"/>
                                        </p:tgtEl>
                                        <p:attrNameLst>
                                          <p:attrName>style.color</p:attrName>
                                        </p:attrNameLst>
                                      </p:cBhvr>
                                      <p:to>
                                        <p:clrVal>
                                          <a:srgbClr val="FF3300"/>
                                        </p:clrVal>
                                      </p:to>
                                    </p:set>
                                    <p:set>
                                      <p:cBhvr>
                                        <p:cTn id="41" dur="500" autoRev="1" fill="hold"/>
                                        <p:tgtEl>
                                          <p:spTgt spid="536588"/>
                                        </p:tgtEl>
                                        <p:attrNameLst>
                                          <p:attrName>fillcolor</p:attrName>
                                        </p:attrNameLst>
                                      </p:cBhvr>
                                      <p:to>
                                        <p:clrVal>
                                          <a:srgbClr val="FF3300"/>
                                        </p:clrVal>
                                      </p:to>
                                    </p:set>
                                    <p:set>
                                      <p:cBhvr>
                                        <p:cTn id="42" dur="500" autoRev="1" fill="hold"/>
                                        <p:tgtEl>
                                          <p:spTgt spid="536588"/>
                                        </p:tgtEl>
                                        <p:attrNameLst>
                                          <p:attrName>fill.type</p:attrName>
                                        </p:attrNameLst>
                                      </p:cBhvr>
                                      <p:to>
                                        <p:strVal val="solid"/>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type="lt">
                                    <p:tmAbs val="0"/>
                                  </p:iterate>
                                  <p:childTnLst>
                                    <p:set>
                                      <p:cBhvr>
                                        <p:cTn id="46" dur="1" fill="hold">
                                          <p:stCondLst>
                                            <p:cond delay="0"/>
                                          </p:stCondLst>
                                        </p:cTn>
                                        <p:tgtEl>
                                          <p:spTgt spid="53659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0" presetClass="emph" presetSubtype="0" fill="hold" grpId="1" nodeType="clickEffect">
                                  <p:stCondLst>
                                    <p:cond delay="0"/>
                                  </p:stCondLst>
                                  <p:iterate type="lt">
                                    <p:tmPct val="10000"/>
                                  </p:iterate>
                                  <p:childTnLst>
                                    <p:set>
                                      <p:cBhvr override="childStyle">
                                        <p:cTn id="50" dur="500" autoRev="1" fill="hold"/>
                                        <p:tgtEl>
                                          <p:spTgt spid="536591"/>
                                        </p:tgtEl>
                                        <p:attrNameLst>
                                          <p:attrName>style.color</p:attrName>
                                        </p:attrNameLst>
                                      </p:cBhvr>
                                      <p:to>
                                        <p:clrVal>
                                          <a:srgbClr val="008000"/>
                                        </p:clrVal>
                                      </p:to>
                                    </p:set>
                                    <p:set>
                                      <p:cBhvr>
                                        <p:cTn id="51" dur="500" autoRev="1" fill="hold"/>
                                        <p:tgtEl>
                                          <p:spTgt spid="536591"/>
                                        </p:tgtEl>
                                        <p:attrNameLst>
                                          <p:attrName>fillcolor</p:attrName>
                                        </p:attrNameLst>
                                      </p:cBhvr>
                                      <p:to>
                                        <p:clrVal>
                                          <a:srgbClr val="008000"/>
                                        </p:clrVal>
                                      </p:to>
                                    </p:set>
                                    <p:set>
                                      <p:cBhvr>
                                        <p:cTn id="52" dur="500" autoRev="1" fill="hold"/>
                                        <p:tgtEl>
                                          <p:spTgt spid="536591"/>
                                        </p:tgtEl>
                                        <p:attrNameLst>
                                          <p:attrName>fill.type</p:attrName>
                                        </p:attrNameLst>
                                      </p:cBhvr>
                                      <p:to>
                                        <p:strVal val="solid"/>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iterate type="lt">
                                    <p:tmAbs val="0"/>
                                  </p:iterate>
                                  <p:childTnLst>
                                    <p:set>
                                      <p:cBhvr>
                                        <p:cTn id="56" dur="1" fill="hold">
                                          <p:stCondLst>
                                            <p:cond delay="0"/>
                                          </p:stCondLst>
                                        </p:cTn>
                                        <p:tgtEl>
                                          <p:spTgt spid="53659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0" presetClass="emph" presetSubtype="0" fill="hold" grpId="1" nodeType="clickEffect">
                                  <p:stCondLst>
                                    <p:cond delay="0"/>
                                  </p:stCondLst>
                                  <p:iterate type="lt">
                                    <p:tmPct val="10000"/>
                                  </p:iterate>
                                  <p:childTnLst>
                                    <p:set>
                                      <p:cBhvr override="childStyle">
                                        <p:cTn id="60" dur="500" autoRev="1" fill="hold"/>
                                        <p:tgtEl>
                                          <p:spTgt spid="536592"/>
                                        </p:tgtEl>
                                        <p:attrNameLst>
                                          <p:attrName>style.color</p:attrName>
                                        </p:attrNameLst>
                                      </p:cBhvr>
                                      <p:to>
                                        <p:clrVal>
                                          <a:srgbClr val="FF3300"/>
                                        </p:clrVal>
                                      </p:to>
                                    </p:set>
                                    <p:set>
                                      <p:cBhvr>
                                        <p:cTn id="61" dur="500" autoRev="1" fill="hold"/>
                                        <p:tgtEl>
                                          <p:spTgt spid="536592"/>
                                        </p:tgtEl>
                                        <p:attrNameLst>
                                          <p:attrName>fillcolor</p:attrName>
                                        </p:attrNameLst>
                                      </p:cBhvr>
                                      <p:to>
                                        <p:clrVal>
                                          <a:srgbClr val="FF3300"/>
                                        </p:clrVal>
                                      </p:to>
                                    </p:set>
                                    <p:set>
                                      <p:cBhvr>
                                        <p:cTn id="62" dur="500" autoRev="1" fill="hold"/>
                                        <p:tgtEl>
                                          <p:spTgt spid="536592"/>
                                        </p:tgtEl>
                                        <p:attrNameLst>
                                          <p:attrName>fill.type</p:attrName>
                                        </p:attrNameLst>
                                      </p:cBhvr>
                                      <p:to>
                                        <p:strVal val="solid"/>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iterate type="lt">
                                    <p:tmAbs val="0"/>
                                  </p:iterate>
                                  <p:childTnLst>
                                    <p:set>
                                      <p:cBhvr>
                                        <p:cTn id="66" dur="1" fill="hold">
                                          <p:stCondLst>
                                            <p:cond delay="0"/>
                                          </p:stCondLst>
                                        </p:cTn>
                                        <p:tgtEl>
                                          <p:spTgt spid="53659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0" presetClass="emph" presetSubtype="0" fill="hold" grpId="1" nodeType="clickEffect">
                                  <p:stCondLst>
                                    <p:cond delay="0"/>
                                  </p:stCondLst>
                                  <p:iterate type="lt">
                                    <p:tmPct val="10000"/>
                                  </p:iterate>
                                  <p:childTnLst>
                                    <p:set>
                                      <p:cBhvr override="childStyle">
                                        <p:cTn id="70" dur="500" autoRev="1" fill="hold"/>
                                        <p:tgtEl>
                                          <p:spTgt spid="536599"/>
                                        </p:tgtEl>
                                        <p:attrNameLst>
                                          <p:attrName>style.color</p:attrName>
                                        </p:attrNameLst>
                                      </p:cBhvr>
                                      <p:to>
                                        <p:clrVal>
                                          <a:srgbClr val="008000"/>
                                        </p:clrVal>
                                      </p:to>
                                    </p:set>
                                    <p:set>
                                      <p:cBhvr>
                                        <p:cTn id="71" dur="500" autoRev="1" fill="hold"/>
                                        <p:tgtEl>
                                          <p:spTgt spid="536599"/>
                                        </p:tgtEl>
                                        <p:attrNameLst>
                                          <p:attrName>fillcolor</p:attrName>
                                        </p:attrNameLst>
                                      </p:cBhvr>
                                      <p:to>
                                        <p:clrVal>
                                          <a:srgbClr val="008000"/>
                                        </p:clrVal>
                                      </p:to>
                                    </p:set>
                                    <p:set>
                                      <p:cBhvr>
                                        <p:cTn id="72" dur="500" autoRev="1" fill="hold"/>
                                        <p:tgtEl>
                                          <p:spTgt spid="536599"/>
                                        </p:tgtEl>
                                        <p:attrNameLst>
                                          <p:attrName>fill.type</p:attrName>
                                        </p:attrNameLst>
                                      </p:cBhvr>
                                      <p:to>
                                        <p:strVal val="solid"/>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iterate type="lt">
                                    <p:tmAbs val="0"/>
                                  </p:iterate>
                                  <p:childTnLst>
                                    <p:set>
                                      <p:cBhvr>
                                        <p:cTn id="76" dur="1" fill="hold">
                                          <p:stCondLst>
                                            <p:cond delay="0"/>
                                          </p:stCondLst>
                                        </p:cTn>
                                        <p:tgtEl>
                                          <p:spTgt spid="53658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20" presetClass="emph" presetSubtype="0" fill="hold" grpId="1" nodeType="clickEffect">
                                  <p:stCondLst>
                                    <p:cond delay="0"/>
                                  </p:stCondLst>
                                  <p:iterate type="lt">
                                    <p:tmPct val="10000"/>
                                  </p:iterate>
                                  <p:childTnLst>
                                    <p:set>
                                      <p:cBhvr override="childStyle">
                                        <p:cTn id="80" dur="500" autoRev="1" fill="hold"/>
                                        <p:tgtEl>
                                          <p:spTgt spid="536587"/>
                                        </p:tgtEl>
                                        <p:attrNameLst>
                                          <p:attrName>style.color</p:attrName>
                                        </p:attrNameLst>
                                      </p:cBhvr>
                                      <p:to>
                                        <p:clrVal>
                                          <a:srgbClr val="FF3300"/>
                                        </p:clrVal>
                                      </p:to>
                                    </p:set>
                                    <p:set>
                                      <p:cBhvr>
                                        <p:cTn id="81" dur="500" autoRev="1" fill="hold"/>
                                        <p:tgtEl>
                                          <p:spTgt spid="536587"/>
                                        </p:tgtEl>
                                        <p:attrNameLst>
                                          <p:attrName>fillcolor</p:attrName>
                                        </p:attrNameLst>
                                      </p:cBhvr>
                                      <p:to>
                                        <p:clrVal>
                                          <a:srgbClr val="FF3300"/>
                                        </p:clrVal>
                                      </p:to>
                                    </p:set>
                                    <p:set>
                                      <p:cBhvr>
                                        <p:cTn id="82" dur="500" autoRev="1" fill="hold"/>
                                        <p:tgtEl>
                                          <p:spTgt spid="536587"/>
                                        </p:tgtEl>
                                        <p:attrNameLst>
                                          <p:attrName>fill.type</p:attrName>
                                        </p:attrNameLst>
                                      </p:cBhvr>
                                      <p:to>
                                        <p:strVal val="solid"/>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iterate type="lt">
                                    <p:tmAbs val="0"/>
                                  </p:iterate>
                                  <p:childTnLst>
                                    <p:set>
                                      <p:cBhvr>
                                        <p:cTn id="86" dur="1" fill="hold">
                                          <p:stCondLst>
                                            <p:cond delay="0"/>
                                          </p:stCondLst>
                                        </p:cTn>
                                        <p:tgtEl>
                                          <p:spTgt spid="53658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0" presetClass="emph" presetSubtype="0" fill="hold" grpId="1" nodeType="clickEffect">
                                  <p:stCondLst>
                                    <p:cond delay="0"/>
                                  </p:stCondLst>
                                  <p:iterate type="lt">
                                    <p:tmPct val="10000"/>
                                  </p:iterate>
                                  <p:childTnLst>
                                    <p:set>
                                      <p:cBhvr override="childStyle">
                                        <p:cTn id="90" dur="500" autoRev="1" fill="hold"/>
                                        <p:tgtEl>
                                          <p:spTgt spid="536586"/>
                                        </p:tgtEl>
                                        <p:attrNameLst>
                                          <p:attrName>style.color</p:attrName>
                                        </p:attrNameLst>
                                      </p:cBhvr>
                                      <p:to>
                                        <p:clrVal>
                                          <a:srgbClr val="008000"/>
                                        </p:clrVal>
                                      </p:to>
                                    </p:set>
                                    <p:set>
                                      <p:cBhvr>
                                        <p:cTn id="91" dur="500" autoRev="1" fill="hold"/>
                                        <p:tgtEl>
                                          <p:spTgt spid="536586"/>
                                        </p:tgtEl>
                                        <p:attrNameLst>
                                          <p:attrName>fillcolor</p:attrName>
                                        </p:attrNameLst>
                                      </p:cBhvr>
                                      <p:to>
                                        <p:clrVal>
                                          <a:srgbClr val="008000"/>
                                        </p:clrVal>
                                      </p:to>
                                    </p:set>
                                    <p:set>
                                      <p:cBhvr>
                                        <p:cTn id="92" dur="500" autoRev="1" fill="hold"/>
                                        <p:tgtEl>
                                          <p:spTgt spid="536586"/>
                                        </p:tgtEl>
                                        <p:attrNameLst>
                                          <p:attrName>fill.type</p:attrName>
                                        </p:attrNameLst>
                                      </p:cBhvr>
                                      <p:to>
                                        <p:strVal val="solid"/>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iterate type="lt">
                                    <p:tmAbs val="0"/>
                                  </p:iterate>
                                  <p:childTnLst>
                                    <p:set>
                                      <p:cBhvr>
                                        <p:cTn id="96" dur="1" fill="hold">
                                          <p:stCondLst>
                                            <p:cond delay="0"/>
                                          </p:stCondLst>
                                        </p:cTn>
                                        <p:tgtEl>
                                          <p:spTgt spid="536594"/>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20" presetClass="emph" presetSubtype="0" fill="hold" grpId="1" nodeType="clickEffect">
                                  <p:stCondLst>
                                    <p:cond delay="0"/>
                                  </p:stCondLst>
                                  <p:iterate type="lt">
                                    <p:tmPct val="10000"/>
                                  </p:iterate>
                                  <p:childTnLst>
                                    <p:set>
                                      <p:cBhvr override="childStyle">
                                        <p:cTn id="100" dur="500" autoRev="1" fill="hold"/>
                                        <p:tgtEl>
                                          <p:spTgt spid="536594"/>
                                        </p:tgtEl>
                                        <p:attrNameLst>
                                          <p:attrName>style.color</p:attrName>
                                        </p:attrNameLst>
                                      </p:cBhvr>
                                      <p:to>
                                        <p:clrVal>
                                          <a:srgbClr val="FF3300"/>
                                        </p:clrVal>
                                      </p:to>
                                    </p:set>
                                    <p:set>
                                      <p:cBhvr>
                                        <p:cTn id="101" dur="500" autoRev="1" fill="hold"/>
                                        <p:tgtEl>
                                          <p:spTgt spid="536594"/>
                                        </p:tgtEl>
                                        <p:attrNameLst>
                                          <p:attrName>fillcolor</p:attrName>
                                        </p:attrNameLst>
                                      </p:cBhvr>
                                      <p:to>
                                        <p:clrVal>
                                          <a:srgbClr val="FF3300"/>
                                        </p:clrVal>
                                      </p:to>
                                    </p:set>
                                    <p:set>
                                      <p:cBhvr>
                                        <p:cTn id="102" dur="500" autoRev="1" fill="hold"/>
                                        <p:tgtEl>
                                          <p:spTgt spid="536594"/>
                                        </p:tgtEl>
                                        <p:attrNameLst>
                                          <p:attrName>fill.type</p:attrName>
                                        </p:attrNameLst>
                                      </p:cBhvr>
                                      <p:to>
                                        <p:strVal val="solid"/>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iterate type="lt">
                                    <p:tmAbs val="0"/>
                                  </p:iterate>
                                  <p:childTnLst>
                                    <p:set>
                                      <p:cBhvr>
                                        <p:cTn id="106" dur="1" fill="hold">
                                          <p:stCondLst>
                                            <p:cond delay="0"/>
                                          </p:stCondLst>
                                        </p:cTn>
                                        <p:tgtEl>
                                          <p:spTgt spid="536593"/>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20" presetClass="emph" presetSubtype="0" fill="hold" grpId="1" nodeType="clickEffect">
                                  <p:stCondLst>
                                    <p:cond delay="0"/>
                                  </p:stCondLst>
                                  <p:iterate type="lt">
                                    <p:tmPct val="10000"/>
                                  </p:iterate>
                                  <p:childTnLst>
                                    <p:set>
                                      <p:cBhvr override="childStyle">
                                        <p:cTn id="110" dur="500" autoRev="1" fill="hold"/>
                                        <p:tgtEl>
                                          <p:spTgt spid="536593"/>
                                        </p:tgtEl>
                                        <p:attrNameLst>
                                          <p:attrName>style.color</p:attrName>
                                        </p:attrNameLst>
                                      </p:cBhvr>
                                      <p:to>
                                        <p:clrVal>
                                          <a:srgbClr val="FF3300"/>
                                        </p:clrVal>
                                      </p:to>
                                    </p:set>
                                    <p:set>
                                      <p:cBhvr>
                                        <p:cTn id="111" dur="500" autoRev="1" fill="hold"/>
                                        <p:tgtEl>
                                          <p:spTgt spid="536593"/>
                                        </p:tgtEl>
                                        <p:attrNameLst>
                                          <p:attrName>fillcolor</p:attrName>
                                        </p:attrNameLst>
                                      </p:cBhvr>
                                      <p:to>
                                        <p:clrVal>
                                          <a:srgbClr val="FF3300"/>
                                        </p:clrVal>
                                      </p:to>
                                    </p:set>
                                    <p:set>
                                      <p:cBhvr>
                                        <p:cTn id="112" dur="500" autoRev="1" fill="hold"/>
                                        <p:tgtEl>
                                          <p:spTgt spid="536593"/>
                                        </p:tgtEl>
                                        <p:attrNameLst>
                                          <p:attrName>fill.type</p:attrName>
                                        </p:attrNameLst>
                                      </p:cBhvr>
                                      <p:to>
                                        <p:strVal val="solid"/>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iterate type="lt">
                                    <p:tmAbs val="0"/>
                                  </p:iterate>
                                  <p:childTnLst>
                                    <p:set>
                                      <p:cBhvr>
                                        <p:cTn id="116" dur="1" fill="hold">
                                          <p:stCondLst>
                                            <p:cond delay="0"/>
                                          </p:stCondLst>
                                        </p:cTn>
                                        <p:tgtEl>
                                          <p:spTgt spid="536589"/>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20" presetClass="emph" presetSubtype="0" fill="hold" grpId="1" nodeType="clickEffect">
                                  <p:stCondLst>
                                    <p:cond delay="0"/>
                                  </p:stCondLst>
                                  <p:iterate type="lt">
                                    <p:tmPct val="10000"/>
                                  </p:iterate>
                                  <p:childTnLst>
                                    <p:set>
                                      <p:cBhvr override="childStyle">
                                        <p:cTn id="120" dur="500" autoRev="1" fill="hold"/>
                                        <p:tgtEl>
                                          <p:spTgt spid="536589"/>
                                        </p:tgtEl>
                                        <p:attrNameLst>
                                          <p:attrName>style.color</p:attrName>
                                        </p:attrNameLst>
                                      </p:cBhvr>
                                      <p:to>
                                        <p:clrVal>
                                          <a:srgbClr val="008000"/>
                                        </p:clrVal>
                                      </p:to>
                                    </p:set>
                                    <p:set>
                                      <p:cBhvr>
                                        <p:cTn id="121" dur="500" autoRev="1" fill="hold"/>
                                        <p:tgtEl>
                                          <p:spTgt spid="536589"/>
                                        </p:tgtEl>
                                        <p:attrNameLst>
                                          <p:attrName>fillcolor</p:attrName>
                                        </p:attrNameLst>
                                      </p:cBhvr>
                                      <p:to>
                                        <p:clrVal>
                                          <a:srgbClr val="008000"/>
                                        </p:clrVal>
                                      </p:to>
                                    </p:set>
                                    <p:set>
                                      <p:cBhvr>
                                        <p:cTn id="122" dur="500" autoRev="1" fill="hold"/>
                                        <p:tgtEl>
                                          <p:spTgt spid="536589"/>
                                        </p:tgtEl>
                                        <p:attrNameLst>
                                          <p:attrName>fill.type</p:attrName>
                                        </p:attrNameLst>
                                      </p:cBhvr>
                                      <p:to>
                                        <p:strVal val="solid"/>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iterate type="lt">
                                    <p:tmAbs val="0"/>
                                  </p:iterate>
                                  <p:childTnLst>
                                    <p:set>
                                      <p:cBhvr>
                                        <p:cTn id="126" dur="1" fill="hold">
                                          <p:stCondLst>
                                            <p:cond delay="0"/>
                                          </p:stCondLst>
                                        </p:cTn>
                                        <p:tgtEl>
                                          <p:spTgt spid="536597"/>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20" presetClass="emph" presetSubtype="0" fill="hold" grpId="1" nodeType="clickEffect">
                                  <p:stCondLst>
                                    <p:cond delay="0"/>
                                  </p:stCondLst>
                                  <p:iterate type="lt">
                                    <p:tmPct val="10000"/>
                                  </p:iterate>
                                  <p:childTnLst>
                                    <p:set>
                                      <p:cBhvr override="childStyle">
                                        <p:cTn id="130" dur="500" autoRev="1" fill="hold"/>
                                        <p:tgtEl>
                                          <p:spTgt spid="536597"/>
                                        </p:tgtEl>
                                        <p:attrNameLst>
                                          <p:attrName>style.color</p:attrName>
                                        </p:attrNameLst>
                                      </p:cBhvr>
                                      <p:to>
                                        <p:clrVal>
                                          <a:srgbClr val="008000"/>
                                        </p:clrVal>
                                      </p:to>
                                    </p:set>
                                    <p:set>
                                      <p:cBhvr>
                                        <p:cTn id="131" dur="500" autoRev="1" fill="hold"/>
                                        <p:tgtEl>
                                          <p:spTgt spid="536597"/>
                                        </p:tgtEl>
                                        <p:attrNameLst>
                                          <p:attrName>fillcolor</p:attrName>
                                        </p:attrNameLst>
                                      </p:cBhvr>
                                      <p:to>
                                        <p:clrVal>
                                          <a:srgbClr val="008000"/>
                                        </p:clrVal>
                                      </p:to>
                                    </p:set>
                                    <p:set>
                                      <p:cBhvr>
                                        <p:cTn id="132" dur="500" autoRev="1" fill="hold"/>
                                        <p:tgtEl>
                                          <p:spTgt spid="536597"/>
                                        </p:tgtEl>
                                        <p:attrNameLst>
                                          <p:attrName>fill.type</p:attrName>
                                        </p:attrNameLst>
                                      </p:cBhvr>
                                      <p:to>
                                        <p:strVal val="solid"/>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grpId="0" nodeType="clickEffect">
                                  <p:stCondLst>
                                    <p:cond delay="0"/>
                                  </p:stCondLst>
                                  <p:iterate type="lt">
                                    <p:tmAbs val="0"/>
                                  </p:iterate>
                                  <p:childTnLst>
                                    <p:set>
                                      <p:cBhvr>
                                        <p:cTn id="136" dur="1" fill="hold">
                                          <p:stCondLst>
                                            <p:cond delay="0"/>
                                          </p:stCondLst>
                                        </p:cTn>
                                        <p:tgtEl>
                                          <p:spTgt spid="536596"/>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20" presetClass="emph" presetSubtype="0" fill="hold" grpId="1" nodeType="clickEffect">
                                  <p:stCondLst>
                                    <p:cond delay="0"/>
                                  </p:stCondLst>
                                  <p:iterate type="lt">
                                    <p:tmPct val="10000"/>
                                  </p:iterate>
                                  <p:childTnLst>
                                    <p:set>
                                      <p:cBhvr override="childStyle">
                                        <p:cTn id="140" dur="500" autoRev="1" fill="hold"/>
                                        <p:tgtEl>
                                          <p:spTgt spid="536596"/>
                                        </p:tgtEl>
                                        <p:attrNameLst>
                                          <p:attrName>style.color</p:attrName>
                                        </p:attrNameLst>
                                      </p:cBhvr>
                                      <p:to>
                                        <p:clrVal>
                                          <a:srgbClr val="FF3300"/>
                                        </p:clrVal>
                                      </p:to>
                                    </p:set>
                                    <p:set>
                                      <p:cBhvr>
                                        <p:cTn id="141" dur="500" autoRev="1" fill="hold"/>
                                        <p:tgtEl>
                                          <p:spTgt spid="536596"/>
                                        </p:tgtEl>
                                        <p:attrNameLst>
                                          <p:attrName>fillcolor</p:attrName>
                                        </p:attrNameLst>
                                      </p:cBhvr>
                                      <p:to>
                                        <p:clrVal>
                                          <a:srgbClr val="FF3300"/>
                                        </p:clrVal>
                                      </p:to>
                                    </p:set>
                                    <p:set>
                                      <p:cBhvr>
                                        <p:cTn id="142" dur="500" autoRev="1" fill="hold"/>
                                        <p:tgtEl>
                                          <p:spTgt spid="536596"/>
                                        </p:tgtEl>
                                        <p:attrNameLst>
                                          <p:attrName>fill.type</p:attrName>
                                        </p:attrNameLst>
                                      </p:cBhvr>
                                      <p:to>
                                        <p:strVal val="solid"/>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iterate type="lt">
                                    <p:tmAbs val="0"/>
                                  </p:iterate>
                                  <p:childTnLst>
                                    <p:set>
                                      <p:cBhvr>
                                        <p:cTn id="146" dur="1" fill="hold">
                                          <p:stCondLst>
                                            <p:cond delay="0"/>
                                          </p:stCondLst>
                                        </p:cTn>
                                        <p:tgtEl>
                                          <p:spTgt spid="536585"/>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20" presetClass="emph" presetSubtype="0" fill="hold" grpId="1" nodeType="clickEffect">
                                  <p:stCondLst>
                                    <p:cond delay="0"/>
                                  </p:stCondLst>
                                  <p:iterate type="lt">
                                    <p:tmPct val="10000"/>
                                  </p:iterate>
                                  <p:childTnLst>
                                    <p:set>
                                      <p:cBhvr override="childStyle">
                                        <p:cTn id="150" dur="500" autoRev="1" fill="hold"/>
                                        <p:tgtEl>
                                          <p:spTgt spid="536585"/>
                                        </p:tgtEl>
                                        <p:attrNameLst>
                                          <p:attrName>style.color</p:attrName>
                                        </p:attrNameLst>
                                      </p:cBhvr>
                                      <p:to>
                                        <p:clrVal>
                                          <a:srgbClr val="FF3300"/>
                                        </p:clrVal>
                                      </p:to>
                                    </p:set>
                                    <p:set>
                                      <p:cBhvr>
                                        <p:cTn id="151" dur="500" autoRev="1" fill="hold"/>
                                        <p:tgtEl>
                                          <p:spTgt spid="536585"/>
                                        </p:tgtEl>
                                        <p:attrNameLst>
                                          <p:attrName>fillcolor</p:attrName>
                                        </p:attrNameLst>
                                      </p:cBhvr>
                                      <p:to>
                                        <p:clrVal>
                                          <a:srgbClr val="FF3300"/>
                                        </p:clrVal>
                                      </p:to>
                                    </p:set>
                                    <p:set>
                                      <p:cBhvr>
                                        <p:cTn id="152" dur="500" autoRev="1" fill="hold"/>
                                        <p:tgtEl>
                                          <p:spTgt spid="536585"/>
                                        </p:tgtEl>
                                        <p:attrNameLst>
                                          <p:attrName>fill.type</p:attrName>
                                        </p:attrNameLst>
                                      </p:cBhvr>
                                      <p:to>
                                        <p:strVal val="solid"/>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grpId="0" nodeType="clickEffect">
                                  <p:stCondLst>
                                    <p:cond delay="0"/>
                                  </p:stCondLst>
                                  <p:iterate type="lt">
                                    <p:tmAbs val="0"/>
                                  </p:iterate>
                                  <p:childTnLst>
                                    <p:set>
                                      <p:cBhvr>
                                        <p:cTn id="156" dur="1" fill="hold">
                                          <p:stCondLst>
                                            <p:cond delay="0"/>
                                          </p:stCondLst>
                                        </p:cTn>
                                        <p:tgtEl>
                                          <p:spTgt spid="536590"/>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20" presetClass="emph" presetSubtype="0" fill="hold" grpId="1" nodeType="clickEffect">
                                  <p:stCondLst>
                                    <p:cond delay="0"/>
                                  </p:stCondLst>
                                  <p:iterate type="lt">
                                    <p:tmPct val="10000"/>
                                  </p:iterate>
                                  <p:childTnLst>
                                    <p:set>
                                      <p:cBhvr override="childStyle">
                                        <p:cTn id="160" dur="500" autoRev="1" fill="hold"/>
                                        <p:tgtEl>
                                          <p:spTgt spid="536590"/>
                                        </p:tgtEl>
                                        <p:attrNameLst>
                                          <p:attrName>style.color</p:attrName>
                                        </p:attrNameLst>
                                      </p:cBhvr>
                                      <p:to>
                                        <p:clrVal>
                                          <a:srgbClr val="008000"/>
                                        </p:clrVal>
                                      </p:to>
                                    </p:set>
                                    <p:set>
                                      <p:cBhvr>
                                        <p:cTn id="161" dur="500" autoRev="1" fill="hold"/>
                                        <p:tgtEl>
                                          <p:spTgt spid="536590"/>
                                        </p:tgtEl>
                                        <p:attrNameLst>
                                          <p:attrName>fillcolor</p:attrName>
                                        </p:attrNameLst>
                                      </p:cBhvr>
                                      <p:to>
                                        <p:clrVal>
                                          <a:srgbClr val="008000"/>
                                        </p:clrVal>
                                      </p:to>
                                    </p:set>
                                    <p:set>
                                      <p:cBhvr>
                                        <p:cTn id="162" dur="500" autoRev="1" fill="hold"/>
                                        <p:tgtEl>
                                          <p:spTgt spid="53659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6584" grpId="0"/>
      <p:bldP spid="536584" grpId="1"/>
      <p:bldP spid="536585" grpId="0"/>
      <p:bldP spid="536585" grpId="1"/>
      <p:bldP spid="536586" grpId="0"/>
      <p:bldP spid="536586" grpId="1"/>
      <p:bldP spid="536587" grpId="0"/>
      <p:bldP spid="536587" grpId="1"/>
      <p:bldP spid="536588" grpId="0"/>
      <p:bldP spid="536588" grpId="1"/>
      <p:bldP spid="536589" grpId="0"/>
      <p:bldP spid="536589" grpId="1"/>
      <p:bldP spid="536590" grpId="0"/>
      <p:bldP spid="536590" grpId="1"/>
      <p:bldP spid="536591" grpId="0"/>
      <p:bldP spid="536591" grpId="1"/>
      <p:bldP spid="536592" grpId="0"/>
      <p:bldP spid="536592" grpId="1"/>
      <p:bldP spid="536593" grpId="0"/>
      <p:bldP spid="536593" grpId="1"/>
      <p:bldP spid="536594" grpId="0"/>
      <p:bldP spid="536594" grpId="1"/>
      <p:bldP spid="536595" grpId="0"/>
      <p:bldP spid="536595" grpId="1"/>
      <p:bldP spid="536596" grpId="0"/>
      <p:bldP spid="536596" grpId="1"/>
      <p:bldP spid="536597" grpId="0"/>
      <p:bldP spid="536597" grpId="1"/>
      <p:bldP spid="536598" grpId="0"/>
      <p:bldP spid="536598" grpId="1"/>
      <p:bldP spid="536599" grpId="0"/>
      <p:bldP spid="536599"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0" name="Text Box 2"/>
          <p:cNvSpPr txBox="1">
            <a:spLocks noChangeArrowheads="1"/>
          </p:cNvSpPr>
          <p:nvPr/>
        </p:nvSpPr>
        <p:spPr bwMode="auto">
          <a:xfrm>
            <a:off x="3886200" y="4419600"/>
            <a:ext cx="1371600" cy="366713"/>
          </a:xfrm>
          <a:prstGeom prst="rect">
            <a:avLst/>
          </a:prstGeom>
          <a:noFill/>
          <a:ln w="9525">
            <a:noFill/>
            <a:miter lim="800000"/>
            <a:headEnd/>
            <a:tailEnd/>
          </a:ln>
          <a:effectLst/>
        </p:spPr>
        <p:txBody>
          <a:bodyPr>
            <a:spAutoFit/>
          </a:bodyPr>
          <a:lstStyle/>
          <a:p>
            <a:pPr>
              <a:spcBef>
                <a:spcPct val="50000"/>
              </a:spcBef>
            </a:pPr>
            <a:r>
              <a:rPr lang="en-US" b="1" dirty="0">
                <a:latin typeface="Verdana" pitchFamily="34" charset="0"/>
              </a:rPr>
              <a:t>Context</a:t>
            </a:r>
          </a:p>
        </p:txBody>
      </p:sp>
      <p:sp>
        <p:nvSpPr>
          <p:cNvPr id="544772" name="Rectangle 4"/>
          <p:cNvSpPr>
            <a:spLocks noChangeArrowheads="1"/>
          </p:cNvSpPr>
          <p:nvPr/>
        </p:nvSpPr>
        <p:spPr bwMode="auto">
          <a:xfrm>
            <a:off x="3733800" y="1905000"/>
            <a:ext cx="1524000" cy="366713"/>
          </a:xfrm>
          <a:prstGeom prst="rect">
            <a:avLst/>
          </a:prstGeom>
          <a:noFill/>
          <a:ln w="9525">
            <a:noFill/>
            <a:miter lim="800000"/>
            <a:headEnd/>
            <a:tailEnd/>
          </a:ln>
          <a:effectLst/>
        </p:spPr>
        <p:txBody>
          <a:bodyPr wrap="none">
            <a:spAutoFit/>
          </a:bodyPr>
          <a:lstStyle/>
          <a:p>
            <a:r>
              <a:rPr lang="en-US" b="1" dirty="0">
                <a:latin typeface="Verdana" pitchFamily="34" charset="0"/>
              </a:rPr>
              <a:t>Frequency</a:t>
            </a:r>
          </a:p>
        </p:txBody>
      </p:sp>
      <p:sp>
        <p:nvSpPr>
          <p:cNvPr id="544773" name="Rectangle 5"/>
          <p:cNvSpPr>
            <a:spLocks noChangeArrowheads="1"/>
          </p:cNvSpPr>
          <p:nvPr/>
        </p:nvSpPr>
        <p:spPr bwMode="auto">
          <a:xfrm>
            <a:off x="3886200" y="2667000"/>
            <a:ext cx="1360488" cy="366713"/>
          </a:xfrm>
          <a:prstGeom prst="rect">
            <a:avLst/>
          </a:prstGeom>
          <a:noFill/>
          <a:ln w="9525">
            <a:noFill/>
            <a:miter lim="800000"/>
            <a:headEnd/>
            <a:tailEnd/>
          </a:ln>
          <a:effectLst/>
        </p:spPr>
        <p:txBody>
          <a:bodyPr wrap="none">
            <a:spAutoFit/>
          </a:bodyPr>
          <a:lstStyle/>
          <a:p>
            <a:r>
              <a:rPr lang="en-US" b="1" dirty="0">
                <a:latin typeface="Verdana" pitchFamily="34" charset="0"/>
              </a:rPr>
              <a:t>Intensity</a:t>
            </a:r>
          </a:p>
        </p:txBody>
      </p:sp>
      <p:sp>
        <p:nvSpPr>
          <p:cNvPr id="544774" name="Rectangle 6"/>
          <p:cNvSpPr>
            <a:spLocks noChangeArrowheads="1"/>
          </p:cNvSpPr>
          <p:nvPr/>
        </p:nvSpPr>
        <p:spPr bwMode="auto">
          <a:xfrm>
            <a:off x="3886200" y="3505200"/>
            <a:ext cx="1308100" cy="366713"/>
          </a:xfrm>
          <a:prstGeom prst="rect">
            <a:avLst/>
          </a:prstGeom>
          <a:noFill/>
          <a:ln w="9525">
            <a:noFill/>
            <a:miter lim="800000"/>
            <a:headEnd/>
            <a:tailEnd/>
          </a:ln>
          <a:effectLst/>
        </p:spPr>
        <p:txBody>
          <a:bodyPr wrap="none">
            <a:spAutoFit/>
          </a:bodyPr>
          <a:lstStyle/>
          <a:p>
            <a:r>
              <a:rPr lang="en-US" b="1" dirty="0">
                <a:latin typeface="Verdana" pitchFamily="34" charset="0"/>
              </a:rPr>
              <a:t>Duration</a:t>
            </a:r>
          </a:p>
        </p:txBody>
      </p:sp>
      <p:graphicFrame>
        <p:nvGraphicFramePr>
          <p:cNvPr id="544775" name="Object 7"/>
          <p:cNvGraphicFramePr>
            <a:graphicFrameLocks noChangeAspect="1"/>
          </p:cNvGraphicFramePr>
          <p:nvPr/>
        </p:nvGraphicFramePr>
        <p:xfrm>
          <a:off x="1295400" y="2438400"/>
          <a:ext cx="1347788" cy="1257300"/>
        </p:xfrm>
        <a:graphic>
          <a:graphicData uri="http://schemas.openxmlformats.org/presentationml/2006/ole">
            <p:oleObj spid="_x0000_s1627138" name="Clip" r:id="rId4" imgW="3803760" imgH="3450600" progId="">
              <p:embed/>
            </p:oleObj>
          </a:graphicData>
        </a:graphic>
      </p:graphicFrame>
      <p:graphicFrame>
        <p:nvGraphicFramePr>
          <p:cNvPr id="544776" name="Object 8"/>
          <p:cNvGraphicFramePr>
            <a:graphicFrameLocks noChangeAspect="1"/>
          </p:cNvGraphicFramePr>
          <p:nvPr/>
        </p:nvGraphicFramePr>
        <p:xfrm>
          <a:off x="6324600" y="2514600"/>
          <a:ext cx="1427163" cy="1371600"/>
        </p:xfrm>
        <a:graphic>
          <a:graphicData uri="http://schemas.openxmlformats.org/presentationml/2006/ole">
            <p:oleObj spid="_x0000_s1627139" name="Clip" r:id="rId5" imgW="1347480" imgH="1857960" progId="">
              <p:embed/>
            </p:oleObj>
          </a:graphicData>
        </a:graphic>
      </p:graphicFrame>
      <p:graphicFrame>
        <p:nvGraphicFramePr>
          <p:cNvPr id="544777" name="Object 9"/>
          <p:cNvGraphicFramePr>
            <a:graphicFrameLocks noChangeAspect="1"/>
          </p:cNvGraphicFramePr>
          <p:nvPr/>
        </p:nvGraphicFramePr>
        <p:xfrm>
          <a:off x="1600200" y="4495800"/>
          <a:ext cx="1314450" cy="1327150"/>
        </p:xfrm>
        <a:graphic>
          <a:graphicData uri="http://schemas.openxmlformats.org/presentationml/2006/ole">
            <p:oleObj spid="_x0000_s1627140" name="Clip" r:id="rId6" imgW="3319560" imgH="3468960" progId="">
              <p:embed/>
            </p:oleObj>
          </a:graphicData>
        </a:graphic>
      </p:graphicFrame>
      <p:sp>
        <p:nvSpPr>
          <p:cNvPr id="544778" name="Text Box 10"/>
          <p:cNvSpPr txBox="1">
            <a:spLocks noChangeArrowheads="1"/>
          </p:cNvSpPr>
          <p:nvPr/>
        </p:nvSpPr>
        <p:spPr bwMode="auto">
          <a:xfrm>
            <a:off x="381000" y="2057400"/>
            <a:ext cx="3200400" cy="457200"/>
          </a:xfrm>
          <a:prstGeom prst="rect">
            <a:avLst/>
          </a:prstGeom>
          <a:solidFill>
            <a:srgbClr val="FFFFFF"/>
          </a:solidFill>
          <a:ln w="0" algn="in">
            <a:noFill/>
            <a:miter lim="800000"/>
            <a:headEnd/>
            <a:tailEnd/>
          </a:ln>
          <a:effectLst/>
        </p:spPr>
        <p:txBody>
          <a:bodyPr lIns="36195" tIns="36195" rIns="36195" bIns="36195"/>
          <a:lstStyle/>
          <a:p>
            <a:r>
              <a:rPr lang="en-US" i="1" dirty="0">
                <a:solidFill>
                  <a:srgbClr val="008000"/>
                </a:solidFill>
                <a:latin typeface="Franklin Gothic Medium Cond" pitchFamily="34" charset="0"/>
              </a:rPr>
              <a:t>How  often does the behavior occur?</a:t>
            </a:r>
            <a:endParaRPr lang="en-US" dirty="0">
              <a:solidFill>
                <a:srgbClr val="008000"/>
              </a:solidFill>
            </a:endParaRPr>
          </a:p>
        </p:txBody>
      </p:sp>
      <p:sp>
        <p:nvSpPr>
          <p:cNvPr id="544779" name="Text Box 11"/>
          <p:cNvSpPr txBox="1">
            <a:spLocks noChangeArrowheads="1"/>
          </p:cNvSpPr>
          <p:nvPr/>
        </p:nvSpPr>
        <p:spPr bwMode="auto">
          <a:xfrm>
            <a:off x="6248400" y="1981200"/>
            <a:ext cx="1714500" cy="457200"/>
          </a:xfrm>
          <a:prstGeom prst="rect">
            <a:avLst/>
          </a:prstGeom>
          <a:solidFill>
            <a:srgbClr val="FFFFFF"/>
          </a:solidFill>
          <a:ln w="0" algn="in">
            <a:noFill/>
            <a:miter lim="800000"/>
            <a:headEnd/>
            <a:tailEnd/>
          </a:ln>
          <a:effectLst/>
        </p:spPr>
        <p:txBody>
          <a:bodyPr lIns="36195" tIns="36195" rIns="36195" bIns="36195"/>
          <a:lstStyle/>
          <a:p>
            <a:r>
              <a:rPr lang="en-US" i="1" dirty="0">
                <a:solidFill>
                  <a:srgbClr val="FF0000"/>
                </a:solidFill>
                <a:latin typeface="Franklin Gothic Medium Cond" pitchFamily="34" charset="0"/>
              </a:rPr>
              <a:t>How extreme is it?</a:t>
            </a:r>
            <a:endParaRPr lang="en-US" dirty="0"/>
          </a:p>
        </p:txBody>
      </p:sp>
      <p:sp>
        <p:nvSpPr>
          <p:cNvPr id="544780" name="Text Box 12"/>
          <p:cNvSpPr txBox="1">
            <a:spLocks noChangeArrowheads="1"/>
          </p:cNvSpPr>
          <p:nvPr/>
        </p:nvSpPr>
        <p:spPr bwMode="auto">
          <a:xfrm>
            <a:off x="1295400" y="3962400"/>
            <a:ext cx="1905000" cy="314325"/>
          </a:xfrm>
          <a:prstGeom prst="rect">
            <a:avLst/>
          </a:prstGeom>
          <a:solidFill>
            <a:srgbClr val="FFFFFF"/>
          </a:solidFill>
          <a:ln w="0" algn="in">
            <a:noFill/>
            <a:miter lim="800000"/>
            <a:headEnd/>
            <a:tailEnd/>
          </a:ln>
          <a:effectLst/>
        </p:spPr>
        <p:txBody>
          <a:bodyPr lIns="36195" tIns="36195" rIns="36195" bIns="36195"/>
          <a:lstStyle/>
          <a:p>
            <a:r>
              <a:rPr lang="en-US" i="1" dirty="0">
                <a:solidFill>
                  <a:srgbClr val="0033CC"/>
                </a:solidFill>
                <a:latin typeface="Franklin Gothic Medium Cond" pitchFamily="34" charset="0"/>
              </a:rPr>
              <a:t>How long does it last?</a:t>
            </a:r>
            <a:endParaRPr lang="en-US" dirty="0"/>
          </a:p>
        </p:txBody>
      </p:sp>
      <p:sp>
        <p:nvSpPr>
          <p:cNvPr id="544781" name="Text Box 13"/>
          <p:cNvSpPr txBox="1">
            <a:spLocks noChangeArrowheads="1"/>
          </p:cNvSpPr>
          <p:nvPr/>
        </p:nvSpPr>
        <p:spPr bwMode="auto">
          <a:xfrm>
            <a:off x="5334000" y="4648200"/>
            <a:ext cx="3581400" cy="457200"/>
          </a:xfrm>
          <a:prstGeom prst="rect">
            <a:avLst/>
          </a:prstGeom>
          <a:solidFill>
            <a:srgbClr val="FFFFFF"/>
          </a:solidFill>
          <a:ln w="0" algn="in">
            <a:noFill/>
            <a:miter lim="800000"/>
            <a:headEnd/>
            <a:tailEnd/>
          </a:ln>
          <a:effectLst/>
        </p:spPr>
        <p:txBody>
          <a:bodyPr lIns="36195" tIns="36195" rIns="36195" bIns="36195"/>
          <a:lstStyle/>
          <a:p>
            <a:r>
              <a:rPr lang="en-US" i="1" dirty="0">
                <a:solidFill>
                  <a:srgbClr val="800080"/>
                </a:solidFill>
                <a:latin typeface="Franklin Gothic Medium Cond" pitchFamily="34" charset="0"/>
              </a:rPr>
              <a:t>Under what circumstances does it occur?</a:t>
            </a:r>
            <a:endParaRPr lang="en-US" dirty="0"/>
          </a:p>
        </p:txBody>
      </p:sp>
      <p:pic>
        <p:nvPicPr>
          <p:cNvPr id="544782" name="Picture 14" descr="j0281121"/>
          <p:cNvPicPr>
            <a:picLocks noChangeAspect="1" noChangeArrowheads="1"/>
          </p:cNvPicPr>
          <p:nvPr/>
        </p:nvPicPr>
        <p:blipFill>
          <a:blip r:embed="rId7" cstate="print"/>
          <a:srcRect/>
          <a:stretch>
            <a:fillRect/>
          </a:stretch>
        </p:blipFill>
        <p:spPr bwMode="auto">
          <a:xfrm>
            <a:off x="6400800" y="5029200"/>
            <a:ext cx="1366838" cy="1344613"/>
          </a:xfrm>
          <a:prstGeom prst="rect">
            <a:avLst/>
          </a:prstGeom>
          <a:noFill/>
        </p:spPr>
      </p:pic>
      <p:sp>
        <p:nvSpPr>
          <p:cNvPr id="544783" name="Rectangle 15"/>
          <p:cNvSpPr>
            <a:spLocks noChangeArrowheads="1"/>
          </p:cNvSpPr>
          <p:nvPr/>
        </p:nvSpPr>
        <p:spPr bwMode="auto">
          <a:xfrm>
            <a:off x="914400" y="381000"/>
            <a:ext cx="8229600" cy="944563"/>
          </a:xfrm>
          <a:prstGeom prst="rect">
            <a:avLst/>
          </a:prstGeom>
          <a:noFill/>
          <a:ln w="9525">
            <a:noFill/>
            <a:miter lim="800000"/>
            <a:headEnd/>
            <a:tailEnd/>
          </a:ln>
          <a:effectLst/>
        </p:spPr>
        <p:txBody>
          <a:bodyPr anchor="ctr"/>
          <a:lstStyle/>
          <a:p>
            <a:pPr algn="ctr"/>
            <a:r>
              <a:rPr lang="en-US" sz="3600" dirty="0">
                <a:solidFill>
                  <a:srgbClr val="000066"/>
                </a:solidFill>
                <a:latin typeface="Trebuchet MS" pitchFamily="34" charset="0"/>
              </a:rPr>
              <a:t>Data Considerations:</a:t>
            </a:r>
            <a:br>
              <a:rPr lang="en-US" sz="3600" dirty="0">
                <a:solidFill>
                  <a:srgbClr val="000066"/>
                </a:solidFill>
                <a:latin typeface="Trebuchet MS" pitchFamily="34" charset="0"/>
              </a:rPr>
            </a:br>
            <a:r>
              <a:rPr lang="en-US" sz="3600" dirty="0">
                <a:solidFill>
                  <a:srgbClr val="000066"/>
                </a:solidFill>
                <a:latin typeface="Trebuchet MS" pitchFamily="34" charset="0"/>
              </a:rPr>
              <a:t>Data to Collect</a:t>
            </a:r>
            <a:r>
              <a:rPr lang="en-US" sz="3200" dirty="0">
                <a:solidFill>
                  <a:srgbClr val="FF0000"/>
                </a:solidFill>
                <a:effectLst>
                  <a:outerShdw blurRad="38100" dist="38100" dir="2700000" algn="tl">
                    <a:srgbClr val="C0C0C0"/>
                  </a:outerShdw>
                </a:effectLst>
                <a:latin typeface="Verdana" pitchFamily="34" charset="0"/>
              </a:rPr>
              <a:t> </a:t>
            </a:r>
            <a:endParaRPr lang="en-US" sz="3600" dirty="0">
              <a:solidFill>
                <a:srgbClr val="FF0000"/>
              </a:solidFill>
              <a:latin typeface="Trebuchet MS" pitchFamily="34" charset="0"/>
            </a:endParaRPr>
          </a:p>
        </p:txBody>
      </p:sp>
      <p:sp>
        <p:nvSpPr>
          <p:cNvPr id="16" name="Slide Number Placeholder 15"/>
          <p:cNvSpPr>
            <a:spLocks noGrp="1"/>
          </p:cNvSpPr>
          <p:nvPr>
            <p:ph type="sldNum" sz="quarter" idx="12"/>
          </p:nvPr>
        </p:nvSpPr>
        <p:spPr/>
        <p:txBody>
          <a:bodyPr/>
          <a:lstStyle/>
          <a:p>
            <a:pPr>
              <a:defRPr/>
            </a:pPr>
            <a:fld id="{0C1A2A0E-CAA5-46BF-A5A2-02300CFE1F1A}" type="slidenum">
              <a:rPr lang="en-US"/>
              <a:pPr>
                <a:defRPr/>
              </a:pPr>
              <a:t>24</a:t>
            </a:fld>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500"/>
                                  </p:stCondLst>
                                  <p:childTnLst>
                                    <p:set>
                                      <p:cBhvr>
                                        <p:cTn id="6" dur="1" fill="hold">
                                          <p:stCondLst>
                                            <p:cond delay="0"/>
                                          </p:stCondLst>
                                        </p:cTn>
                                        <p:tgtEl>
                                          <p:spTgt spid="544772"/>
                                        </p:tgtEl>
                                        <p:attrNameLst>
                                          <p:attrName>style.visibility</p:attrName>
                                        </p:attrNameLst>
                                      </p:cBhvr>
                                      <p:to>
                                        <p:strVal val="visible"/>
                                      </p:to>
                                    </p:set>
                                    <p:anim calcmode="lin" valueType="num">
                                      <p:cBhvr>
                                        <p:cTn id="7" dur="1000" fill="hold"/>
                                        <p:tgtEl>
                                          <p:spTgt spid="544772"/>
                                        </p:tgtEl>
                                        <p:attrNameLst>
                                          <p:attrName>ppt_w</p:attrName>
                                        </p:attrNameLst>
                                      </p:cBhvr>
                                      <p:tavLst>
                                        <p:tav tm="0">
                                          <p:val>
                                            <p:strVal val="#ppt_w*0.70"/>
                                          </p:val>
                                        </p:tav>
                                        <p:tav tm="100000">
                                          <p:val>
                                            <p:strVal val="#ppt_w"/>
                                          </p:val>
                                        </p:tav>
                                      </p:tavLst>
                                    </p:anim>
                                    <p:anim calcmode="lin" valueType="num">
                                      <p:cBhvr>
                                        <p:cTn id="8" dur="1000" fill="hold"/>
                                        <p:tgtEl>
                                          <p:spTgt spid="544772"/>
                                        </p:tgtEl>
                                        <p:attrNameLst>
                                          <p:attrName>ppt_h</p:attrName>
                                        </p:attrNameLst>
                                      </p:cBhvr>
                                      <p:tavLst>
                                        <p:tav tm="0">
                                          <p:val>
                                            <p:strVal val="#ppt_h"/>
                                          </p:val>
                                        </p:tav>
                                        <p:tav tm="100000">
                                          <p:val>
                                            <p:strVal val="#ppt_h"/>
                                          </p:val>
                                        </p:tav>
                                      </p:tavLst>
                                    </p:anim>
                                    <p:animEffect transition="in" filter="fade">
                                      <p:cBhvr>
                                        <p:cTn id="9" dur="1000"/>
                                        <p:tgtEl>
                                          <p:spTgt spid="544772"/>
                                        </p:tgtEl>
                                      </p:cBhvr>
                                    </p:animEffect>
                                  </p:childTnLst>
                                </p:cTn>
                              </p:par>
                            </p:childTnLst>
                          </p:cTn>
                        </p:par>
                        <p:par>
                          <p:cTn id="10" fill="hold">
                            <p:stCondLst>
                              <p:cond delay="1500"/>
                            </p:stCondLst>
                            <p:childTnLst>
                              <p:par>
                                <p:cTn id="11" presetID="2" presetClass="entr" presetSubtype="9" fill="hold" grpId="0" nodeType="afterEffect">
                                  <p:stCondLst>
                                    <p:cond delay="500"/>
                                  </p:stCondLst>
                                  <p:childTnLst>
                                    <p:set>
                                      <p:cBhvr>
                                        <p:cTn id="12" dur="1" fill="hold">
                                          <p:stCondLst>
                                            <p:cond delay="0"/>
                                          </p:stCondLst>
                                        </p:cTn>
                                        <p:tgtEl>
                                          <p:spTgt spid="544778"/>
                                        </p:tgtEl>
                                        <p:attrNameLst>
                                          <p:attrName>style.visibility</p:attrName>
                                        </p:attrNameLst>
                                      </p:cBhvr>
                                      <p:to>
                                        <p:strVal val="visible"/>
                                      </p:to>
                                    </p:set>
                                    <p:anim calcmode="lin" valueType="num">
                                      <p:cBhvr additive="base">
                                        <p:cTn id="13" dur="1000" fill="hold"/>
                                        <p:tgtEl>
                                          <p:spTgt spid="544778"/>
                                        </p:tgtEl>
                                        <p:attrNameLst>
                                          <p:attrName>ppt_x</p:attrName>
                                        </p:attrNameLst>
                                      </p:cBhvr>
                                      <p:tavLst>
                                        <p:tav tm="0">
                                          <p:val>
                                            <p:strVal val="0-#ppt_w/2"/>
                                          </p:val>
                                        </p:tav>
                                        <p:tav tm="100000">
                                          <p:val>
                                            <p:strVal val="#ppt_x"/>
                                          </p:val>
                                        </p:tav>
                                      </p:tavLst>
                                    </p:anim>
                                    <p:anim calcmode="lin" valueType="num">
                                      <p:cBhvr additive="base">
                                        <p:cTn id="14" dur="1000" fill="hold"/>
                                        <p:tgtEl>
                                          <p:spTgt spid="544778"/>
                                        </p:tgtEl>
                                        <p:attrNameLst>
                                          <p:attrName>ppt_y</p:attrName>
                                        </p:attrNameLst>
                                      </p:cBhvr>
                                      <p:tavLst>
                                        <p:tav tm="0">
                                          <p:val>
                                            <p:strVal val="0-#ppt_h/2"/>
                                          </p:val>
                                        </p:tav>
                                        <p:tav tm="100000">
                                          <p:val>
                                            <p:strVal val="#ppt_y"/>
                                          </p:val>
                                        </p:tav>
                                      </p:tavLst>
                                    </p:anim>
                                  </p:childTnLst>
                                </p:cTn>
                              </p:par>
                            </p:childTnLst>
                          </p:cTn>
                        </p:par>
                        <p:par>
                          <p:cTn id="15" fill="hold">
                            <p:stCondLst>
                              <p:cond delay="3000"/>
                            </p:stCondLst>
                            <p:childTnLst>
                              <p:par>
                                <p:cTn id="16" presetID="1" presetClass="entr" presetSubtype="0" fill="hold" nodeType="afterEffect">
                                  <p:stCondLst>
                                    <p:cond delay="0"/>
                                  </p:stCondLst>
                                  <p:childTnLst>
                                    <p:set>
                                      <p:cBhvr>
                                        <p:cTn id="17" dur="1" fill="hold">
                                          <p:stCondLst>
                                            <p:cond delay="0"/>
                                          </p:stCondLst>
                                        </p:cTn>
                                        <p:tgtEl>
                                          <p:spTgt spid="54477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44773"/>
                                        </p:tgtEl>
                                        <p:attrNameLst>
                                          <p:attrName>style.visibility</p:attrName>
                                        </p:attrNameLst>
                                      </p:cBhvr>
                                      <p:to>
                                        <p:strVal val="visible"/>
                                      </p:to>
                                    </p:set>
                                    <p:animEffect transition="in" filter="dissolve">
                                      <p:cBhvr>
                                        <p:cTn id="22" dur="1000"/>
                                        <p:tgtEl>
                                          <p:spTgt spid="544773"/>
                                        </p:tgtEl>
                                      </p:cBhvr>
                                    </p:animEffect>
                                  </p:childTnLst>
                                </p:cTn>
                              </p:par>
                            </p:childTnLst>
                          </p:cTn>
                        </p:par>
                        <p:par>
                          <p:cTn id="23" fill="hold">
                            <p:stCondLst>
                              <p:cond delay="1000"/>
                            </p:stCondLst>
                            <p:childTnLst>
                              <p:par>
                                <p:cTn id="24" presetID="2" presetClass="entr" presetSubtype="3" fill="hold" grpId="0" nodeType="afterEffect">
                                  <p:stCondLst>
                                    <p:cond delay="1000"/>
                                  </p:stCondLst>
                                  <p:childTnLst>
                                    <p:set>
                                      <p:cBhvr>
                                        <p:cTn id="25" dur="1" fill="hold">
                                          <p:stCondLst>
                                            <p:cond delay="0"/>
                                          </p:stCondLst>
                                        </p:cTn>
                                        <p:tgtEl>
                                          <p:spTgt spid="544779"/>
                                        </p:tgtEl>
                                        <p:attrNameLst>
                                          <p:attrName>style.visibility</p:attrName>
                                        </p:attrNameLst>
                                      </p:cBhvr>
                                      <p:to>
                                        <p:strVal val="visible"/>
                                      </p:to>
                                    </p:set>
                                    <p:anim calcmode="lin" valueType="num">
                                      <p:cBhvr additive="base">
                                        <p:cTn id="26" dur="1000" fill="hold"/>
                                        <p:tgtEl>
                                          <p:spTgt spid="544779"/>
                                        </p:tgtEl>
                                        <p:attrNameLst>
                                          <p:attrName>ppt_x</p:attrName>
                                        </p:attrNameLst>
                                      </p:cBhvr>
                                      <p:tavLst>
                                        <p:tav tm="0">
                                          <p:val>
                                            <p:strVal val="1+#ppt_w/2"/>
                                          </p:val>
                                        </p:tav>
                                        <p:tav tm="100000">
                                          <p:val>
                                            <p:strVal val="#ppt_x"/>
                                          </p:val>
                                        </p:tav>
                                      </p:tavLst>
                                    </p:anim>
                                    <p:anim calcmode="lin" valueType="num">
                                      <p:cBhvr additive="base">
                                        <p:cTn id="27" dur="1000" fill="hold"/>
                                        <p:tgtEl>
                                          <p:spTgt spid="544779"/>
                                        </p:tgtEl>
                                        <p:attrNameLst>
                                          <p:attrName>ppt_y</p:attrName>
                                        </p:attrNameLst>
                                      </p:cBhvr>
                                      <p:tavLst>
                                        <p:tav tm="0">
                                          <p:val>
                                            <p:strVal val="0-#ppt_h/2"/>
                                          </p:val>
                                        </p:tav>
                                        <p:tav tm="100000">
                                          <p:val>
                                            <p:strVal val="#ppt_y"/>
                                          </p:val>
                                        </p:tav>
                                      </p:tavLst>
                                    </p:anim>
                                  </p:childTnLst>
                                </p:cTn>
                              </p:par>
                            </p:childTnLst>
                          </p:cTn>
                        </p:par>
                        <p:par>
                          <p:cTn id="28" fill="hold">
                            <p:stCondLst>
                              <p:cond delay="3000"/>
                            </p:stCondLst>
                            <p:childTnLst>
                              <p:par>
                                <p:cTn id="29" presetID="1" presetClass="entr" presetSubtype="0" fill="hold" nodeType="afterEffect">
                                  <p:stCondLst>
                                    <p:cond delay="500"/>
                                  </p:stCondLst>
                                  <p:childTnLst>
                                    <p:set>
                                      <p:cBhvr>
                                        <p:cTn id="30" dur="1" fill="hold">
                                          <p:stCondLst>
                                            <p:cond delay="0"/>
                                          </p:stCondLst>
                                        </p:cTn>
                                        <p:tgtEl>
                                          <p:spTgt spid="5447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544774"/>
                                        </p:tgtEl>
                                        <p:attrNameLst>
                                          <p:attrName>style.visibility</p:attrName>
                                        </p:attrNameLst>
                                      </p:cBhvr>
                                      <p:to>
                                        <p:strVal val="visible"/>
                                      </p:to>
                                    </p:set>
                                    <p:animEffect transition="in" filter="dissolve">
                                      <p:cBhvr>
                                        <p:cTn id="35" dur="1000"/>
                                        <p:tgtEl>
                                          <p:spTgt spid="544774"/>
                                        </p:tgtEl>
                                      </p:cBhvr>
                                    </p:animEffect>
                                  </p:childTnLst>
                                </p:cTn>
                              </p:par>
                            </p:childTnLst>
                          </p:cTn>
                        </p:par>
                        <p:par>
                          <p:cTn id="36" fill="hold">
                            <p:stCondLst>
                              <p:cond delay="1000"/>
                            </p:stCondLst>
                            <p:childTnLst>
                              <p:par>
                                <p:cTn id="37" presetID="2" presetClass="entr" presetSubtype="12" fill="hold" grpId="0" nodeType="afterEffect">
                                  <p:stCondLst>
                                    <p:cond delay="1000"/>
                                  </p:stCondLst>
                                  <p:childTnLst>
                                    <p:set>
                                      <p:cBhvr>
                                        <p:cTn id="38" dur="1" fill="hold">
                                          <p:stCondLst>
                                            <p:cond delay="0"/>
                                          </p:stCondLst>
                                        </p:cTn>
                                        <p:tgtEl>
                                          <p:spTgt spid="544780"/>
                                        </p:tgtEl>
                                        <p:attrNameLst>
                                          <p:attrName>style.visibility</p:attrName>
                                        </p:attrNameLst>
                                      </p:cBhvr>
                                      <p:to>
                                        <p:strVal val="visible"/>
                                      </p:to>
                                    </p:set>
                                    <p:anim calcmode="lin" valueType="num">
                                      <p:cBhvr additive="base">
                                        <p:cTn id="39" dur="1000" fill="hold"/>
                                        <p:tgtEl>
                                          <p:spTgt spid="544780"/>
                                        </p:tgtEl>
                                        <p:attrNameLst>
                                          <p:attrName>ppt_x</p:attrName>
                                        </p:attrNameLst>
                                      </p:cBhvr>
                                      <p:tavLst>
                                        <p:tav tm="0">
                                          <p:val>
                                            <p:strVal val="0-#ppt_w/2"/>
                                          </p:val>
                                        </p:tav>
                                        <p:tav tm="100000">
                                          <p:val>
                                            <p:strVal val="#ppt_x"/>
                                          </p:val>
                                        </p:tav>
                                      </p:tavLst>
                                    </p:anim>
                                    <p:anim calcmode="lin" valueType="num">
                                      <p:cBhvr additive="base">
                                        <p:cTn id="40" dur="1000" fill="hold"/>
                                        <p:tgtEl>
                                          <p:spTgt spid="544780"/>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1" presetClass="entr" presetSubtype="0" fill="hold" nodeType="afterEffect">
                                  <p:stCondLst>
                                    <p:cond delay="0"/>
                                  </p:stCondLst>
                                  <p:childTnLst>
                                    <p:set>
                                      <p:cBhvr>
                                        <p:cTn id="43" dur="1" fill="hold">
                                          <p:stCondLst>
                                            <p:cond delay="0"/>
                                          </p:stCondLst>
                                        </p:cTn>
                                        <p:tgtEl>
                                          <p:spTgt spid="54477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544770"/>
                                        </p:tgtEl>
                                        <p:attrNameLst>
                                          <p:attrName>style.visibility</p:attrName>
                                        </p:attrNameLst>
                                      </p:cBhvr>
                                      <p:to>
                                        <p:strVal val="visible"/>
                                      </p:to>
                                    </p:set>
                                    <p:animEffect transition="in" filter="dissolve">
                                      <p:cBhvr>
                                        <p:cTn id="48" dur="1000"/>
                                        <p:tgtEl>
                                          <p:spTgt spid="544770"/>
                                        </p:tgtEl>
                                      </p:cBhvr>
                                    </p:animEffect>
                                  </p:childTnLst>
                                </p:cTn>
                              </p:par>
                            </p:childTnLst>
                          </p:cTn>
                        </p:par>
                        <p:par>
                          <p:cTn id="49" fill="hold">
                            <p:stCondLst>
                              <p:cond delay="1000"/>
                            </p:stCondLst>
                            <p:childTnLst>
                              <p:par>
                                <p:cTn id="50" presetID="2" presetClass="entr" presetSubtype="6" fill="hold" grpId="0" nodeType="afterEffect">
                                  <p:stCondLst>
                                    <p:cond delay="0"/>
                                  </p:stCondLst>
                                  <p:childTnLst>
                                    <p:set>
                                      <p:cBhvr>
                                        <p:cTn id="51" dur="1" fill="hold">
                                          <p:stCondLst>
                                            <p:cond delay="0"/>
                                          </p:stCondLst>
                                        </p:cTn>
                                        <p:tgtEl>
                                          <p:spTgt spid="544781"/>
                                        </p:tgtEl>
                                        <p:attrNameLst>
                                          <p:attrName>style.visibility</p:attrName>
                                        </p:attrNameLst>
                                      </p:cBhvr>
                                      <p:to>
                                        <p:strVal val="visible"/>
                                      </p:to>
                                    </p:set>
                                    <p:anim calcmode="lin" valueType="num">
                                      <p:cBhvr additive="base">
                                        <p:cTn id="52" dur="1000" fill="hold"/>
                                        <p:tgtEl>
                                          <p:spTgt spid="544781"/>
                                        </p:tgtEl>
                                        <p:attrNameLst>
                                          <p:attrName>ppt_x</p:attrName>
                                        </p:attrNameLst>
                                      </p:cBhvr>
                                      <p:tavLst>
                                        <p:tav tm="0">
                                          <p:val>
                                            <p:strVal val="1+#ppt_w/2"/>
                                          </p:val>
                                        </p:tav>
                                        <p:tav tm="100000">
                                          <p:val>
                                            <p:strVal val="#ppt_x"/>
                                          </p:val>
                                        </p:tav>
                                      </p:tavLst>
                                    </p:anim>
                                    <p:anim calcmode="lin" valueType="num">
                                      <p:cBhvr additive="base">
                                        <p:cTn id="53" dur="1000" fill="hold"/>
                                        <p:tgtEl>
                                          <p:spTgt spid="544781"/>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 presetClass="entr" presetSubtype="0" fill="hold" nodeType="afterEffect">
                                  <p:stCondLst>
                                    <p:cond delay="0"/>
                                  </p:stCondLst>
                                  <p:childTnLst>
                                    <p:set>
                                      <p:cBhvr>
                                        <p:cTn id="56" dur="1" fill="hold">
                                          <p:stCondLst>
                                            <p:cond delay="0"/>
                                          </p:stCondLst>
                                        </p:cTn>
                                        <p:tgtEl>
                                          <p:spTgt spid="5447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70" grpId="0"/>
      <p:bldP spid="544772" grpId="0"/>
      <p:bldP spid="544773" grpId="0"/>
      <p:bldP spid="544774" grpId="0"/>
      <p:bldP spid="544778" grpId="0" animBg="1"/>
      <p:bldP spid="544779" grpId="0" animBg="1"/>
      <p:bldP spid="544780" grpId="0" animBg="1"/>
      <p:bldP spid="54478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Grp="1" noChangeArrowheads="1"/>
          </p:cNvSpPr>
          <p:nvPr>
            <p:ph type="title"/>
          </p:nvPr>
        </p:nvSpPr>
        <p:spPr/>
        <p:txBody>
          <a:bodyPr/>
          <a:lstStyle/>
          <a:p>
            <a:r>
              <a:rPr lang="en-US" dirty="0"/>
              <a:t>Data Collection Strategies</a:t>
            </a:r>
          </a:p>
        </p:txBody>
      </p:sp>
      <p:sp>
        <p:nvSpPr>
          <p:cNvPr id="679939" name="Rectangle 3"/>
          <p:cNvSpPr>
            <a:spLocks noGrp="1" noChangeArrowheads="1"/>
          </p:cNvSpPr>
          <p:nvPr>
            <p:ph idx="1"/>
          </p:nvPr>
        </p:nvSpPr>
        <p:spPr/>
        <p:txBody>
          <a:bodyPr/>
          <a:lstStyle/>
          <a:p>
            <a:r>
              <a:rPr lang="en-US" sz="3600" dirty="0"/>
              <a:t>What is already collected?</a:t>
            </a:r>
          </a:p>
          <a:p>
            <a:pPr lvl="1"/>
            <a:r>
              <a:rPr lang="en-US" sz="3600" dirty="0"/>
              <a:t>Anecdotal notes by teacher</a:t>
            </a:r>
          </a:p>
          <a:p>
            <a:pPr lvl="1"/>
            <a:r>
              <a:rPr lang="en-US" sz="3600" dirty="0"/>
              <a:t>Office referrals</a:t>
            </a:r>
          </a:p>
          <a:p>
            <a:pPr lvl="1"/>
            <a:r>
              <a:rPr lang="en-US" sz="3600" dirty="0"/>
              <a:t>Disciplinary actions</a:t>
            </a:r>
          </a:p>
        </p:txBody>
      </p:sp>
      <p:sp>
        <p:nvSpPr>
          <p:cNvPr id="4" name="Slide Number Placeholder 3"/>
          <p:cNvSpPr>
            <a:spLocks noGrp="1"/>
          </p:cNvSpPr>
          <p:nvPr>
            <p:ph type="sldNum" sz="quarter" idx="12"/>
          </p:nvPr>
        </p:nvSpPr>
        <p:spPr/>
        <p:txBody>
          <a:bodyPr/>
          <a:lstStyle/>
          <a:p>
            <a:fld id="{FD0EBBB7-19FA-4840-8929-F705CC2DDF8D}" type="slidenum">
              <a:rPr lang="en-US"/>
              <a:pPr/>
              <a:t>25</a:t>
            </a:fld>
            <a:endParaRPr lang="en-US" dirty="0"/>
          </a:p>
        </p:txBody>
      </p:sp>
    </p:spTree>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Grp="1" noChangeArrowheads="1"/>
          </p:cNvSpPr>
          <p:nvPr>
            <p:ph type="title"/>
          </p:nvPr>
        </p:nvSpPr>
        <p:spPr/>
        <p:txBody>
          <a:bodyPr/>
          <a:lstStyle/>
          <a:p>
            <a:r>
              <a:rPr lang="en-US" dirty="0"/>
              <a:t>Data Collection Strategies</a:t>
            </a:r>
          </a:p>
        </p:txBody>
      </p:sp>
      <p:sp>
        <p:nvSpPr>
          <p:cNvPr id="679939" name="Rectangle 3"/>
          <p:cNvSpPr>
            <a:spLocks noGrp="1" noChangeArrowheads="1"/>
          </p:cNvSpPr>
          <p:nvPr>
            <p:ph idx="1"/>
          </p:nvPr>
        </p:nvSpPr>
        <p:spPr/>
        <p:txBody>
          <a:bodyPr/>
          <a:lstStyle/>
          <a:p>
            <a:r>
              <a:rPr lang="en-US" sz="3600" dirty="0"/>
              <a:t>What else can be collected? </a:t>
            </a:r>
          </a:p>
          <a:p>
            <a:pPr lvl="1"/>
            <a:r>
              <a:rPr lang="en-US" sz="3600" dirty="0"/>
              <a:t>Products from Consequences</a:t>
            </a:r>
          </a:p>
          <a:p>
            <a:pPr lvl="1"/>
            <a:r>
              <a:rPr lang="en-US" sz="3600" dirty="0"/>
              <a:t>Behavior Contracts</a:t>
            </a:r>
          </a:p>
          <a:p>
            <a:pPr lvl="1"/>
            <a:r>
              <a:rPr lang="en-US" sz="3600" dirty="0"/>
              <a:t>Checklists </a:t>
            </a:r>
          </a:p>
          <a:p>
            <a:pPr lvl="1"/>
            <a:r>
              <a:rPr lang="en-US" sz="3600" dirty="0"/>
              <a:t>DBRs</a:t>
            </a:r>
          </a:p>
          <a:p>
            <a:pPr lvl="1"/>
            <a:r>
              <a:rPr lang="en-US" sz="3600" dirty="0"/>
              <a:t>Direct Observation</a:t>
            </a:r>
          </a:p>
          <a:p>
            <a:pPr lvl="1"/>
            <a:r>
              <a:rPr lang="en-US" sz="3600" dirty="0"/>
              <a:t>Interviews</a:t>
            </a:r>
          </a:p>
        </p:txBody>
      </p:sp>
      <p:sp>
        <p:nvSpPr>
          <p:cNvPr id="4" name="Slide Number Placeholder 3"/>
          <p:cNvSpPr>
            <a:spLocks noGrp="1"/>
          </p:cNvSpPr>
          <p:nvPr>
            <p:ph type="sldNum" sz="quarter" idx="12"/>
          </p:nvPr>
        </p:nvSpPr>
        <p:spPr/>
        <p:txBody>
          <a:bodyPr/>
          <a:lstStyle/>
          <a:p>
            <a:fld id="{FD0EBBB7-19FA-4840-8929-F705CC2DDF8D}" type="slidenum">
              <a:rPr lang="en-US"/>
              <a:pPr/>
              <a:t>26</a:t>
            </a:fld>
            <a:endParaRPr lang="en-US" dirty="0"/>
          </a:p>
        </p:txBody>
      </p:sp>
    </p:spTree>
  </p:cSld>
  <p:clrMapOvr>
    <a:masterClrMapping/>
  </p:clrMapOvr>
  <p:transition spd="med">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0098" name="Rectangle 2"/>
          <p:cNvSpPr>
            <a:spLocks noGrp="1" noChangeArrowheads="1"/>
          </p:cNvSpPr>
          <p:nvPr>
            <p:ph type="title"/>
          </p:nvPr>
        </p:nvSpPr>
        <p:spPr/>
        <p:txBody>
          <a:bodyPr/>
          <a:lstStyle/>
          <a:p>
            <a:r>
              <a:rPr lang="en-US" dirty="0"/>
              <a:t>“Think sheets”</a:t>
            </a:r>
          </a:p>
        </p:txBody>
      </p:sp>
      <p:sp>
        <p:nvSpPr>
          <p:cNvPr id="10" name="Slide Number Placeholder 9"/>
          <p:cNvSpPr>
            <a:spLocks noGrp="1"/>
          </p:cNvSpPr>
          <p:nvPr>
            <p:ph type="sldNum" sz="quarter" idx="12"/>
          </p:nvPr>
        </p:nvSpPr>
        <p:spPr/>
        <p:txBody>
          <a:bodyPr/>
          <a:lstStyle/>
          <a:p>
            <a:pPr>
              <a:defRPr/>
            </a:pPr>
            <a:fld id="{790EAD23-AD56-4924-81E5-5BA748AC2EC8}" type="slidenum">
              <a:rPr lang="en-US"/>
              <a:pPr>
                <a:defRPr/>
              </a:pPr>
              <a:t>27</a:t>
            </a:fld>
            <a:endParaRPr lang="en-US" dirty="0"/>
          </a:p>
        </p:txBody>
      </p:sp>
      <p:sp>
        <p:nvSpPr>
          <p:cNvPr id="1540099" name="Rectangle 3"/>
          <p:cNvSpPr>
            <a:spLocks noChangeArrowheads="1"/>
          </p:cNvSpPr>
          <p:nvPr/>
        </p:nvSpPr>
        <p:spPr bwMode="auto">
          <a:xfrm>
            <a:off x="4241800" y="2895600"/>
            <a:ext cx="4729163" cy="701675"/>
          </a:xfrm>
          <a:prstGeom prst="rect">
            <a:avLst/>
          </a:prstGeom>
          <a:noFill/>
          <a:ln w="9525">
            <a:noFill/>
            <a:miter lim="800000"/>
            <a:headEnd/>
            <a:tailEnd/>
          </a:ln>
          <a:effectLst/>
        </p:spPr>
        <p:txBody>
          <a:bodyPr wrap="none" anchor="ctr">
            <a:spAutoFit/>
          </a:bodyPr>
          <a:lstStyle/>
          <a:p>
            <a:pPr algn="ctr"/>
            <a:r>
              <a:rPr lang="en-US" sz="4000" dirty="0">
                <a:solidFill>
                  <a:schemeClr val="accent2"/>
                </a:solidFill>
              </a:rPr>
              <a:t>Fixing Broken Rules</a:t>
            </a:r>
          </a:p>
        </p:txBody>
      </p:sp>
      <p:sp>
        <p:nvSpPr>
          <p:cNvPr id="1540100" name="Rectangle 4"/>
          <p:cNvSpPr>
            <a:spLocks noChangeArrowheads="1"/>
          </p:cNvSpPr>
          <p:nvPr/>
        </p:nvSpPr>
        <p:spPr bwMode="auto">
          <a:xfrm rot="501261">
            <a:off x="685800" y="2743200"/>
            <a:ext cx="3009900" cy="457200"/>
          </a:xfrm>
          <a:prstGeom prst="rect">
            <a:avLst/>
          </a:prstGeom>
          <a:noFill/>
          <a:ln w="9525">
            <a:noFill/>
            <a:miter lim="800000"/>
            <a:headEnd/>
            <a:tailEnd/>
          </a:ln>
          <a:effectLst/>
        </p:spPr>
        <p:txBody>
          <a:bodyPr wrap="none" anchor="ctr">
            <a:spAutoFit/>
          </a:bodyPr>
          <a:lstStyle/>
          <a:p>
            <a:r>
              <a:rPr lang="en-US" sz="2400" dirty="0">
                <a:solidFill>
                  <a:schemeClr val="accent6">
                    <a:lumMod val="50000"/>
                  </a:schemeClr>
                </a:solidFill>
              </a:rPr>
              <a:t>The rule I broke was</a:t>
            </a:r>
            <a:r>
              <a:rPr lang="en-US" dirty="0">
                <a:solidFill>
                  <a:schemeClr val="accent6">
                    <a:lumMod val="50000"/>
                  </a:schemeClr>
                </a:solidFill>
              </a:rPr>
              <a:t> </a:t>
            </a:r>
          </a:p>
        </p:txBody>
      </p:sp>
      <p:sp>
        <p:nvSpPr>
          <p:cNvPr id="1540101" name="Rectangle 5"/>
          <p:cNvSpPr>
            <a:spLocks noChangeArrowheads="1"/>
          </p:cNvSpPr>
          <p:nvPr/>
        </p:nvSpPr>
        <p:spPr bwMode="auto">
          <a:xfrm rot="242025">
            <a:off x="591917" y="5329664"/>
            <a:ext cx="3788217" cy="830997"/>
          </a:xfrm>
          <a:prstGeom prst="rect">
            <a:avLst/>
          </a:prstGeom>
          <a:noFill/>
          <a:ln w="9525">
            <a:noFill/>
            <a:miter lim="800000"/>
            <a:headEnd/>
            <a:tailEnd/>
          </a:ln>
          <a:effectLst/>
        </p:spPr>
        <p:txBody>
          <a:bodyPr wrap="none" anchor="ctr">
            <a:spAutoFit/>
          </a:bodyPr>
          <a:lstStyle/>
          <a:p>
            <a:r>
              <a:rPr lang="en-US" sz="2400" dirty="0">
                <a:solidFill>
                  <a:schemeClr val="accent1"/>
                </a:solidFill>
              </a:rPr>
              <a:t>What should happen </a:t>
            </a:r>
          </a:p>
          <a:p>
            <a:r>
              <a:rPr lang="en-US" sz="2400" dirty="0">
                <a:solidFill>
                  <a:schemeClr val="accent1"/>
                </a:solidFill>
              </a:rPr>
              <a:t>because I broke the rule?</a:t>
            </a:r>
            <a:r>
              <a:rPr lang="en-US" dirty="0">
                <a:solidFill>
                  <a:schemeClr val="accent1"/>
                </a:solidFill>
              </a:rPr>
              <a:t>  </a:t>
            </a:r>
          </a:p>
        </p:txBody>
      </p:sp>
      <p:sp>
        <p:nvSpPr>
          <p:cNvPr id="1540102" name="Rectangle 6"/>
          <p:cNvSpPr>
            <a:spLocks noChangeArrowheads="1"/>
          </p:cNvSpPr>
          <p:nvPr/>
        </p:nvSpPr>
        <p:spPr bwMode="auto">
          <a:xfrm>
            <a:off x="381000" y="3962400"/>
            <a:ext cx="6537325" cy="701675"/>
          </a:xfrm>
          <a:prstGeom prst="rect">
            <a:avLst/>
          </a:prstGeom>
          <a:noFill/>
          <a:ln w="9525">
            <a:noFill/>
            <a:miter lim="800000"/>
            <a:headEnd/>
            <a:tailEnd/>
          </a:ln>
          <a:effectLst/>
        </p:spPr>
        <p:txBody>
          <a:bodyPr wrap="none" anchor="ctr">
            <a:spAutoFit/>
          </a:bodyPr>
          <a:lstStyle/>
          <a:p>
            <a:pPr algn="ctr"/>
            <a:r>
              <a:rPr lang="en-US" sz="4000" dirty="0">
                <a:solidFill>
                  <a:schemeClr val="accent2"/>
                </a:solidFill>
              </a:rPr>
              <a:t>Becoming A Problem Solver</a:t>
            </a:r>
          </a:p>
        </p:txBody>
      </p:sp>
      <p:sp>
        <p:nvSpPr>
          <p:cNvPr id="1540103" name="Rectangle 7"/>
          <p:cNvSpPr>
            <a:spLocks noChangeArrowheads="1"/>
          </p:cNvSpPr>
          <p:nvPr/>
        </p:nvSpPr>
        <p:spPr bwMode="auto">
          <a:xfrm rot="-465166">
            <a:off x="4018475" y="1748264"/>
            <a:ext cx="4293163" cy="830997"/>
          </a:xfrm>
          <a:prstGeom prst="rect">
            <a:avLst/>
          </a:prstGeom>
          <a:noFill/>
          <a:ln w="9525">
            <a:noFill/>
            <a:miter lim="800000"/>
            <a:headEnd/>
            <a:tailEnd/>
          </a:ln>
          <a:effectLst/>
        </p:spPr>
        <p:txBody>
          <a:bodyPr wrap="none" anchor="ctr">
            <a:spAutoFit/>
          </a:bodyPr>
          <a:lstStyle/>
          <a:p>
            <a:r>
              <a:rPr lang="en-US" sz="2400" dirty="0">
                <a:solidFill>
                  <a:srgbClr val="7030A0"/>
                </a:solidFill>
              </a:rPr>
              <a:t>How should I have solved the </a:t>
            </a:r>
          </a:p>
          <a:p>
            <a:r>
              <a:rPr lang="en-US" sz="2400" dirty="0">
                <a:solidFill>
                  <a:srgbClr val="7030A0"/>
                </a:solidFill>
              </a:rPr>
              <a:t>problem?  List 2 better ways.</a:t>
            </a:r>
            <a:r>
              <a:rPr lang="en-US" dirty="0">
                <a:solidFill>
                  <a:srgbClr val="7030A0"/>
                </a:solidFill>
              </a:rPr>
              <a:t>  </a:t>
            </a:r>
          </a:p>
        </p:txBody>
      </p:sp>
      <p:sp>
        <p:nvSpPr>
          <p:cNvPr id="1540104" name="Rectangle 8"/>
          <p:cNvSpPr>
            <a:spLocks noChangeArrowheads="1"/>
          </p:cNvSpPr>
          <p:nvPr/>
        </p:nvSpPr>
        <p:spPr bwMode="auto">
          <a:xfrm rot="-524355">
            <a:off x="239788" y="1677081"/>
            <a:ext cx="4056063" cy="457200"/>
          </a:xfrm>
          <a:prstGeom prst="rect">
            <a:avLst/>
          </a:prstGeom>
          <a:noFill/>
          <a:ln w="9525">
            <a:noFill/>
            <a:miter lim="800000"/>
            <a:headEnd/>
            <a:tailEnd/>
          </a:ln>
          <a:effectLst/>
        </p:spPr>
        <p:txBody>
          <a:bodyPr wrap="none" anchor="ctr">
            <a:spAutoFit/>
          </a:bodyPr>
          <a:lstStyle/>
          <a:p>
            <a:r>
              <a:rPr lang="en-US" sz="2400" dirty="0">
                <a:solidFill>
                  <a:srgbClr val="0070C0"/>
                </a:solidFill>
              </a:rPr>
              <a:t>What will I do from now on?</a:t>
            </a:r>
            <a:r>
              <a:rPr lang="en-US" dirty="0">
                <a:solidFill>
                  <a:srgbClr val="0070C0"/>
                </a:solidFill>
              </a:rPr>
              <a:t>  </a:t>
            </a:r>
          </a:p>
        </p:txBody>
      </p:sp>
      <p:grpSp>
        <p:nvGrpSpPr>
          <p:cNvPr id="15" name="Group 14"/>
          <p:cNvGrpSpPr>
            <a:grpSpLocks/>
          </p:cNvGrpSpPr>
          <p:nvPr/>
        </p:nvGrpSpPr>
        <p:grpSpPr bwMode="auto">
          <a:xfrm>
            <a:off x="6019800" y="4114800"/>
            <a:ext cx="2743200" cy="2743200"/>
            <a:chOff x="6705600" y="3429000"/>
            <a:chExt cx="2743200" cy="2743200"/>
          </a:xfrm>
        </p:grpSpPr>
        <p:pic>
          <p:nvPicPr>
            <p:cNvPr id="16"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7"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8497" name="Rectangle 2"/>
          <p:cNvSpPr>
            <a:spLocks noGrp="1" noChangeArrowheads="1"/>
          </p:cNvSpPr>
          <p:nvPr>
            <p:ph type="title"/>
          </p:nvPr>
        </p:nvSpPr>
        <p:spPr/>
        <p:txBody>
          <a:bodyPr/>
          <a:lstStyle/>
          <a:p>
            <a:pPr eaLnBrk="1" hangingPunct="1"/>
            <a:r>
              <a:rPr lang="en-US" dirty="0"/>
              <a:t>DBRs</a:t>
            </a:r>
          </a:p>
        </p:txBody>
      </p:sp>
      <p:sp>
        <p:nvSpPr>
          <p:cNvPr id="1258498" name="Rectangle 3"/>
          <p:cNvSpPr>
            <a:spLocks noGrp="1" noChangeArrowheads="1"/>
          </p:cNvSpPr>
          <p:nvPr>
            <p:ph idx="1"/>
          </p:nvPr>
        </p:nvSpPr>
        <p:spPr>
          <a:xfrm>
            <a:off x="381000" y="2209800"/>
            <a:ext cx="8534400" cy="4419600"/>
          </a:xfrm>
        </p:spPr>
        <p:txBody>
          <a:bodyPr/>
          <a:lstStyle/>
          <a:p>
            <a:pPr eaLnBrk="1" hangingPunct="1">
              <a:lnSpc>
                <a:spcPct val="90000"/>
              </a:lnSpc>
            </a:pPr>
            <a:r>
              <a:rPr lang="en-US" dirty="0"/>
              <a:t>Daily Behavior Report = DBR</a:t>
            </a:r>
          </a:p>
          <a:p>
            <a:pPr eaLnBrk="1" hangingPunct="1">
              <a:lnSpc>
                <a:spcPct val="90000"/>
              </a:lnSpc>
            </a:pPr>
            <a:r>
              <a:rPr lang="en-US" dirty="0"/>
              <a:t>The DBR involves a brief rating of target behavior over a specified period of time </a:t>
            </a:r>
          </a:p>
          <a:p>
            <a:pPr eaLnBrk="1" hangingPunct="1">
              <a:lnSpc>
                <a:spcPct val="90000"/>
              </a:lnSpc>
            </a:pPr>
            <a:r>
              <a:rPr lang="en-US" dirty="0"/>
              <a:t>Additional examples at </a:t>
            </a:r>
            <a:r>
              <a:rPr lang="en-US" dirty="0">
                <a:hlinkClick r:id="rId3"/>
              </a:rPr>
              <a:t>http://www.interventioncentral.org/htmdocs/interventions/behavior/behrptcd.php</a:t>
            </a:r>
            <a:r>
              <a:rPr lang="en-US" dirty="0"/>
              <a:t> </a:t>
            </a:r>
            <a:endParaRPr lang="en-US" sz="3900" dirty="0">
              <a:latin typeface="Garamond" pitchFamily="18" charset="0"/>
            </a:endParaRPr>
          </a:p>
          <a:p>
            <a:pPr eaLnBrk="1" hangingPunct="1">
              <a:lnSpc>
                <a:spcPct val="90000"/>
              </a:lnSpc>
              <a:buFont typeface="Wingdings 2" pitchFamily="18" charset="2"/>
              <a:buNone/>
            </a:pPr>
            <a:endParaRPr lang="en-US" dirty="0"/>
          </a:p>
        </p:txBody>
      </p:sp>
      <p:sp>
        <p:nvSpPr>
          <p:cNvPr id="6" name="Slide Number Placeholder 5"/>
          <p:cNvSpPr>
            <a:spLocks noGrp="1"/>
          </p:cNvSpPr>
          <p:nvPr>
            <p:ph type="sldNum" sz="quarter" idx="12"/>
          </p:nvPr>
        </p:nvSpPr>
        <p:spPr/>
        <p:txBody>
          <a:bodyPr/>
          <a:lstStyle/>
          <a:p>
            <a:pPr>
              <a:defRPr/>
            </a:pPr>
            <a:fld id="{FD0EBBB7-19FA-4840-8929-F705CC2DDF8D}" type="slidenum">
              <a:rPr lang="en-US"/>
              <a:pPr>
                <a:defRPr/>
              </a:pPr>
              <a:t>28</a:t>
            </a:fld>
            <a:endParaRPr lang="en-US" dirty="0"/>
          </a:p>
        </p:txBody>
      </p:sp>
      <p:sp>
        <p:nvSpPr>
          <p:cNvPr id="1258499" name="Text Box 5"/>
          <p:cNvSpPr txBox="1">
            <a:spLocks noChangeArrowheads="1"/>
          </p:cNvSpPr>
          <p:nvPr/>
        </p:nvSpPr>
        <p:spPr bwMode="auto">
          <a:xfrm>
            <a:off x="7467600" y="6324600"/>
            <a:ext cx="990600" cy="366713"/>
          </a:xfrm>
          <a:prstGeom prst="rect">
            <a:avLst/>
          </a:prstGeom>
          <a:noFill/>
          <a:ln w="9525">
            <a:noFill/>
            <a:miter lim="800000"/>
            <a:headEnd/>
            <a:tailEnd/>
          </a:ln>
        </p:spPr>
        <p:txBody>
          <a:bodyPr>
            <a:spAutoFit/>
          </a:bodyPr>
          <a:lstStyle/>
          <a:p>
            <a:pPr>
              <a:spcBef>
                <a:spcPct val="50000"/>
              </a:spcBef>
            </a:pPr>
            <a:r>
              <a:rPr lang="en-US" dirty="0"/>
              <a:t>Level II</a:t>
            </a:r>
          </a:p>
        </p:txBody>
      </p:sp>
      <p:grpSp>
        <p:nvGrpSpPr>
          <p:cNvPr id="11" name="Group 10"/>
          <p:cNvGrpSpPr>
            <a:grpSpLocks/>
          </p:cNvGrpSpPr>
          <p:nvPr/>
        </p:nvGrpSpPr>
        <p:grpSpPr bwMode="auto">
          <a:xfrm>
            <a:off x="6096000" y="-228600"/>
            <a:ext cx="2743200" cy="2743200"/>
            <a:chOff x="6705600" y="3429000"/>
            <a:chExt cx="2743200" cy="2743200"/>
          </a:xfrm>
        </p:grpSpPr>
        <p:pic>
          <p:nvPicPr>
            <p:cNvPr id="12" name="Picture 8" descr="C:\Documents and Settings\ycsadmin\Local Settings\Temporary Internet Files\Content.IE5\4WW7QPFQ\MC900441312[1].png"/>
            <p:cNvPicPr>
              <a:picLocks noChangeAspect="1" noChangeArrowheads="1"/>
            </p:cNvPicPr>
            <p:nvPr/>
          </p:nvPicPr>
          <p:blipFill>
            <a:blip r:embed="rId4"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3"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29</a:t>
            </a:fld>
            <a:endParaRPr lang="en-US" dirty="0"/>
          </a:p>
        </p:txBody>
      </p:sp>
      <p:sp>
        <p:nvSpPr>
          <p:cNvPr id="1260545" name="Rectangle 2"/>
          <p:cNvSpPr>
            <a:spLocks noGrp="1" noChangeArrowheads="1"/>
          </p:cNvSpPr>
          <p:nvPr>
            <p:ph type="title" idx="4294967295"/>
          </p:nvPr>
        </p:nvSpPr>
        <p:spPr>
          <a:xfrm>
            <a:off x="1905000" y="274638"/>
            <a:ext cx="7239000" cy="1249362"/>
          </a:xfrm>
        </p:spPr>
        <p:txBody>
          <a:bodyPr anchorCtr="0"/>
          <a:lstStyle/>
          <a:p>
            <a:pPr eaLnBrk="1" hangingPunct="1"/>
            <a:r>
              <a:rPr lang="en-US" dirty="0"/>
              <a:t>Characteristics of DBR</a:t>
            </a:r>
          </a:p>
        </p:txBody>
      </p:sp>
      <p:sp>
        <p:nvSpPr>
          <p:cNvPr id="1260546" name="Rectangle 3"/>
          <p:cNvSpPr>
            <a:spLocks noGrp="1" noChangeArrowheads="1"/>
          </p:cNvSpPr>
          <p:nvPr>
            <p:ph type="body" idx="4294967295"/>
          </p:nvPr>
        </p:nvSpPr>
        <p:spPr>
          <a:xfrm>
            <a:off x="0" y="1828800"/>
            <a:ext cx="8458200" cy="4572000"/>
          </a:xfrm>
        </p:spPr>
        <p:txBody>
          <a:bodyPr/>
          <a:lstStyle/>
          <a:p>
            <a:pPr eaLnBrk="1" hangingPunct="1">
              <a:lnSpc>
                <a:spcPct val="80000"/>
              </a:lnSpc>
              <a:buFont typeface="Wingdings 2" pitchFamily="18" charset="2"/>
              <a:buNone/>
            </a:pPr>
            <a:r>
              <a:rPr lang="en-US" sz="3400" b="1" dirty="0"/>
              <a:t>   The DBR involves a brief rating of target behavior over a specified period of time</a:t>
            </a:r>
            <a:r>
              <a:rPr lang="en-US" sz="3500" dirty="0"/>
              <a:t> </a:t>
            </a:r>
            <a:endParaRPr lang="en-US" sz="3500" dirty="0">
              <a:latin typeface="Garamond" pitchFamily="18" charset="0"/>
            </a:endParaRPr>
          </a:p>
          <a:p>
            <a:pPr lvl="1" eaLnBrk="1" hangingPunct="1">
              <a:lnSpc>
                <a:spcPct val="80000"/>
              </a:lnSpc>
            </a:pPr>
            <a:r>
              <a:rPr lang="en-US" sz="2600" dirty="0"/>
              <a:t>behavior(s) is specified</a:t>
            </a:r>
          </a:p>
          <a:p>
            <a:pPr lvl="1" eaLnBrk="1" hangingPunct="1">
              <a:lnSpc>
                <a:spcPct val="80000"/>
              </a:lnSpc>
            </a:pPr>
            <a:r>
              <a:rPr lang="en-US" sz="2600" dirty="0"/>
              <a:t>rating of the behavior(s) typically occurs at least daily </a:t>
            </a:r>
          </a:p>
          <a:p>
            <a:pPr lvl="1" eaLnBrk="1" hangingPunct="1">
              <a:lnSpc>
                <a:spcPct val="80000"/>
              </a:lnSpc>
            </a:pPr>
            <a:r>
              <a:rPr lang="en-US" sz="2600" dirty="0"/>
              <a:t>obtained information is shared across individuals (e.g., parents, teachers, students) </a:t>
            </a:r>
          </a:p>
          <a:p>
            <a:pPr lvl="1" eaLnBrk="1" hangingPunct="1">
              <a:lnSpc>
                <a:spcPct val="80000"/>
              </a:lnSpc>
            </a:pPr>
            <a:r>
              <a:rPr lang="en-US" sz="2600" dirty="0"/>
              <a:t>the card is used to monitor </a:t>
            </a:r>
          </a:p>
          <a:p>
            <a:pPr lvl="2" eaLnBrk="1" hangingPunct="1">
              <a:lnSpc>
                <a:spcPct val="80000"/>
              </a:lnSpc>
            </a:pPr>
            <a:r>
              <a:rPr lang="en-US" sz="2200" dirty="0"/>
              <a:t>the effects of an intervention</a:t>
            </a:r>
          </a:p>
          <a:p>
            <a:pPr lvl="2" eaLnBrk="1" hangingPunct="1">
              <a:lnSpc>
                <a:spcPct val="80000"/>
              </a:lnSpc>
            </a:pPr>
            <a:r>
              <a:rPr lang="en-US" sz="2200" dirty="0"/>
              <a:t>as a component of an intervention </a:t>
            </a:r>
          </a:p>
          <a:p>
            <a:pPr algn="r" eaLnBrk="1" hangingPunct="1">
              <a:lnSpc>
                <a:spcPct val="80000"/>
              </a:lnSpc>
              <a:buFont typeface="Wingdings" pitchFamily="2" charset="2"/>
              <a:buNone/>
            </a:pPr>
            <a:r>
              <a:rPr lang="en-US" sz="1900" dirty="0">
                <a:latin typeface="Garamond" pitchFamily="18" charset="0"/>
              </a:rPr>
              <a:t>(Chafouleas, Riley-Tillman &amp; McDougal, 2002)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1" name="Rectangle 2"/>
          <p:cNvSpPr>
            <a:spLocks noGrp="1" noChangeArrowheads="1"/>
          </p:cNvSpPr>
          <p:nvPr>
            <p:ph type="ctrTitle"/>
          </p:nvPr>
        </p:nvSpPr>
        <p:spPr>
          <a:xfrm>
            <a:off x="685800" y="1981200"/>
            <a:ext cx="7696200" cy="2974975"/>
          </a:xfrm>
        </p:spPr>
        <p:txBody>
          <a:bodyPr/>
          <a:lstStyle/>
          <a:p>
            <a:pPr eaLnBrk="1" hangingPunct="1"/>
            <a:r>
              <a:rPr lang="en-US" sz="3600" dirty="0"/>
              <a:t>Modules developed by </a:t>
            </a:r>
            <a:br>
              <a:rPr lang="en-US" sz="3600" dirty="0"/>
            </a:br>
            <a:r>
              <a:rPr lang="en-US" sz="3600" dirty="0"/>
              <a:t>the University of Missouri </a:t>
            </a:r>
            <a:br>
              <a:rPr lang="en-US" sz="3600" dirty="0"/>
            </a:br>
            <a:r>
              <a:rPr lang="en-US" sz="3600" dirty="0"/>
              <a:t>Center for School-wide PBIS </a:t>
            </a:r>
            <a:br>
              <a:rPr lang="en-US" sz="3600" dirty="0"/>
            </a:br>
            <a:r>
              <a:rPr lang="en-US" sz="3600" dirty="0"/>
              <a:t>and revised by </a:t>
            </a:r>
            <a:br>
              <a:rPr lang="en-US" sz="3600" dirty="0"/>
            </a:br>
            <a:r>
              <a:rPr lang="en-US" sz="3600" dirty="0"/>
              <a:t>North Carolina PBIS Trainers</a:t>
            </a:r>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30</a:t>
            </a:fld>
            <a:endParaRPr lang="en-US" dirty="0"/>
          </a:p>
        </p:txBody>
      </p:sp>
      <p:sp>
        <p:nvSpPr>
          <p:cNvPr id="1262593" name="Rectangle 2"/>
          <p:cNvSpPr>
            <a:spLocks noGrp="1" noChangeArrowheads="1"/>
          </p:cNvSpPr>
          <p:nvPr>
            <p:ph type="title" idx="4294967295"/>
          </p:nvPr>
        </p:nvSpPr>
        <p:spPr>
          <a:xfrm>
            <a:off x="1905000" y="274638"/>
            <a:ext cx="7239000" cy="1249362"/>
          </a:xfrm>
        </p:spPr>
        <p:txBody>
          <a:bodyPr anchorCtr="0"/>
          <a:lstStyle/>
          <a:p>
            <a:pPr eaLnBrk="1" hangingPunct="1"/>
            <a:r>
              <a:rPr lang="en-US" dirty="0"/>
              <a:t>Potential Uses for the DBR</a:t>
            </a:r>
          </a:p>
        </p:txBody>
      </p:sp>
      <p:sp>
        <p:nvSpPr>
          <p:cNvPr id="1262594" name="Rectangle 3"/>
          <p:cNvSpPr>
            <a:spLocks noGrp="1" noChangeArrowheads="1"/>
          </p:cNvSpPr>
          <p:nvPr>
            <p:ph type="body" idx="4294967295"/>
          </p:nvPr>
        </p:nvSpPr>
        <p:spPr>
          <a:xfrm>
            <a:off x="533400" y="1752600"/>
            <a:ext cx="7696200" cy="4297363"/>
          </a:xfrm>
        </p:spPr>
        <p:txBody>
          <a:bodyPr/>
          <a:lstStyle/>
          <a:p>
            <a:pPr eaLnBrk="1" hangingPunct="1"/>
            <a:r>
              <a:rPr lang="en-US" dirty="0"/>
              <a:t>Increase communication</a:t>
            </a:r>
          </a:p>
          <a:p>
            <a:pPr eaLnBrk="1" hangingPunct="1"/>
            <a:r>
              <a:rPr lang="en-US" dirty="0"/>
              <a:t>As a component of an intervention package, particularly in self-management</a:t>
            </a:r>
          </a:p>
          <a:p>
            <a:pPr eaLnBrk="1" hangingPunct="1"/>
            <a:r>
              <a:rPr lang="en-US" dirty="0"/>
              <a:t>Provide “quick” assessment of behaviors, especially those not easily captured by other means</a:t>
            </a:r>
          </a:p>
          <a:p>
            <a:pPr eaLnBrk="1" hangingPunct="1"/>
            <a:r>
              <a:rPr lang="en-US" dirty="0"/>
              <a:t>Monitor student behavior over time</a:t>
            </a:r>
          </a:p>
          <a:p>
            <a:pPr eaLnBrk="1" hangingPunct="1"/>
            <a:r>
              <a:rPr lang="en-US" dirty="0"/>
              <a:t>Flexible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31</a:t>
            </a:fld>
            <a:endParaRPr lang="en-US" dirty="0"/>
          </a:p>
        </p:txBody>
      </p:sp>
      <p:sp>
        <p:nvSpPr>
          <p:cNvPr id="1264641" name="Rectangle 2"/>
          <p:cNvSpPr>
            <a:spLocks noGrp="1" noChangeArrowheads="1"/>
          </p:cNvSpPr>
          <p:nvPr>
            <p:ph type="title" idx="4294967295"/>
          </p:nvPr>
        </p:nvSpPr>
        <p:spPr>
          <a:xfrm>
            <a:off x="1905000" y="274638"/>
            <a:ext cx="7239000" cy="1249362"/>
          </a:xfrm>
        </p:spPr>
        <p:txBody>
          <a:bodyPr anchorCtr="0"/>
          <a:lstStyle/>
          <a:p>
            <a:pPr eaLnBrk="1" hangingPunct="1"/>
            <a:r>
              <a:rPr lang="en-US" sz="3600" dirty="0"/>
              <a:t>A systematic DBR possesses the following 4 characteristics:</a:t>
            </a:r>
          </a:p>
        </p:txBody>
      </p:sp>
      <p:sp>
        <p:nvSpPr>
          <p:cNvPr id="110595" name="Rectangle 3"/>
          <p:cNvSpPr>
            <a:spLocks noGrp="1" noChangeArrowheads="1"/>
          </p:cNvSpPr>
          <p:nvPr>
            <p:ph type="body" idx="4294967295"/>
          </p:nvPr>
        </p:nvSpPr>
        <p:spPr>
          <a:xfrm>
            <a:off x="0" y="1828800"/>
            <a:ext cx="8382000" cy="4221163"/>
          </a:xfrm>
        </p:spPr>
        <p:txBody>
          <a:bodyPr/>
          <a:lstStyle/>
          <a:p>
            <a:pPr lvl="1" eaLnBrk="1" hangingPunct="1">
              <a:spcAft>
                <a:spcPts val="600"/>
              </a:spcAft>
              <a:buFont typeface="Wingdings 2" pitchFamily="18" charset="2"/>
              <a:buNone/>
            </a:pPr>
            <a:r>
              <a:rPr lang="en-US" dirty="0"/>
              <a:t>1. The behavior of interest must be operationally defined.  </a:t>
            </a:r>
          </a:p>
          <a:p>
            <a:pPr lvl="1" eaLnBrk="1" hangingPunct="1">
              <a:spcAft>
                <a:spcPts val="600"/>
              </a:spcAft>
              <a:buFont typeface="Wingdings 2" pitchFamily="18" charset="2"/>
              <a:buNone/>
            </a:pPr>
            <a:r>
              <a:rPr lang="en-US" dirty="0"/>
              <a:t>2. The observations should be conducted under standardized procedures.  </a:t>
            </a:r>
          </a:p>
          <a:p>
            <a:pPr lvl="1" eaLnBrk="1" hangingPunct="1">
              <a:spcAft>
                <a:spcPts val="600"/>
              </a:spcAft>
              <a:buFont typeface="Wingdings 2" pitchFamily="18" charset="2"/>
              <a:buNone/>
            </a:pPr>
            <a:r>
              <a:rPr lang="en-US" dirty="0"/>
              <a:t>3. The DBR should be used in a specific time, place, and at a predetermined frequency.  </a:t>
            </a:r>
          </a:p>
          <a:p>
            <a:pPr lvl="1" eaLnBrk="1" hangingPunct="1">
              <a:spcAft>
                <a:spcPts val="600"/>
              </a:spcAft>
              <a:buFont typeface="Wingdings 2" pitchFamily="18" charset="2"/>
              <a:buNone/>
            </a:pPr>
            <a:r>
              <a:rPr lang="en-US" dirty="0"/>
              <a:t>4. The data must be scored and summarized in a consistent manner.</a:t>
            </a:r>
            <a:r>
              <a:rPr lang="en-US" dirty="0">
                <a:latin typeface="Times New Roman" pitchFamily="18" charset="0"/>
              </a:rPr>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05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5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5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5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nchorCtr="0">
            <a:normAutofit fontScale="90000"/>
          </a:bodyPr>
          <a:lstStyle/>
          <a:p>
            <a:pPr eaLnBrk="1" hangingPunct="1">
              <a:defRPr/>
            </a:pPr>
            <a:r>
              <a:rPr lang="en-US" dirty="0"/>
              <a:t>How are DBR data summarized?</a:t>
            </a:r>
            <a:endParaRPr lang="en-US" b="1" i="1" dirty="0"/>
          </a:p>
        </p:txBody>
      </p:sp>
      <p:graphicFrame>
        <p:nvGraphicFramePr>
          <p:cNvPr id="1266690" name="Object 4"/>
          <p:cNvGraphicFramePr>
            <a:graphicFrameLocks noGrp="1" noChangeAspect="1"/>
          </p:cNvGraphicFramePr>
          <p:nvPr>
            <p:ph idx="1"/>
          </p:nvPr>
        </p:nvGraphicFramePr>
        <p:xfrm>
          <a:off x="-238125" y="1836738"/>
          <a:ext cx="9169400" cy="4481512"/>
        </p:xfrm>
        <a:graphic>
          <a:graphicData uri="http://schemas.openxmlformats.org/presentationml/2006/ole">
            <p:oleObj spid="_x0000_s1628162" name="Worksheet" r:id="rId4" imgW="8848662" imgH="4324336" progId="Excel.Sheet.8">
              <p:embed/>
            </p:oleObj>
          </a:graphicData>
        </a:graphic>
      </p:graphicFrame>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8737" name="Rectangle 2"/>
          <p:cNvSpPr>
            <a:spLocks noGrp="1" noChangeArrowheads="1"/>
          </p:cNvSpPr>
          <p:nvPr>
            <p:ph type="title"/>
          </p:nvPr>
        </p:nvSpPr>
        <p:spPr/>
        <p:txBody>
          <a:bodyPr/>
          <a:lstStyle/>
          <a:p>
            <a:pPr eaLnBrk="1" hangingPunct="1"/>
            <a:r>
              <a:rPr lang="en-US" dirty="0"/>
              <a:t>DBR Considerations</a:t>
            </a:r>
          </a:p>
        </p:txBody>
      </p:sp>
      <p:sp>
        <p:nvSpPr>
          <p:cNvPr id="1268738" name="Rectangle 3"/>
          <p:cNvSpPr>
            <a:spLocks noGrp="1" noChangeArrowheads="1"/>
          </p:cNvSpPr>
          <p:nvPr>
            <p:ph idx="1"/>
          </p:nvPr>
        </p:nvSpPr>
        <p:spPr/>
        <p:txBody>
          <a:bodyPr/>
          <a:lstStyle/>
          <a:p>
            <a:pPr eaLnBrk="1" hangingPunct="1"/>
            <a:r>
              <a:rPr lang="en-US" dirty="0"/>
              <a:t>Measures </a:t>
            </a:r>
            <a:r>
              <a:rPr lang="en-US" i="1" u="sng" dirty="0"/>
              <a:t>perception</a:t>
            </a:r>
            <a:r>
              <a:rPr lang="en-US" dirty="0"/>
              <a:t> of behavior</a:t>
            </a:r>
          </a:p>
          <a:p>
            <a:pPr eaLnBrk="1" hangingPunct="1"/>
            <a:r>
              <a:rPr lang="en-US" dirty="0"/>
              <a:t>“3 to 7” </a:t>
            </a:r>
            <a:r>
              <a:rPr lang="en-US" u="sng" dirty="0"/>
              <a:t>not</a:t>
            </a:r>
            <a:r>
              <a:rPr lang="en-US" dirty="0"/>
              <a:t> “he is a 7”</a:t>
            </a:r>
          </a:p>
          <a:p>
            <a:pPr eaLnBrk="1" hangingPunct="1"/>
            <a:r>
              <a:rPr lang="en-US" dirty="0"/>
              <a:t>No absolutes in Social Behavior</a:t>
            </a:r>
          </a:p>
          <a:p>
            <a:pPr eaLnBrk="1" hangingPunct="1"/>
            <a:r>
              <a:rPr lang="en-US" dirty="0"/>
              <a:t>Rater Effects</a:t>
            </a:r>
          </a:p>
          <a:p>
            <a:pPr eaLnBrk="1" hangingPunct="1"/>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33</a:t>
            </a:fld>
            <a:endParaRPr lang="en-US" dirty="0"/>
          </a:p>
        </p:txBody>
      </p:sp>
    </p:spTree>
  </p:cSld>
  <p:clrMapOvr>
    <a:masterClrMapping/>
  </p:clrMapOvr>
  <p:transition spd="med">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Grp="1"/>
          </p:cNvGraphicFramePr>
          <p:nvPr/>
        </p:nvGraphicFramePr>
        <p:xfrm>
          <a:off x="381000" y="304800"/>
          <a:ext cx="8229600" cy="6338887"/>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2"/>
          </p:nvPr>
        </p:nvSpPr>
        <p:spPr/>
        <p:txBody>
          <a:bodyPr/>
          <a:lstStyle/>
          <a:p>
            <a:pPr>
              <a:defRPr/>
            </a:pPr>
            <a:fld id="{0C1A2A0E-CAA5-46BF-A5A2-02300CFE1F1A}" type="slidenum">
              <a:rPr lang="en-US"/>
              <a:pPr>
                <a:defRPr/>
              </a:pPr>
              <a:t>34</a:t>
            </a:fld>
            <a:endParaRPr lang="en-US" dirty="0"/>
          </a:p>
        </p:txBody>
      </p:sp>
    </p:spTree>
  </p:cSld>
  <p:clrMapOvr>
    <a:masterClrMapping/>
  </p:clrMapOvr>
  <p:transition spd="med">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42" name="Text Box 4"/>
          <p:cNvSpPr txBox="1">
            <a:spLocks noChangeArrowheads="1"/>
          </p:cNvSpPr>
          <p:nvPr/>
        </p:nvSpPr>
        <p:spPr bwMode="auto">
          <a:xfrm>
            <a:off x="990600" y="381000"/>
            <a:ext cx="7010400" cy="369332"/>
          </a:xfrm>
          <a:prstGeom prst="rect">
            <a:avLst/>
          </a:prstGeom>
          <a:noFill/>
          <a:ln w="9525">
            <a:noFill/>
            <a:miter lim="800000"/>
            <a:headEnd/>
            <a:tailEnd/>
          </a:ln>
        </p:spPr>
        <p:txBody>
          <a:bodyPr>
            <a:spAutoFit/>
          </a:bodyPr>
          <a:lstStyle/>
          <a:p>
            <a:pPr>
              <a:spcBef>
                <a:spcPct val="50000"/>
              </a:spcBef>
            </a:pPr>
            <a:r>
              <a:rPr lang="en-US" b="1" dirty="0">
                <a:solidFill>
                  <a:schemeClr val="bg2"/>
                </a:solidFill>
                <a:latin typeface="Verdana" pitchFamily="34" charset="0"/>
                <a:cs typeface="Arial" pitchFamily="34" charset="0"/>
              </a:rPr>
              <a:t>Direct Assessment – Frequency Counts</a:t>
            </a:r>
          </a:p>
        </p:txBody>
      </p:sp>
      <p:sp>
        <p:nvSpPr>
          <p:cNvPr id="112643" name="Text Box 5"/>
          <p:cNvSpPr txBox="1">
            <a:spLocks noChangeArrowheads="1"/>
          </p:cNvSpPr>
          <p:nvPr/>
        </p:nvSpPr>
        <p:spPr bwMode="auto">
          <a:xfrm>
            <a:off x="381000" y="990600"/>
            <a:ext cx="8305800" cy="1477328"/>
          </a:xfrm>
          <a:prstGeom prst="rect">
            <a:avLst/>
          </a:prstGeom>
          <a:noFill/>
          <a:ln w="9525">
            <a:noFill/>
            <a:miter lim="800000"/>
            <a:headEnd/>
            <a:tailEnd/>
          </a:ln>
        </p:spPr>
        <p:txBody>
          <a:bodyPr>
            <a:spAutoFit/>
          </a:bodyPr>
          <a:lstStyle/>
          <a:p>
            <a:r>
              <a:rPr lang="en-US" sz="1800" b="1" dirty="0">
                <a:solidFill>
                  <a:schemeClr val="bg2"/>
                </a:solidFill>
                <a:latin typeface="Calibri" pitchFamily="34" charset="0"/>
                <a:cs typeface="Arial" pitchFamily="34" charset="0"/>
              </a:rPr>
              <a:t>Behavior Counting </a:t>
            </a:r>
          </a:p>
          <a:p>
            <a:endParaRPr lang="en-US" sz="1800" b="1" dirty="0">
              <a:solidFill>
                <a:schemeClr val="bg2"/>
              </a:solidFill>
              <a:latin typeface="Calibri" pitchFamily="34" charset="0"/>
              <a:cs typeface="Arial" pitchFamily="34" charset="0"/>
            </a:endParaRPr>
          </a:p>
          <a:p>
            <a:r>
              <a:rPr lang="en-US" sz="1800" b="1" dirty="0">
                <a:solidFill>
                  <a:schemeClr val="bg2"/>
                </a:solidFill>
                <a:latin typeface="Calibri" pitchFamily="34" charset="0"/>
                <a:cs typeface="Arial" pitchFamily="34" charset="0"/>
              </a:rPr>
              <a:t>Name ____</a:t>
            </a:r>
            <a:r>
              <a:rPr lang="en-US" sz="1800" b="1" u="sng" dirty="0">
                <a:solidFill>
                  <a:schemeClr val="bg2"/>
                </a:solidFill>
                <a:latin typeface="Calibri" pitchFamily="34" charset="0"/>
                <a:cs typeface="Arial" pitchFamily="34" charset="0"/>
              </a:rPr>
              <a:t>Shamel                 </a:t>
            </a:r>
            <a:r>
              <a:rPr lang="en-US" sz="1800" b="1" dirty="0">
                <a:solidFill>
                  <a:schemeClr val="bg2"/>
                </a:solidFill>
                <a:latin typeface="Calibri" pitchFamily="34" charset="0"/>
                <a:cs typeface="Arial" pitchFamily="34" charset="0"/>
              </a:rPr>
              <a:t>____         Week of __</a:t>
            </a:r>
            <a:r>
              <a:rPr lang="en-US" sz="1800" b="1" u="sng" dirty="0">
                <a:solidFill>
                  <a:schemeClr val="bg2"/>
                </a:solidFill>
                <a:latin typeface="Calibri" pitchFamily="34" charset="0"/>
                <a:cs typeface="Arial" pitchFamily="34" charset="0"/>
              </a:rPr>
              <a:t>Nov 5, 200X</a:t>
            </a:r>
            <a:r>
              <a:rPr lang="en-US" sz="1800" b="1" dirty="0">
                <a:solidFill>
                  <a:schemeClr val="bg2"/>
                </a:solidFill>
                <a:latin typeface="Calibri" pitchFamily="34" charset="0"/>
                <a:cs typeface="Arial" pitchFamily="34" charset="0"/>
              </a:rPr>
              <a:t>______</a:t>
            </a:r>
          </a:p>
          <a:p>
            <a:endParaRPr lang="en-US" sz="1800" b="1" dirty="0">
              <a:solidFill>
                <a:schemeClr val="bg2"/>
              </a:solidFill>
              <a:latin typeface="Calibri" pitchFamily="34" charset="0"/>
              <a:cs typeface="Arial" pitchFamily="34" charset="0"/>
            </a:endParaRPr>
          </a:p>
          <a:p>
            <a:r>
              <a:rPr lang="en-US" sz="1800" b="1" dirty="0">
                <a:solidFill>
                  <a:schemeClr val="bg2"/>
                </a:solidFill>
                <a:latin typeface="Calibri" pitchFamily="34" charset="0"/>
                <a:cs typeface="Arial" pitchFamily="34" charset="0"/>
              </a:rPr>
              <a:t>Behavior to be counted ____</a:t>
            </a:r>
            <a:r>
              <a:rPr lang="en-US" sz="1800" b="1" u="sng" dirty="0">
                <a:solidFill>
                  <a:schemeClr val="bg2"/>
                </a:solidFill>
                <a:latin typeface="Calibri" pitchFamily="34" charset="0"/>
                <a:cs typeface="Arial" pitchFamily="34" charset="0"/>
              </a:rPr>
              <a:t>Negative Comments to Peers: (Get out of my face.  )</a:t>
            </a:r>
            <a:endParaRPr lang="en-US" sz="1800" b="1" dirty="0">
              <a:solidFill>
                <a:schemeClr val="bg2"/>
              </a:solidFill>
              <a:latin typeface="Calibri" pitchFamily="34" charset="0"/>
              <a:cs typeface="Arial" pitchFamily="34" charset="0"/>
            </a:endParaRPr>
          </a:p>
        </p:txBody>
      </p:sp>
      <p:graphicFrame>
        <p:nvGraphicFramePr>
          <p:cNvPr id="85148" name="Group 156"/>
          <p:cNvGraphicFramePr>
            <a:graphicFrameLocks noGrp="1"/>
          </p:cNvGraphicFramePr>
          <p:nvPr/>
        </p:nvGraphicFramePr>
        <p:xfrm>
          <a:off x="533400" y="2819400"/>
          <a:ext cx="8305800" cy="3571875"/>
        </p:xfrm>
        <a:graphic>
          <a:graphicData uri="http://schemas.openxmlformats.org/drawingml/2006/table">
            <a:tbl>
              <a:tblPr/>
              <a:tblGrid>
                <a:gridCol w="1185863"/>
                <a:gridCol w="1187450"/>
                <a:gridCol w="1185862"/>
                <a:gridCol w="1187450"/>
                <a:gridCol w="1185863"/>
                <a:gridCol w="1187450"/>
                <a:gridCol w="1185862"/>
              </a:tblGrid>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Mon.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Tue.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Wed.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Thurs.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Fri.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Total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5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Arrival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Math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Science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Art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Reading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5149" name="Group 157"/>
          <p:cNvGraphicFramePr>
            <a:graphicFrameLocks noGrp="1"/>
          </p:cNvGraphicFramePr>
          <p:nvPr/>
        </p:nvGraphicFramePr>
        <p:xfrm>
          <a:off x="533400" y="3324225"/>
          <a:ext cx="8305800" cy="609600"/>
        </p:xfrm>
        <a:graphic>
          <a:graphicData uri="http://schemas.openxmlformats.org/drawingml/2006/table">
            <a:tbl>
              <a:tblPr/>
              <a:tblGrid>
                <a:gridCol w="1185863"/>
                <a:gridCol w="1187450"/>
                <a:gridCol w="1185862"/>
                <a:gridCol w="1187450"/>
                <a:gridCol w="1185863"/>
                <a:gridCol w="1187450"/>
                <a:gridCol w="1185862"/>
              </a:tblGrid>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IIIII  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IIIII   IIIII IIIII   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5181" name="Group 189"/>
          <p:cNvGraphicFramePr>
            <a:graphicFrameLocks noGrp="1"/>
          </p:cNvGraphicFramePr>
          <p:nvPr/>
        </p:nvGraphicFramePr>
        <p:xfrm>
          <a:off x="533400" y="3948113"/>
          <a:ext cx="8305800" cy="609600"/>
        </p:xfrm>
        <a:graphic>
          <a:graphicData uri="http://schemas.openxmlformats.org/drawingml/2006/table">
            <a:tbl>
              <a:tblPr/>
              <a:tblGrid>
                <a:gridCol w="1185863"/>
                <a:gridCol w="1187450"/>
                <a:gridCol w="1185862"/>
                <a:gridCol w="1187450"/>
                <a:gridCol w="1185863"/>
                <a:gridCol w="1187450"/>
                <a:gridCol w="1185862"/>
              </a:tblGrid>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5213" name="Group 221"/>
          <p:cNvGraphicFramePr>
            <a:graphicFrameLocks noGrp="1"/>
          </p:cNvGraphicFramePr>
          <p:nvPr/>
        </p:nvGraphicFramePr>
        <p:xfrm>
          <a:off x="533400" y="4557713"/>
          <a:ext cx="8305800" cy="609600"/>
        </p:xfrm>
        <a:graphic>
          <a:graphicData uri="http://schemas.openxmlformats.org/drawingml/2006/table">
            <a:tbl>
              <a:tblPr/>
              <a:tblGrid>
                <a:gridCol w="1185863"/>
                <a:gridCol w="1187450"/>
                <a:gridCol w="1185862"/>
                <a:gridCol w="1187450"/>
                <a:gridCol w="1185863"/>
                <a:gridCol w="1187450"/>
                <a:gridCol w="1185862"/>
              </a:tblGrid>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5245" name="Group 253"/>
          <p:cNvGraphicFramePr>
            <a:graphicFrameLocks noGrp="1"/>
          </p:cNvGraphicFramePr>
          <p:nvPr/>
        </p:nvGraphicFramePr>
        <p:xfrm>
          <a:off x="533400" y="5181600"/>
          <a:ext cx="8305800" cy="609600"/>
        </p:xfrm>
        <a:graphic>
          <a:graphicData uri="http://schemas.openxmlformats.org/drawingml/2006/table">
            <a:tbl>
              <a:tblPr/>
              <a:tblGrid>
                <a:gridCol w="1185863"/>
                <a:gridCol w="1187450"/>
                <a:gridCol w="1185862"/>
                <a:gridCol w="1187450"/>
                <a:gridCol w="1185863"/>
                <a:gridCol w="1187450"/>
                <a:gridCol w="1185862"/>
              </a:tblGrid>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IIIII   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IIIII   IIII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5277" name="Group 285"/>
          <p:cNvGraphicFramePr>
            <a:graphicFrameLocks noGrp="1"/>
          </p:cNvGraphicFramePr>
          <p:nvPr/>
        </p:nvGraphicFramePr>
        <p:xfrm>
          <a:off x="533400" y="5791200"/>
          <a:ext cx="8305800" cy="609600"/>
        </p:xfrm>
        <a:graphic>
          <a:graphicData uri="http://schemas.openxmlformats.org/drawingml/2006/table">
            <a:tbl>
              <a:tblPr/>
              <a:tblGrid>
                <a:gridCol w="1185863"/>
                <a:gridCol w="1187450"/>
                <a:gridCol w="1185862"/>
                <a:gridCol w="1187450"/>
                <a:gridCol w="1185863"/>
                <a:gridCol w="1187450"/>
                <a:gridCol w="1185862"/>
              </a:tblGrid>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FF3300"/>
                          </a:solidFill>
                          <a:effectLst/>
                          <a:latin typeface="Arial" pitchFamily="34" charset="0"/>
                          <a:ea typeface="ヒラギノ角ゴ Pro W3" pitchFamily="1" charset="-128"/>
                          <a:cs typeface="Arial" pitchFamily="34" charset="0"/>
                        </a:rPr>
                        <a:t>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5291" name="Oval 299"/>
          <p:cNvSpPr>
            <a:spLocks noChangeArrowheads="1"/>
          </p:cNvSpPr>
          <p:nvPr/>
        </p:nvSpPr>
        <p:spPr bwMode="auto">
          <a:xfrm>
            <a:off x="533400" y="3276600"/>
            <a:ext cx="914400" cy="609600"/>
          </a:xfrm>
          <a:prstGeom prst="ellipse">
            <a:avLst/>
          </a:prstGeom>
          <a:solidFill>
            <a:srgbClr val="339966">
              <a:alpha val="30196"/>
            </a:srgbClr>
          </a:solidFill>
          <a:ln w="9525">
            <a:solidFill>
              <a:schemeClr val="tx1"/>
            </a:solidFill>
            <a:round/>
            <a:headEnd/>
            <a:tailEnd/>
          </a:ln>
        </p:spPr>
        <p:txBody>
          <a:bodyPr wrap="none" anchor="ctr"/>
          <a:lstStyle/>
          <a:p>
            <a:endParaRPr lang="en-US" sz="1800" dirty="0">
              <a:solidFill>
                <a:schemeClr val="bg2"/>
              </a:solidFill>
              <a:latin typeface="Calibri" pitchFamily="34" charset="0"/>
              <a:cs typeface="Arial" pitchFamily="34" charset="0"/>
            </a:endParaRPr>
          </a:p>
        </p:txBody>
      </p:sp>
      <p:sp>
        <p:nvSpPr>
          <p:cNvPr id="85292" name="Oval 300"/>
          <p:cNvSpPr>
            <a:spLocks noChangeArrowheads="1"/>
          </p:cNvSpPr>
          <p:nvPr/>
        </p:nvSpPr>
        <p:spPr bwMode="auto">
          <a:xfrm>
            <a:off x="533400" y="5105400"/>
            <a:ext cx="914400" cy="609600"/>
          </a:xfrm>
          <a:prstGeom prst="ellipse">
            <a:avLst/>
          </a:prstGeom>
          <a:solidFill>
            <a:srgbClr val="339966">
              <a:alpha val="30196"/>
            </a:srgbClr>
          </a:solidFill>
          <a:ln w="9525">
            <a:solidFill>
              <a:schemeClr val="tx1"/>
            </a:solidFill>
            <a:round/>
            <a:headEnd/>
            <a:tailEnd/>
          </a:ln>
        </p:spPr>
        <p:txBody>
          <a:bodyPr wrap="none" anchor="ctr"/>
          <a:lstStyle/>
          <a:p>
            <a:endParaRPr lang="en-US" sz="1800" dirty="0">
              <a:solidFill>
                <a:schemeClr val="bg2"/>
              </a:solidFill>
              <a:latin typeface="Calibri" pitchFamily="34" charset="0"/>
              <a:cs typeface="Arial" pitchFamily="34" charset="0"/>
            </a:endParaRPr>
          </a:p>
        </p:txBody>
      </p:sp>
      <p:sp>
        <p:nvSpPr>
          <p:cNvPr id="85293" name="Rectangle 301"/>
          <p:cNvSpPr>
            <a:spLocks noChangeArrowheads="1"/>
          </p:cNvSpPr>
          <p:nvPr/>
        </p:nvSpPr>
        <p:spPr bwMode="auto">
          <a:xfrm>
            <a:off x="5334000" y="2819400"/>
            <a:ext cx="1143000" cy="3505200"/>
          </a:xfrm>
          <a:prstGeom prst="rect">
            <a:avLst/>
          </a:prstGeom>
          <a:solidFill>
            <a:srgbClr val="0000FF">
              <a:alpha val="14117"/>
            </a:srgbClr>
          </a:solidFill>
          <a:ln w="9525" algn="ctr">
            <a:solidFill>
              <a:schemeClr val="tx1"/>
            </a:solidFill>
            <a:miter lim="800000"/>
            <a:headEnd/>
            <a:tailEnd/>
          </a:ln>
        </p:spPr>
        <p:txBody>
          <a:bodyPr wrap="none" anchor="ctr"/>
          <a:lstStyle/>
          <a:p>
            <a:endParaRPr lang="en-US" sz="1800" dirty="0">
              <a:solidFill>
                <a:schemeClr val="bg2"/>
              </a:solidFill>
              <a:latin typeface="Calibri" pitchFamily="34" charset="0"/>
              <a:cs typeface="Arial"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5149"/>
                                        </p:tgtEl>
                                        <p:attrNameLst>
                                          <p:attrName>style.visibility</p:attrName>
                                        </p:attrNameLst>
                                      </p:cBhvr>
                                      <p:to>
                                        <p:strVal val="visible"/>
                                      </p:to>
                                    </p:set>
                                    <p:animEffect transition="in" filter="wipe(left)">
                                      <p:cBhvr>
                                        <p:cTn id="7" dur="500"/>
                                        <p:tgtEl>
                                          <p:spTgt spid="8514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5181"/>
                                        </p:tgtEl>
                                        <p:attrNameLst>
                                          <p:attrName>style.visibility</p:attrName>
                                        </p:attrNameLst>
                                      </p:cBhvr>
                                      <p:to>
                                        <p:strVal val="visible"/>
                                      </p:to>
                                    </p:set>
                                    <p:animEffect transition="in" filter="wipe(left)">
                                      <p:cBhvr>
                                        <p:cTn id="12" dur="500"/>
                                        <p:tgtEl>
                                          <p:spTgt spid="8518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5213"/>
                                        </p:tgtEl>
                                        <p:attrNameLst>
                                          <p:attrName>style.visibility</p:attrName>
                                        </p:attrNameLst>
                                      </p:cBhvr>
                                      <p:to>
                                        <p:strVal val="visible"/>
                                      </p:to>
                                    </p:set>
                                    <p:animEffect transition="in" filter="wipe(left)">
                                      <p:cBhvr>
                                        <p:cTn id="17" dur="500"/>
                                        <p:tgtEl>
                                          <p:spTgt spid="852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5245"/>
                                        </p:tgtEl>
                                        <p:attrNameLst>
                                          <p:attrName>style.visibility</p:attrName>
                                        </p:attrNameLst>
                                      </p:cBhvr>
                                      <p:to>
                                        <p:strVal val="visible"/>
                                      </p:to>
                                    </p:set>
                                    <p:animEffect transition="in" filter="wipe(left)">
                                      <p:cBhvr>
                                        <p:cTn id="22" dur="500"/>
                                        <p:tgtEl>
                                          <p:spTgt spid="852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5277"/>
                                        </p:tgtEl>
                                        <p:attrNameLst>
                                          <p:attrName>style.visibility</p:attrName>
                                        </p:attrNameLst>
                                      </p:cBhvr>
                                      <p:to>
                                        <p:strVal val="visible"/>
                                      </p:to>
                                    </p:set>
                                    <p:animEffect transition="in" filter="wipe(left)">
                                      <p:cBhvr>
                                        <p:cTn id="27" dur="500"/>
                                        <p:tgtEl>
                                          <p:spTgt spid="85277"/>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8529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8529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85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291" grpId="0" animBg="1"/>
      <p:bldP spid="85292" grpId="0" animBg="1"/>
      <p:bldP spid="85293"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66" name="Text Box 4"/>
          <p:cNvSpPr txBox="1">
            <a:spLocks noChangeArrowheads="1"/>
          </p:cNvSpPr>
          <p:nvPr/>
        </p:nvSpPr>
        <p:spPr bwMode="auto">
          <a:xfrm>
            <a:off x="838200" y="228600"/>
            <a:ext cx="7315200" cy="523875"/>
          </a:xfrm>
          <a:prstGeom prst="rect">
            <a:avLst/>
          </a:prstGeom>
          <a:noFill/>
          <a:ln w="9525">
            <a:noFill/>
            <a:miter lim="800000"/>
            <a:headEnd/>
            <a:tailEnd/>
          </a:ln>
        </p:spPr>
        <p:txBody>
          <a:bodyPr>
            <a:spAutoFit/>
          </a:bodyPr>
          <a:lstStyle/>
          <a:p>
            <a:pPr>
              <a:spcBef>
                <a:spcPct val="50000"/>
              </a:spcBef>
            </a:pPr>
            <a:r>
              <a:rPr lang="en-US" sz="2800" b="1" dirty="0">
                <a:solidFill>
                  <a:schemeClr val="bg2"/>
                </a:solidFill>
                <a:latin typeface="Comic Sans MS" pitchFamily="66" charset="0"/>
                <a:cs typeface="Arial" pitchFamily="34" charset="0"/>
              </a:rPr>
              <a:t>Direct Assessment – Duration Recording</a:t>
            </a:r>
          </a:p>
        </p:txBody>
      </p:sp>
      <p:sp>
        <p:nvSpPr>
          <p:cNvPr id="113667" name="Text Box 5"/>
          <p:cNvSpPr txBox="1">
            <a:spLocks noChangeArrowheads="1"/>
          </p:cNvSpPr>
          <p:nvPr/>
        </p:nvSpPr>
        <p:spPr bwMode="auto">
          <a:xfrm>
            <a:off x="609600" y="685800"/>
            <a:ext cx="8534400" cy="2014538"/>
          </a:xfrm>
          <a:prstGeom prst="rect">
            <a:avLst/>
          </a:prstGeom>
          <a:noFill/>
          <a:ln w="9525" algn="ctr">
            <a:noFill/>
            <a:miter lim="800000"/>
            <a:headEnd/>
            <a:tailEnd/>
          </a:ln>
        </p:spPr>
        <p:txBody>
          <a:bodyPr>
            <a:spAutoFit/>
          </a:bodyPr>
          <a:lstStyle/>
          <a:p>
            <a:r>
              <a:rPr lang="en-US" sz="1800" b="1" dirty="0">
                <a:solidFill>
                  <a:schemeClr val="bg2"/>
                </a:solidFill>
                <a:latin typeface="Calibri" pitchFamily="34" charset="0"/>
                <a:cs typeface="Arial" pitchFamily="34" charset="0"/>
              </a:rPr>
              <a:t>Record the elapsed time, usually in minutes, from onset to conclusion of target behavior. Be sure to indicate the date, and the activity in which the student was engaged when the target behavior began to escalate.</a:t>
            </a:r>
          </a:p>
          <a:p>
            <a:endParaRPr lang="en-US" sz="1800" b="1" dirty="0">
              <a:solidFill>
                <a:schemeClr val="bg2"/>
              </a:solidFill>
              <a:latin typeface="Calibri" pitchFamily="34" charset="0"/>
              <a:cs typeface="Arial" pitchFamily="34" charset="0"/>
            </a:endParaRPr>
          </a:p>
          <a:p>
            <a:r>
              <a:rPr lang="en-US" sz="1800" b="1" dirty="0">
                <a:solidFill>
                  <a:schemeClr val="bg2"/>
                </a:solidFill>
                <a:latin typeface="Calibri" pitchFamily="34" charset="0"/>
                <a:cs typeface="Arial" pitchFamily="34" charset="0"/>
              </a:rPr>
              <a:t>Student Name: ___</a:t>
            </a:r>
            <a:r>
              <a:rPr lang="en-US" sz="1800" b="1" u="sng" dirty="0">
                <a:solidFill>
                  <a:schemeClr val="bg2"/>
                </a:solidFill>
                <a:latin typeface="Calibri" pitchFamily="34" charset="0"/>
                <a:cs typeface="Arial" pitchFamily="34" charset="0"/>
              </a:rPr>
              <a:t>Shamel         </a:t>
            </a:r>
            <a:r>
              <a:rPr lang="en-US" sz="1800" b="1" dirty="0">
                <a:solidFill>
                  <a:schemeClr val="bg2"/>
                </a:solidFill>
                <a:latin typeface="Calibri" pitchFamily="34" charset="0"/>
                <a:cs typeface="Arial" pitchFamily="34" charset="0"/>
              </a:rPr>
              <a:t>__    Week of / Day : __</a:t>
            </a:r>
            <a:r>
              <a:rPr lang="en-US" sz="1800" b="1" u="sng" dirty="0">
                <a:solidFill>
                  <a:schemeClr val="bg2"/>
                </a:solidFill>
                <a:latin typeface="Calibri" pitchFamily="34" charset="0"/>
                <a:cs typeface="Arial" pitchFamily="34" charset="0"/>
              </a:rPr>
              <a:t>Nov 15, 200X</a:t>
            </a:r>
            <a:r>
              <a:rPr lang="en-US" sz="1800" b="1" dirty="0">
                <a:solidFill>
                  <a:schemeClr val="bg2"/>
                </a:solidFill>
                <a:latin typeface="Calibri" pitchFamily="34" charset="0"/>
                <a:cs typeface="Arial" pitchFamily="34" charset="0"/>
              </a:rPr>
              <a:t>____</a:t>
            </a:r>
          </a:p>
          <a:p>
            <a:endParaRPr lang="en-US" sz="1800" b="1" dirty="0">
              <a:solidFill>
                <a:schemeClr val="bg2"/>
              </a:solidFill>
              <a:latin typeface="Calibri" pitchFamily="34" charset="0"/>
              <a:cs typeface="Arial" pitchFamily="34" charset="0"/>
            </a:endParaRPr>
          </a:p>
          <a:p>
            <a:r>
              <a:rPr lang="en-US" sz="1800" b="1" dirty="0">
                <a:solidFill>
                  <a:schemeClr val="bg2"/>
                </a:solidFill>
                <a:latin typeface="Calibri" pitchFamily="34" charset="0"/>
                <a:cs typeface="Arial" pitchFamily="34" charset="0"/>
              </a:rPr>
              <a:t>Target Behavior: </a:t>
            </a:r>
            <a:r>
              <a:rPr lang="en-US" sz="1800" b="1" u="sng" dirty="0">
                <a:solidFill>
                  <a:schemeClr val="bg2"/>
                </a:solidFill>
                <a:latin typeface="Calibri" pitchFamily="34" charset="0"/>
                <a:cs typeface="Arial" pitchFamily="34" charset="0"/>
              </a:rPr>
              <a:t>Tantrum (screams, lays on floor, throws items)</a:t>
            </a:r>
          </a:p>
        </p:txBody>
      </p:sp>
      <p:graphicFrame>
        <p:nvGraphicFramePr>
          <p:cNvPr id="87335" name="Group 295"/>
          <p:cNvGraphicFramePr>
            <a:graphicFrameLocks noGrp="1"/>
          </p:cNvGraphicFramePr>
          <p:nvPr/>
        </p:nvGraphicFramePr>
        <p:xfrm>
          <a:off x="685800" y="3124200"/>
          <a:ext cx="8001000" cy="3581400"/>
        </p:xfrm>
        <a:graphic>
          <a:graphicData uri="http://schemas.openxmlformats.org/drawingml/2006/table">
            <a:tbl>
              <a:tblPr/>
              <a:tblGrid>
                <a:gridCol w="2608263"/>
                <a:gridCol w="522287"/>
                <a:gridCol w="522288"/>
                <a:gridCol w="522287"/>
                <a:gridCol w="608013"/>
                <a:gridCol w="522287"/>
                <a:gridCol w="520700"/>
                <a:gridCol w="498475"/>
                <a:gridCol w="546100"/>
                <a:gridCol w="522288"/>
                <a:gridCol w="608012"/>
              </a:tblGrid>
              <a:tr h="1219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Behavior Incident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Briefly describe, making sure to note date, time, and any circumstances you think noteworthy.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Transition</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Large Group</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Small Group</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Individual Work</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Read Aloud</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Read Silently</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In Crowds</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Library</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Specials</a:t>
                      </a:r>
                    </a:p>
                  </a:txBody>
                  <a:tcPr vert="eaVert"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Specific Subject</a:t>
                      </a:r>
                    </a:p>
                  </a:txBody>
                  <a:tcPr vert="eaVert"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#1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7270" name="Group 230"/>
          <p:cNvGraphicFramePr>
            <a:graphicFrameLocks noGrp="1"/>
          </p:cNvGraphicFramePr>
          <p:nvPr/>
        </p:nvGraphicFramePr>
        <p:xfrm>
          <a:off x="685800" y="4343400"/>
          <a:ext cx="8020050" cy="762000"/>
        </p:xfrm>
        <a:graphic>
          <a:graphicData uri="http://schemas.openxmlformats.org/drawingml/2006/table">
            <a:tbl>
              <a:tblPr/>
              <a:tblGrid>
                <a:gridCol w="2614613"/>
                <a:gridCol w="523875"/>
                <a:gridCol w="522287"/>
                <a:gridCol w="523875"/>
                <a:gridCol w="609600"/>
                <a:gridCol w="523875"/>
                <a:gridCol w="522288"/>
                <a:gridCol w="484187"/>
                <a:gridCol w="561975"/>
                <a:gridCol w="504825"/>
                <a:gridCol w="628650"/>
              </a:tblGrid>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      </a:t>
                      </a: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9:45-10:15, Mon, Nov 15</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Group was doing read aloud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76200" cap="flat" cmpd="sng" algn="ctr">
                      <a:solidFill>
                        <a:srgbClr val="FF3300"/>
                      </a:solidFill>
                      <a:prstDash val="solid"/>
                      <a:round/>
                      <a:headEnd type="none" w="med" len="med"/>
                      <a:tailEnd type="none" w="med" len="med"/>
                    </a:lnTlToBr>
                    <a:lnBlToTr w="76200" cap="flat" cmpd="sng" algn="ctr">
                      <a:solidFill>
                        <a:srgbClr val="FF3300"/>
                      </a:solidFill>
                      <a:prstDash val="solid"/>
                      <a:round/>
                      <a:headEnd type="none" w="med" len="med"/>
                      <a:tailEnd type="none" w="med" len="med"/>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7326" name="Group 286"/>
          <p:cNvGraphicFramePr>
            <a:graphicFrameLocks noGrp="1"/>
          </p:cNvGraphicFramePr>
          <p:nvPr/>
        </p:nvGraphicFramePr>
        <p:xfrm>
          <a:off x="685800" y="5105400"/>
          <a:ext cx="8001000" cy="832104"/>
        </p:xfrm>
        <a:graphic>
          <a:graphicData uri="http://schemas.openxmlformats.org/drawingml/2006/table">
            <a:tbl>
              <a:tblPr/>
              <a:tblGrid>
                <a:gridCol w="2608263"/>
                <a:gridCol w="522287"/>
                <a:gridCol w="522288"/>
                <a:gridCol w="522287"/>
                <a:gridCol w="608013"/>
                <a:gridCol w="522287"/>
                <a:gridCol w="520700"/>
                <a:gridCol w="484188"/>
                <a:gridCol w="560387"/>
                <a:gridCol w="522288"/>
                <a:gridCol w="608012"/>
              </a:tblGrid>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      </a:t>
                      </a: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9:35-10:15, Tue, Nov 16</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Went to an assembly in the gym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76200" cap="flat" cmpd="sng" algn="ctr">
                      <a:solidFill>
                        <a:srgbClr val="FF3300"/>
                      </a:solidFill>
                      <a:prstDash val="solid"/>
                      <a:round/>
                      <a:headEnd type="none" w="med" len="med"/>
                      <a:tailEnd type="none" w="med" len="med"/>
                    </a:lnTlToBr>
                    <a:lnBlToTr w="76200" cap="flat" cmpd="sng" algn="ctr">
                      <a:solidFill>
                        <a:srgbClr val="FF3300"/>
                      </a:solidFill>
                      <a:prstDash val="solid"/>
                      <a:round/>
                      <a:headEnd type="none" w="med" len="med"/>
                      <a:tailEnd type="none" w="med" len="med"/>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2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7330" name="Group 290"/>
          <p:cNvGraphicFramePr>
            <a:graphicFrameLocks noGrp="1"/>
          </p:cNvGraphicFramePr>
          <p:nvPr/>
        </p:nvGraphicFramePr>
        <p:xfrm>
          <a:off x="685800" y="5943600"/>
          <a:ext cx="8001000" cy="762000"/>
        </p:xfrm>
        <a:graphic>
          <a:graphicData uri="http://schemas.openxmlformats.org/drawingml/2006/table">
            <a:tbl>
              <a:tblPr/>
              <a:tblGrid>
                <a:gridCol w="2608263"/>
                <a:gridCol w="522287"/>
                <a:gridCol w="522288"/>
                <a:gridCol w="522287"/>
                <a:gridCol w="608013"/>
                <a:gridCol w="522287"/>
                <a:gridCol w="520700"/>
                <a:gridCol w="498475"/>
                <a:gridCol w="546100"/>
                <a:gridCol w="522288"/>
                <a:gridCol w="608012"/>
              </a:tblGrid>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#3  </a:t>
                      </a: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9:28-10:05, Fri, Nov 19</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1" i="0" u="none" strike="noStrike" cap="none" normalizeH="0" baseline="0" dirty="0">
                          <a:ln>
                            <a:noFill/>
                          </a:ln>
                          <a:solidFill>
                            <a:srgbClr val="0D4376"/>
                          </a:solidFill>
                          <a:effectLst/>
                          <a:latin typeface="Arial" pitchFamily="34" charset="0"/>
                          <a:ea typeface="ヒラギノ角ゴ Pro W3" pitchFamily="1" charset="-128"/>
                          <a:cs typeface="Arial" pitchFamily="34" charset="0"/>
                        </a:rPr>
                        <a:t>Oral vocabulary test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76200" cap="flat" cmpd="sng" algn="ctr">
                      <a:solidFill>
                        <a:srgbClr val="FF3300"/>
                      </a:solidFill>
                      <a:prstDash val="solid"/>
                      <a:round/>
                      <a:headEnd type="none" w="med" len="med"/>
                      <a:tailEnd type="none" w="med" len="med"/>
                    </a:lnTlToBr>
                    <a:lnBlToTr w="76200" cap="flat" cmpd="sng" algn="ctr">
                      <a:solidFill>
                        <a:srgbClr val="FF3300"/>
                      </a:solidFill>
                      <a:prstDash val="solid"/>
                      <a:round/>
                      <a:headEnd type="none" w="med" len="med"/>
                      <a:tailEnd type="none" w="med" len="med"/>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600" b="0" i="0" u="none" strike="noStrike" cap="none" normalizeH="0" baseline="0" dirty="0">
                        <a:ln>
                          <a:noFill/>
                        </a:ln>
                        <a:solidFill>
                          <a:srgbClr val="0D4376"/>
                        </a:solidFill>
                        <a:effectLst/>
                        <a:latin typeface="Arial" pitchFamily="34" charset="0"/>
                        <a:ea typeface="ヒラギノ角ゴ Pro W3" pitchFamily="1" charset="-128"/>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3814" name="Oval 291"/>
          <p:cNvSpPr>
            <a:spLocks noChangeArrowheads="1"/>
          </p:cNvSpPr>
          <p:nvPr/>
        </p:nvSpPr>
        <p:spPr bwMode="auto">
          <a:xfrm>
            <a:off x="5105400" y="1676400"/>
            <a:ext cx="609600" cy="609600"/>
          </a:xfrm>
          <a:prstGeom prst="ellipse">
            <a:avLst/>
          </a:prstGeom>
          <a:solidFill>
            <a:srgbClr val="FFFF99">
              <a:alpha val="34901"/>
            </a:srgbClr>
          </a:solidFill>
          <a:ln w="9525" algn="ctr">
            <a:solidFill>
              <a:schemeClr val="tx1"/>
            </a:solidFill>
            <a:round/>
            <a:headEnd/>
            <a:tailEnd/>
          </a:ln>
        </p:spPr>
        <p:txBody>
          <a:bodyPr wrap="none" anchor="ctr"/>
          <a:lstStyle/>
          <a:p>
            <a:endParaRPr lang="en-US" sz="1800" dirty="0">
              <a:solidFill>
                <a:schemeClr val="bg2"/>
              </a:solidFill>
              <a:latin typeface="Calibri" pitchFamily="34" charset="0"/>
              <a:cs typeface="Arial"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7270"/>
                                        </p:tgtEl>
                                        <p:attrNameLst>
                                          <p:attrName>style.visibility</p:attrName>
                                        </p:attrNameLst>
                                      </p:cBhvr>
                                      <p:to>
                                        <p:strVal val="visible"/>
                                      </p:to>
                                    </p:set>
                                    <p:animEffect transition="in" filter="dissolve">
                                      <p:cBhvr>
                                        <p:cTn id="7" dur="500"/>
                                        <p:tgtEl>
                                          <p:spTgt spid="8727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7326"/>
                                        </p:tgtEl>
                                        <p:attrNameLst>
                                          <p:attrName>style.visibility</p:attrName>
                                        </p:attrNameLst>
                                      </p:cBhvr>
                                      <p:to>
                                        <p:strVal val="visible"/>
                                      </p:to>
                                    </p:set>
                                    <p:animEffect transition="in" filter="dissolve">
                                      <p:cBhvr>
                                        <p:cTn id="12" dur="500"/>
                                        <p:tgtEl>
                                          <p:spTgt spid="8732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7330"/>
                                        </p:tgtEl>
                                        <p:attrNameLst>
                                          <p:attrName>style.visibility</p:attrName>
                                        </p:attrNameLst>
                                      </p:cBhvr>
                                      <p:to>
                                        <p:strVal val="visible"/>
                                      </p:to>
                                    </p:set>
                                    <p:animEffect transition="in" filter="dissolve">
                                      <p:cBhvr>
                                        <p:cTn id="17" dur="500"/>
                                        <p:tgtEl>
                                          <p:spTgt spid="87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02" name="Rectangle 2"/>
          <p:cNvSpPr>
            <a:spLocks noGrp="1" noChangeArrowheads="1"/>
          </p:cNvSpPr>
          <p:nvPr>
            <p:ph type="title"/>
          </p:nvPr>
        </p:nvSpPr>
        <p:spPr>
          <a:xfrm>
            <a:off x="762000" y="228600"/>
            <a:ext cx="7239000" cy="1249362"/>
          </a:xfrm>
        </p:spPr>
        <p:txBody>
          <a:bodyPr/>
          <a:lstStyle/>
          <a:p>
            <a:r>
              <a:rPr lang="en-US" dirty="0"/>
              <a:t>Classroom Assessment</a:t>
            </a:r>
          </a:p>
        </p:txBody>
      </p:sp>
      <p:sp>
        <p:nvSpPr>
          <p:cNvPr id="7" name="Slide Number Placeholder 6"/>
          <p:cNvSpPr>
            <a:spLocks noGrp="1"/>
          </p:cNvSpPr>
          <p:nvPr>
            <p:ph type="sldNum" sz="quarter" idx="12"/>
          </p:nvPr>
        </p:nvSpPr>
        <p:spPr/>
        <p:txBody>
          <a:bodyPr/>
          <a:lstStyle/>
          <a:p>
            <a:pPr>
              <a:defRPr/>
            </a:pPr>
            <a:fld id="{790EAD23-AD56-4924-81E5-5BA748AC2EC8}" type="slidenum">
              <a:rPr lang="en-US"/>
              <a:pPr>
                <a:defRPr/>
              </a:pPr>
              <a:t>37</a:t>
            </a:fld>
            <a:endParaRPr lang="en-US" dirty="0"/>
          </a:p>
        </p:txBody>
      </p:sp>
      <p:sp>
        <p:nvSpPr>
          <p:cNvPr id="1536003" name="Rectangle 3"/>
          <p:cNvSpPr>
            <a:spLocks noChangeArrowheads="1"/>
          </p:cNvSpPr>
          <p:nvPr/>
        </p:nvSpPr>
        <p:spPr bwMode="auto">
          <a:xfrm>
            <a:off x="381000" y="1385888"/>
            <a:ext cx="8697913" cy="1281112"/>
          </a:xfrm>
          <a:prstGeom prst="rect">
            <a:avLst/>
          </a:prstGeom>
          <a:noFill/>
          <a:ln w="9525">
            <a:noFill/>
            <a:miter lim="800000"/>
            <a:headEnd/>
            <a:tailEnd/>
          </a:ln>
          <a:effectLst/>
        </p:spPr>
        <p:txBody>
          <a:bodyPr anchor="ctr">
            <a:spAutoFit/>
          </a:bodyPr>
          <a:lstStyle/>
          <a:p>
            <a:pPr algn="ctr">
              <a:tabLst>
                <a:tab pos="3200400" algn="ctr"/>
              </a:tabLst>
            </a:pPr>
            <a:r>
              <a:rPr lang="en-US" sz="2000" dirty="0">
                <a:solidFill>
                  <a:schemeClr val="bg2"/>
                </a:solidFill>
                <a:cs typeface="Times New Roman" pitchFamily="18" charset="0"/>
              </a:rPr>
              <a:t>Classroom Management Checklist</a:t>
            </a:r>
            <a:endParaRPr lang="en-US" sz="2000" dirty="0">
              <a:solidFill>
                <a:schemeClr val="bg2"/>
              </a:solidFill>
            </a:endParaRPr>
          </a:p>
          <a:p>
            <a:pPr algn="ctr" eaLnBrk="0" hangingPunct="0">
              <a:tabLst>
                <a:tab pos="3200400" algn="ctr"/>
              </a:tabLst>
            </a:pPr>
            <a:r>
              <a:rPr lang="en-US" sz="2000" dirty="0">
                <a:solidFill>
                  <a:schemeClr val="bg2"/>
                </a:solidFill>
                <a:cs typeface="Times New Roman" pitchFamily="18" charset="0"/>
              </a:rPr>
              <a:t>*adapted from Geoff Colvin's Classroom Strategies</a:t>
            </a:r>
            <a:endParaRPr lang="en-US" sz="2000" dirty="0">
              <a:solidFill>
                <a:schemeClr val="bg2"/>
              </a:solidFill>
            </a:endParaRPr>
          </a:p>
          <a:p>
            <a:pPr algn="ctr" eaLnBrk="0" hangingPunct="0">
              <a:tabLst>
                <a:tab pos="3200400" algn="ctr"/>
              </a:tabLst>
            </a:pPr>
            <a:r>
              <a:rPr lang="en-US" sz="2000" dirty="0">
                <a:solidFill>
                  <a:schemeClr val="bg2"/>
                </a:solidFill>
                <a:cs typeface="Times New Roman" pitchFamily="18" charset="0"/>
              </a:rPr>
              <a:t>Name of Teacher ___________________            Date ______________</a:t>
            </a:r>
            <a:endParaRPr lang="en-US" sz="2000" dirty="0">
              <a:solidFill>
                <a:schemeClr val="bg2"/>
              </a:solidFill>
            </a:endParaRPr>
          </a:p>
          <a:p>
            <a:pPr algn="ctr" eaLnBrk="0" hangingPunct="0">
              <a:tabLst>
                <a:tab pos="3200400" algn="ctr"/>
              </a:tabLst>
            </a:pPr>
            <a:endParaRPr lang="en-US" dirty="0">
              <a:solidFill>
                <a:schemeClr val="bg2"/>
              </a:solidFill>
            </a:endParaRPr>
          </a:p>
        </p:txBody>
      </p:sp>
      <p:graphicFrame>
        <p:nvGraphicFramePr>
          <p:cNvPr id="1536044" name="Group 44"/>
          <p:cNvGraphicFramePr>
            <a:graphicFrameLocks noGrp="1"/>
          </p:cNvGraphicFramePr>
          <p:nvPr/>
        </p:nvGraphicFramePr>
        <p:xfrm>
          <a:off x="152400" y="2438400"/>
          <a:ext cx="8839200" cy="4297680"/>
        </p:xfrm>
        <a:graphic>
          <a:graphicData uri="http://schemas.openxmlformats.org/drawingml/2006/table">
            <a:tbl>
              <a:tblPr/>
              <a:tblGrid>
                <a:gridCol w="7454900"/>
                <a:gridCol w="1384300"/>
              </a:tblGrid>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600200" algn="l"/>
                        </a:tabLst>
                      </a:pPr>
                      <a:r>
                        <a:rPr kumimoji="0" lang="en-US" sz="2400" b="0" i="0" u="none" strike="noStrike" cap="none" normalizeH="0" baseline="0" dirty="0">
                          <a:ln>
                            <a:noFill/>
                          </a:ln>
                          <a:solidFill>
                            <a:srgbClr val="000066"/>
                          </a:solidFill>
                          <a:effectLst/>
                          <a:latin typeface="Arial" pitchFamily="34" charset="0"/>
                          <a:ea typeface="Times New Roman" pitchFamily="18" charset="0"/>
                          <a:cs typeface="Arial" pitchFamily="34" charset="0"/>
                        </a:rPr>
                        <a:t>Designing the Physical Space </a:t>
                      </a:r>
                      <a:endParaRPr kumimoji="0" lang="en-US" sz="2400" b="0" i="0" u="none" strike="noStrike" cap="none" normalizeH="0" baseline="0" dirty="0">
                        <a:ln>
                          <a:noFill/>
                        </a:ln>
                        <a:solidFill>
                          <a:srgbClr val="000066"/>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0200" algn="l"/>
                        </a:tabLst>
                      </a:pPr>
                      <a:r>
                        <a:rPr kumimoji="0" lang="en-US" sz="2400" b="0" i="0" u="none" strike="noStrike" cap="none" normalizeH="0" baseline="0" dirty="0">
                          <a:ln>
                            <a:noFill/>
                          </a:ln>
                          <a:solidFill>
                            <a:srgbClr val="000066"/>
                          </a:solidFill>
                          <a:effectLst/>
                          <a:latin typeface="Times New Roman" pitchFamily="18" charset="0"/>
                          <a:ea typeface="Times New Roman" pitchFamily="18" charset="0"/>
                          <a:cs typeface="Arial" pitchFamily="34" charset="0"/>
                        </a:rPr>
                        <a:t>	</a:t>
                      </a:r>
                      <a:endParaRPr kumimoji="0" lang="en-US" sz="2400" b="0" i="0" u="none" strike="noStrike" cap="none" normalizeH="0" baseline="0" dirty="0">
                        <a:ln>
                          <a:noFill/>
                        </a:ln>
                        <a:solidFill>
                          <a:srgbClr val="000066"/>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66"/>
                          </a:solidFill>
                          <a:effectLst/>
                          <a:latin typeface="Times New Roman" pitchFamily="18" charset="0"/>
                          <a:cs typeface="Times New Roman" pitchFamily="18" charset="0"/>
                        </a:rPr>
                        <a:t>In Place = 2 Partially =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66"/>
                          </a:solidFill>
                          <a:effectLst/>
                          <a:latin typeface="Times New Roman" pitchFamily="18" charset="0"/>
                          <a:cs typeface="Times New Roman" pitchFamily="18" charset="0"/>
                        </a:rPr>
                        <a:t>Not = 0</a:t>
                      </a:r>
                      <a:endParaRPr kumimoji="0" lang="en-US" sz="1800" b="0" i="0" u="none" strike="noStrike" cap="none" normalizeH="0" baseline="0" dirty="0">
                        <a:ln>
                          <a:noFill/>
                        </a:ln>
                        <a:solidFill>
                          <a:srgbClr val="000066"/>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66"/>
                          </a:solidFill>
                          <a:effectLst/>
                          <a:latin typeface="Times New Roman" pitchFamily="18" charset="0"/>
                          <a:cs typeface="Times New Roman" pitchFamily="18" charset="0"/>
                        </a:rPr>
                        <a:t>1. A specific classroom area is identified for independent work.</a:t>
                      </a:r>
                      <a:endParaRPr kumimoji="0" lang="en-US" sz="2400" b="0" i="0" u="none" strike="noStrike" cap="none" normalizeH="0" baseline="0" dirty="0">
                        <a:ln>
                          <a:noFill/>
                        </a:ln>
                        <a:solidFill>
                          <a:srgbClr val="000066"/>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Tx/>
                        <a:buFont typeface="Wingdings 2" pitchFamily="18" charset="2"/>
                        <a:buNone/>
                        <a:tabLst/>
                      </a:pPr>
                      <a:endParaRPr kumimoji="0" lang="en-US" sz="2400" b="0" i="0" u="none" strike="noStrike" cap="none" normalizeH="0" baseline="0" dirty="0">
                        <a:ln>
                          <a:noFill/>
                        </a:ln>
                        <a:solidFill>
                          <a:srgbClr val="000066"/>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66"/>
                          </a:solidFill>
                          <a:effectLst/>
                          <a:latin typeface="Times New Roman" pitchFamily="18" charset="0"/>
                          <a:cs typeface="Times New Roman" pitchFamily="18" charset="0"/>
                        </a:rPr>
                        <a:t>2. A specific classroom area is identified for group work.</a:t>
                      </a:r>
                      <a:endParaRPr kumimoji="0" lang="en-US" sz="2400" b="0" i="0" u="none" strike="noStrike" cap="none" normalizeH="0" baseline="0" dirty="0">
                        <a:ln>
                          <a:noFill/>
                        </a:ln>
                        <a:solidFill>
                          <a:srgbClr val="000066"/>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Tx/>
                        <a:buFont typeface="Wingdings 2" pitchFamily="18" charset="2"/>
                        <a:buNone/>
                        <a:tabLst/>
                      </a:pPr>
                      <a:endParaRPr kumimoji="0" lang="en-US" sz="2400" b="0" i="0" u="none" strike="noStrike" cap="none" normalizeH="0" baseline="0" dirty="0">
                        <a:ln>
                          <a:noFill/>
                        </a:ln>
                        <a:solidFill>
                          <a:srgbClr val="000066"/>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66"/>
                          </a:solidFill>
                          <a:effectLst/>
                          <a:latin typeface="Times New Roman" pitchFamily="18" charset="0"/>
                          <a:cs typeface="Times New Roman" pitchFamily="18" charset="0"/>
                        </a:rPr>
                        <a:t>3. A specific classroom area is identified for free choice activity.</a:t>
                      </a:r>
                      <a:endParaRPr kumimoji="0" lang="en-US" sz="2400" b="0" i="0" u="none" strike="noStrike" cap="none" normalizeH="0" baseline="0" dirty="0">
                        <a:ln>
                          <a:noFill/>
                        </a:ln>
                        <a:solidFill>
                          <a:srgbClr val="000066"/>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Tx/>
                        <a:buFont typeface="Wingdings 2" pitchFamily="18" charset="2"/>
                        <a:buNone/>
                        <a:tabLst/>
                      </a:pPr>
                      <a:endParaRPr kumimoji="0" lang="en-US" sz="2400" b="0" i="0" u="none" strike="noStrike" cap="none" normalizeH="0" baseline="0" dirty="0">
                        <a:ln>
                          <a:noFill/>
                        </a:ln>
                        <a:solidFill>
                          <a:srgbClr val="000066"/>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66"/>
                          </a:solidFill>
                          <a:effectLst/>
                          <a:latin typeface="Times New Roman" pitchFamily="18" charset="0"/>
                          <a:cs typeface="Times New Roman" pitchFamily="18" charset="0"/>
                        </a:rPr>
                        <a:t>4. A specific classroom area is identified for time out.</a:t>
                      </a:r>
                      <a:endParaRPr kumimoji="0" lang="en-US" sz="2400" b="0" i="0" u="none" strike="noStrike" cap="none" normalizeH="0" baseline="0" dirty="0">
                        <a:ln>
                          <a:noFill/>
                        </a:ln>
                        <a:solidFill>
                          <a:srgbClr val="000066"/>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Tx/>
                        <a:buFont typeface="Wingdings 2" pitchFamily="18" charset="2"/>
                        <a:buNone/>
                        <a:tabLst/>
                      </a:pPr>
                      <a:endParaRPr kumimoji="0" lang="en-US" sz="2400" b="0" i="0" u="none" strike="noStrike" cap="none" normalizeH="0" baseline="0" dirty="0">
                        <a:ln>
                          <a:noFill/>
                        </a:ln>
                        <a:solidFill>
                          <a:srgbClr val="000066"/>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66"/>
                          </a:solidFill>
                          <a:effectLst/>
                          <a:latin typeface="Times New Roman" pitchFamily="18" charset="0"/>
                          <a:cs typeface="Times New Roman" pitchFamily="18" charset="0"/>
                        </a:rPr>
                        <a:t>5. A specific classroom area is identified which is easily accessible for teacher storage and student supplies.</a:t>
                      </a:r>
                      <a:endParaRPr kumimoji="0" lang="en-US" sz="2400" b="0" i="0" u="none" strike="noStrike" cap="none" normalizeH="0" baseline="0" dirty="0">
                        <a:ln>
                          <a:noFill/>
                        </a:ln>
                        <a:solidFill>
                          <a:srgbClr val="000066"/>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Tx/>
                        <a:buFont typeface="Wingdings 2" pitchFamily="18" charset="2"/>
                        <a:buNone/>
                        <a:tabLst/>
                      </a:pPr>
                      <a:endParaRPr kumimoji="0" lang="en-US" sz="2400" b="0" i="0" u="none" strike="noStrike" cap="none" normalizeH="0" baseline="0" dirty="0">
                        <a:ln>
                          <a:noFill/>
                        </a:ln>
                        <a:solidFill>
                          <a:srgbClr val="000066"/>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36043" name="Text Box 43"/>
          <p:cNvSpPr txBox="1">
            <a:spLocks noChangeArrowheads="1"/>
          </p:cNvSpPr>
          <p:nvPr/>
        </p:nvSpPr>
        <p:spPr bwMode="auto">
          <a:xfrm>
            <a:off x="7696200" y="6172200"/>
            <a:ext cx="990600" cy="366713"/>
          </a:xfrm>
          <a:prstGeom prst="rect">
            <a:avLst/>
          </a:prstGeom>
          <a:noFill/>
          <a:ln w="9525">
            <a:noFill/>
            <a:miter lim="800000"/>
            <a:headEnd/>
            <a:tailEnd/>
          </a:ln>
          <a:effectLst/>
        </p:spPr>
        <p:txBody>
          <a:bodyPr>
            <a:spAutoFit/>
          </a:bodyPr>
          <a:lstStyle/>
          <a:p>
            <a:pPr>
              <a:spcBef>
                <a:spcPct val="50000"/>
              </a:spcBef>
            </a:pPr>
            <a:r>
              <a:rPr lang="en-US" dirty="0"/>
              <a:t>Level I</a:t>
            </a:r>
          </a:p>
        </p:txBody>
      </p:sp>
      <p:grpSp>
        <p:nvGrpSpPr>
          <p:cNvPr id="12" name="Group 11"/>
          <p:cNvGrpSpPr>
            <a:grpSpLocks/>
          </p:cNvGrpSpPr>
          <p:nvPr/>
        </p:nvGrpSpPr>
        <p:grpSpPr bwMode="auto">
          <a:xfrm>
            <a:off x="7010400" y="-304800"/>
            <a:ext cx="2133600" cy="2209800"/>
            <a:chOff x="6705600" y="3429000"/>
            <a:chExt cx="2743200" cy="2743200"/>
          </a:xfrm>
        </p:grpSpPr>
        <p:pic>
          <p:nvPicPr>
            <p:cNvPr id="13"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4" name="TextBox 9"/>
            <p:cNvSpPr txBox="1">
              <a:spLocks noChangeArrowheads="1"/>
            </p:cNvSpPr>
            <p:nvPr/>
          </p:nvSpPr>
          <p:spPr bwMode="auto">
            <a:xfrm>
              <a:off x="7315200" y="4572000"/>
              <a:ext cx="1752600" cy="649514"/>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38</a:t>
            </a:fld>
            <a:endParaRPr lang="en-US" dirty="0"/>
          </a:p>
        </p:txBody>
      </p:sp>
      <p:sp>
        <p:nvSpPr>
          <p:cNvPr id="1306625" name="Rectangle 2"/>
          <p:cNvSpPr>
            <a:spLocks noGrp="1" noChangeArrowheads="1"/>
          </p:cNvSpPr>
          <p:nvPr>
            <p:ph type="title" idx="4294967295"/>
          </p:nvPr>
        </p:nvSpPr>
        <p:spPr>
          <a:xfrm>
            <a:off x="1905000" y="274638"/>
            <a:ext cx="7239000" cy="1249362"/>
          </a:xfrm>
        </p:spPr>
        <p:txBody>
          <a:bodyPr anchorCtr="0"/>
          <a:lstStyle/>
          <a:p>
            <a:pPr eaLnBrk="1" hangingPunct="1"/>
            <a:r>
              <a:rPr lang="en-US" dirty="0"/>
              <a:t>Data Considerations</a:t>
            </a:r>
          </a:p>
        </p:txBody>
      </p:sp>
      <p:sp>
        <p:nvSpPr>
          <p:cNvPr id="1306626" name="Rectangle 3"/>
          <p:cNvSpPr>
            <a:spLocks noGrp="1" noChangeArrowheads="1"/>
          </p:cNvSpPr>
          <p:nvPr>
            <p:ph type="body" idx="4294967295"/>
          </p:nvPr>
        </p:nvSpPr>
        <p:spPr>
          <a:xfrm>
            <a:off x="533400" y="1752600"/>
            <a:ext cx="8610600" cy="4495800"/>
          </a:xfrm>
        </p:spPr>
        <p:txBody>
          <a:bodyPr/>
          <a:lstStyle/>
          <a:p>
            <a:pPr eaLnBrk="1" hangingPunct="1">
              <a:lnSpc>
                <a:spcPct val="80000"/>
              </a:lnSpc>
              <a:buFont typeface="Wingdings" pitchFamily="2" charset="2"/>
              <a:buNone/>
            </a:pPr>
            <a:r>
              <a:rPr lang="en-US" sz="2800" b="1" dirty="0"/>
              <a:t>What is the target behavior and goal?</a:t>
            </a:r>
            <a:endParaRPr lang="en-US" sz="2800" b="1" i="1" dirty="0"/>
          </a:p>
          <a:p>
            <a:pPr eaLnBrk="1" hangingPunct="1">
              <a:lnSpc>
                <a:spcPct val="80000"/>
              </a:lnSpc>
            </a:pPr>
            <a:r>
              <a:rPr lang="en-US" sz="2800" i="1" dirty="0"/>
              <a:t>Focus on a specific behavior that has been operationally defined</a:t>
            </a:r>
          </a:p>
          <a:p>
            <a:pPr eaLnBrk="1" hangingPunct="1">
              <a:lnSpc>
                <a:spcPct val="80000"/>
              </a:lnSpc>
            </a:pPr>
            <a:r>
              <a:rPr lang="en-US" sz="2800" i="1" dirty="0"/>
              <a:t>Goal to increase or decrease behavior</a:t>
            </a:r>
            <a:endParaRPr lang="en-US" sz="2800" dirty="0"/>
          </a:p>
          <a:p>
            <a:pPr eaLnBrk="1" hangingPunct="1">
              <a:lnSpc>
                <a:spcPct val="80000"/>
              </a:lnSpc>
              <a:buFont typeface="Wingdings" pitchFamily="2" charset="2"/>
              <a:buNone/>
            </a:pPr>
            <a:r>
              <a:rPr lang="en-US" sz="2800" b="1" dirty="0"/>
              <a:t>Who is the focus of the rating?</a:t>
            </a:r>
            <a:endParaRPr lang="en-US" sz="2800" b="1" i="1" dirty="0"/>
          </a:p>
          <a:p>
            <a:pPr eaLnBrk="1" hangingPunct="1">
              <a:lnSpc>
                <a:spcPct val="80000"/>
              </a:lnSpc>
            </a:pPr>
            <a:r>
              <a:rPr lang="en-US" sz="2800" i="1" dirty="0"/>
              <a:t>Individual, small-group or class-wide</a:t>
            </a:r>
            <a:endParaRPr lang="en-US" sz="2800" dirty="0"/>
          </a:p>
          <a:p>
            <a:pPr eaLnBrk="1" hangingPunct="1">
              <a:lnSpc>
                <a:spcPct val="80000"/>
              </a:lnSpc>
              <a:buFont typeface="Wingdings" pitchFamily="2" charset="2"/>
              <a:buNone/>
            </a:pPr>
            <a:r>
              <a:rPr lang="en-US" sz="2800" b="1" dirty="0"/>
              <a:t>What is the period for rating?</a:t>
            </a:r>
            <a:endParaRPr lang="en-US" sz="2800" b="1" i="1" dirty="0"/>
          </a:p>
          <a:p>
            <a:pPr eaLnBrk="1" hangingPunct="1">
              <a:lnSpc>
                <a:spcPct val="80000"/>
              </a:lnSpc>
            </a:pPr>
            <a:r>
              <a:rPr lang="en-US" sz="2800" i="1" dirty="0"/>
              <a:t>Specific school period, daily, or other</a:t>
            </a:r>
            <a:endParaRPr lang="en-US" sz="2800" dirty="0"/>
          </a:p>
          <a:p>
            <a:pPr eaLnBrk="1" hangingPunct="1">
              <a:lnSpc>
                <a:spcPct val="80000"/>
              </a:lnSpc>
              <a:buFont typeface="Wingdings" pitchFamily="2" charset="2"/>
              <a:buNone/>
            </a:pPr>
            <a:r>
              <a:rPr lang="en-US" sz="2800" b="1" dirty="0"/>
              <a:t>What is the setting of observation?</a:t>
            </a:r>
            <a:endParaRPr lang="en-US" sz="2800" b="1" i="1" dirty="0"/>
          </a:p>
          <a:p>
            <a:pPr eaLnBrk="1" hangingPunct="1">
              <a:lnSpc>
                <a:spcPct val="80000"/>
              </a:lnSpc>
            </a:pPr>
            <a:r>
              <a:rPr lang="en-US" sz="2800" i="1" dirty="0"/>
              <a:t>Classroom or other location</a:t>
            </a:r>
            <a:endParaRPr lang="en-US" sz="2800" b="1" dirty="0"/>
          </a:p>
        </p:txBody>
      </p:sp>
    </p:spTree>
  </p:cSld>
  <p:clrMapOvr>
    <a:masterClrMapping/>
  </p:clrMapOvr>
  <p:transition spd="med">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39</a:t>
            </a:fld>
            <a:endParaRPr lang="en-US" dirty="0"/>
          </a:p>
        </p:txBody>
      </p:sp>
      <p:sp>
        <p:nvSpPr>
          <p:cNvPr id="1306625" name="Rectangle 2"/>
          <p:cNvSpPr>
            <a:spLocks noGrp="1" noChangeArrowheads="1"/>
          </p:cNvSpPr>
          <p:nvPr>
            <p:ph type="title" idx="4294967295"/>
          </p:nvPr>
        </p:nvSpPr>
        <p:spPr>
          <a:xfrm>
            <a:off x="1905000" y="274638"/>
            <a:ext cx="7239000" cy="1249362"/>
          </a:xfrm>
        </p:spPr>
        <p:txBody>
          <a:bodyPr anchorCtr="0"/>
          <a:lstStyle/>
          <a:p>
            <a:pPr eaLnBrk="1" hangingPunct="1"/>
            <a:r>
              <a:rPr lang="en-US" dirty="0"/>
              <a:t>Data Considerations</a:t>
            </a:r>
          </a:p>
        </p:txBody>
      </p:sp>
      <p:sp>
        <p:nvSpPr>
          <p:cNvPr id="1306626" name="Rectangle 3"/>
          <p:cNvSpPr>
            <a:spLocks noGrp="1" noChangeArrowheads="1"/>
          </p:cNvSpPr>
          <p:nvPr>
            <p:ph type="body" idx="4294967295"/>
          </p:nvPr>
        </p:nvSpPr>
        <p:spPr>
          <a:xfrm>
            <a:off x="685800" y="1676400"/>
            <a:ext cx="8458200" cy="4495800"/>
          </a:xfrm>
        </p:spPr>
        <p:txBody>
          <a:bodyPr/>
          <a:lstStyle/>
          <a:p>
            <a:pPr eaLnBrk="1" hangingPunct="1">
              <a:lnSpc>
                <a:spcPct val="80000"/>
              </a:lnSpc>
              <a:buFont typeface="Wingdings" pitchFamily="2" charset="2"/>
              <a:buNone/>
            </a:pPr>
            <a:r>
              <a:rPr lang="en-US" sz="2800" b="1" dirty="0"/>
              <a:t>How often will data be collected?</a:t>
            </a:r>
            <a:endParaRPr lang="en-US" sz="2800" b="1" i="1" dirty="0"/>
          </a:p>
          <a:p>
            <a:pPr eaLnBrk="1" hangingPunct="1">
              <a:lnSpc>
                <a:spcPct val="80000"/>
              </a:lnSpc>
            </a:pPr>
            <a:r>
              <a:rPr lang="en-US" sz="2800" i="1" dirty="0"/>
              <a:t>Multiple times a day, daily, weekly</a:t>
            </a:r>
          </a:p>
          <a:p>
            <a:pPr eaLnBrk="1" hangingPunct="1">
              <a:lnSpc>
                <a:spcPct val="80000"/>
              </a:lnSpc>
              <a:buFont typeface="Wingdings 2" pitchFamily="18" charset="2"/>
              <a:buNone/>
            </a:pPr>
            <a:r>
              <a:rPr lang="en-US" sz="2800" b="1" dirty="0"/>
              <a:t>Which tools are the best to assess the behavior?</a:t>
            </a:r>
          </a:p>
          <a:p>
            <a:pPr eaLnBrk="1" hangingPunct="1">
              <a:lnSpc>
                <a:spcPct val="80000"/>
              </a:lnSpc>
            </a:pPr>
            <a:r>
              <a:rPr lang="en-US" sz="2800" i="1" dirty="0"/>
              <a:t>Checklist, rating scale, DBR, observation, interview</a:t>
            </a:r>
          </a:p>
          <a:p>
            <a:pPr eaLnBrk="1" hangingPunct="1">
              <a:lnSpc>
                <a:spcPct val="80000"/>
              </a:lnSpc>
              <a:buFont typeface="Wingdings" pitchFamily="2" charset="2"/>
              <a:buNone/>
            </a:pPr>
            <a:r>
              <a:rPr lang="en-US" sz="2800" b="1" dirty="0"/>
              <a:t>Who will conduct the rating? What resources can be used to collect data?</a:t>
            </a:r>
            <a:endParaRPr lang="en-US" sz="2800" b="1" i="1" dirty="0"/>
          </a:p>
          <a:p>
            <a:pPr eaLnBrk="1" hangingPunct="1">
              <a:lnSpc>
                <a:spcPct val="80000"/>
              </a:lnSpc>
            </a:pPr>
            <a:r>
              <a:rPr lang="en-US" sz="2800" i="1" dirty="0"/>
              <a:t>Classroom teacher, aide, or other educational professional</a:t>
            </a:r>
            <a:endParaRPr lang="en-US" sz="2800" dirty="0"/>
          </a:p>
          <a:p>
            <a:pPr eaLnBrk="1" hangingPunct="1">
              <a:lnSpc>
                <a:spcPct val="80000"/>
              </a:lnSpc>
              <a:buFont typeface="Wingdings" pitchFamily="2" charset="2"/>
              <a:buNone/>
            </a:pPr>
            <a:r>
              <a:rPr lang="en-US" sz="2800" b="1" dirty="0"/>
              <a:t>Will ratings be tied to consequences?</a:t>
            </a:r>
            <a:endParaRPr lang="en-US" sz="2800" b="1" i="1" dirty="0"/>
          </a:p>
          <a:p>
            <a:pPr eaLnBrk="1" hangingPunct="1">
              <a:lnSpc>
                <a:spcPct val="80000"/>
              </a:lnSpc>
            </a:pPr>
            <a:r>
              <a:rPr lang="en-US" sz="2800" i="1" dirty="0"/>
              <a:t>Consequences must be consistently delivered by person responsible</a:t>
            </a:r>
            <a:endParaRPr lang="en-US" sz="2800" dirty="0">
              <a:latin typeface="Times New Roman" pitchFamily="18" charset="0"/>
            </a:endParaRPr>
          </a:p>
          <a:p>
            <a:pPr eaLnBrk="1" hangingPunct="1">
              <a:lnSpc>
                <a:spcPct val="80000"/>
              </a:lnSpc>
            </a:pPr>
            <a:endParaRPr lang="en-US" sz="2800" dirty="0"/>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a:xfrm>
            <a:off x="1522413" y="274638"/>
            <a:ext cx="7164387" cy="1249362"/>
          </a:xfrm>
        </p:spPr>
        <p:txBody>
          <a:bodyPr lIns="90000" tIns="46800" rIns="90000" bIns="46800" anchorCtr="0"/>
          <a:lstStyle/>
          <a:p>
            <a:pP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4800" dirty="0"/>
              <a:t>Expectations</a:t>
            </a:r>
            <a:r>
              <a:rPr lang="en-GB" sz="3600" dirty="0">
                <a:latin typeface="Times New Roman" pitchFamily="18" charset="0"/>
              </a:rPr>
              <a:t> </a:t>
            </a:r>
          </a:p>
        </p:txBody>
      </p:sp>
      <p:sp>
        <p:nvSpPr>
          <p:cNvPr id="53250" name="Rectangle 3"/>
          <p:cNvSpPr>
            <a:spLocks noGrp="1" noChangeArrowheads="1"/>
          </p:cNvSpPr>
          <p:nvPr>
            <p:ph idx="1"/>
          </p:nvPr>
        </p:nvSpPr>
        <p:spPr>
          <a:xfrm>
            <a:off x="762000" y="1676400"/>
            <a:ext cx="7924800" cy="4495800"/>
          </a:xfrm>
        </p:spPr>
        <p:txBody>
          <a:bodyPr lIns="90000" tIns="46800" rIns="90000" bIns="46800"/>
          <a:lstStyle/>
          <a:p>
            <a:pPr eaLnBrk="1" hangingPunct="1">
              <a:lnSpc>
                <a:spcPct val="95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Be Responsible</a:t>
            </a:r>
          </a:p>
          <a:p>
            <a:pPr lvl="1"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Return promptly from breaks</a:t>
            </a:r>
          </a:p>
          <a:p>
            <a:pPr lvl="1"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Be an active participant</a:t>
            </a:r>
          </a:p>
          <a:p>
            <a:pPr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Be Respectful</a:t>
            </a:r>
          </a:p>
          <a:p>
            <a:pPr lvl="1"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Turn off cell phone ringers </a:t>
            </a:r>
          </a:p>
          <a:p>
            <a:pPr lvl="1"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Listen attentively to others</a:t>
            </a:r>
          </a:p>
          <a:p>
            <a:pPr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Be Kind</a:t>
            </a:r>
          </a:p>
          <a:p>
            <a:pPr lvl="1"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Participate in activities</a:t>
            </a:r>
          </a:p>
          <a:p>
            <a:pPr lvl="1" eaLnBrk="1" hangingPunct="1">
              <a:lnSpc>
                <a:spcPct val="90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dirty="0"/>
              <a:t>Listen and respond appropriately to others’ ideas</a:t>
            </a:r>
          </a:p>
        </p:txBody>
      </p:sp>
      <p:pic>
        <p:nvPicPr>
          <p:cNvPr id="4" name="Picture 18" descr="http://www.clipartguide.com/_thumbs/0060-0709-1415-1432.jpg"/>
          <p:cNvPicPr>
            <a:picLocks noChangeAspect="1" noChangeArrowheads="1"/>
          </p:cNvPicPr>
          <p:nvPr/>
        </p:nvPicPr>
        <p:blipFill>
          <a:blip r:embed="rId3" cstate="print"/>
          <a:srcRect/>
          <a:stretch>
            <a:fillRect/>
          </a:stretch>
        </p:blipFill>
        <p:spPr bwMode="auto">
          <a:xfrm>
            <a:off x="7391400" y="1524000"/>
            <a:ext cx="1282700" cy="1295400"/>
          </a:xfrm>
          <a:prstGeom prst="rect">
            <a:avLst/>
          </a:prstGeom>
          <a:noFill/>
          <a:ln w="9525">
            <a:noFill/>
            <a:miter lim="800000"/>
            <a:headEnd/>
            <a:tailEnd/>
          </a:ln>
        </p:spPr>
      </p:pic>
      <p:pic>
        <p:nvPicPr>
          <p:cNvPr id="5" name="Picture 2" descr="http://www.gvsd.org/st/lib/st/cellphone.gif"/>
          <p:cNvPicPr>
            <a:picLocks noChangeAspect="1" noChangeArrowheads="1"/>
          </p:cNvPicPr>
          <p:nvPr/>
        </p:nvPicPr>
        <p:blipFill>
          <a:blip r:embed="rId4" cstate="print"/>
          <a:srcRect/>
          <a:stretch>
            <a:fillRect/>
          </a:stretch>
        </p:blipFill>
        <p:spPr bwMode="auto">
          <a:xfrm>
            <a:off x="6248400" y="2362200"/>
            <a:ext cx="1123950" cy="1211263"/>
          </a:xfrm>
          <a:prstGeom prst="rect">
            <a:avLst/>
          </a:prstGeom>
          <a:noFill/>
          <a:ln w="9525">
            <a:noFill/>
            <a:miter lim="800000"/>
            <a:headEnd/>
            <a:tailEnd/>
          </a:ln>
        </p:spPr>
      </p:pic>
      <p:pic>
        <p:nvPicPr>
          <p:cNvPr id="6" name="Picture 28" descr="http://www-rohan.sdsu.edu/~renglish/377/notes/chapt07/civic_group.gif"/>
          <p:cNvPicPr>
            <a:picLocks noChangeAspect="1" noChangeArrowheads="1"/>
          </p:cNvPicPr>
          <p:nvPr/>
        </p:nvPicPr>
        <p:blipFill>
          <a:blip r:embed="rId5" cstate="print"/>
          <a:srcRect/>
          <a:stretch>
            <a:fillRect/>
          </a:stretch>
        </p:blipFill>
        <p:spPr bwMode="auto">
          <a:xfrm>
            <a:off x="6858000" y="3581400"/>
            <a:ext cx="2286000" cy="20574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FD0EBBB7-19FA-4840-8929-F705CC2DDF8D}" type="slidenum">
              <a:rPr lang="en-US"/>
              <a:pPr>
                <a:defRPr/>
              </a:pPr>
              <a:t>4</a:t>
            </a:fld>
            <a:endParaRPr lang="en-US" dirty="0"/>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8673" name="Rectangle 2"/>
          <p:cNvSpPr>
            <a:spLocks noGrp="1" noChangeArrowheads="1"/>
          </p:cNvSpPr>
          <p:nvPr>
            <p:ph type="title"/>
          </p:nvPr>
        </p:nvSpPr>
        <p:spPr/>
        <p:txBody>
          <a:bodyPr/>
          <a:lstStyle/>
          <a:p>
            <a:r>
              <a:rPr lang="en-US" dirty="0"/>
              <a:t>Activity: Tertiary Data</a:t>
            </a:r>
          </a:p>
        </p:txBody>
      </p:sp>
      <p:sp>
        <p:nvSpPr>
          <p:cNvPr id="1308674" name="Rectangle 3"/>
          <p:cNvSpPr>
            <a:spLocks noGrp="1" noChangeArrowheads="1"/>
          </p:cNvSpPr>
          <p:nvPr>
            <p:ph idx="1"/>
          </p:nvPr>
        </p:nvSpPr>
        <p:spPr/>
        <p:txBody>
          <a:bodyPr/>
          <a:lstStyle/>
          <a:p>
            <a:r>
              <a:rPr lang="en-US" dirty="0"/>
              <a:t>With your team complete the Tertiary Data-Based Decision Making Section of the Implementation Inventory.</a:t>
            </a:r>
          </a:p>
          <a:p>
            <a:endParaRPr lang="en-US" dirty="0"/>
          </a:p>
        </p:txBody>
      </p:sp>
      <p:sp>
        <p:nvSpPr>
          <p:cNvPr id="4" name="Slide Number Placeholder 3"/>
          <p:cNvSpPr>
            <a:spLocks noGrp="1"/>
          </p:cNvSpPr>
          <p:nvPr>
            <p:ph type="sldNum" sz="quarter" idx="12"/>
          </p:nvPr>
        </p:nvSpPr>
        <p:spPr/>
        <p:txBody>
          <a:bodyPr/>
          <a:lstStyle/>
          <a:p>
            <a:fld id="{FD0EBBB7-19FA-4840-8929-F705CC2DDF8D}" type="slidenum">
              <a:rPr lang="en-US"/>
              <a:pPr/>
              <a:t>40</a:t>
            </a:fld>
            <a:endParaRPr lang="en-US" dirty="0"/>
          </a:p>
        </p:txBody>
      </p:sp>
      <p:pic>
        <p:nvPicPr>
          <p:cNvPr id="16" name="Picture 15" descr="TIPS.png"/>
          <p:cNvPicPr>
            <a:picLocks noChangeAspect="1"/>
          </p:cNvPicPr>
          <p:nvPr/>
        </p:nvPicPr>
        <p:blipFill>
          <a:blip r:embed="rId3" cstate="print"/>
          <a:stretch>
            <a:fillRect/>
          </a:stretch>
        </p:blipFill>
        <p:spPr>
          <a:xfrm>
            <a:off x="5410200" y="3596914"/>
            <a:ext cx="3518720" cy="3032486"/>
          </a:xfrm>
          <a:prstGeom prst="rect">
            <a:avLst/>
          </a:prstGeom>
        </p:spPr>
      </p:pic>
      <p:grpSp>
        <p:nvGrpSpPr>
          <p:cNvPr id="23" name="Group 10"/>
          <p:cNvGrpSpPr>
            <a:grpSpLocks/>
          </p:cNvGrpSpPr>
          <p:nvPr/>
        </p:nvGrpSpPr>
        <p:grpSpPr bwMode="auto">
          <a:xfrm>
            <a:off x="914400" y="3810000"/>
            <a:ext cx="2743200" cy="2743200"/>
            <a:chOff x="6705600" y="3429000"/>
            <a:chExt cx="2743200" cy="2743200"/>
          </a:xfrm>
        </p:grpSpPr>
        <p:pic>
          <p:nvPicPr>
            <p:cNvPr id="24" name="Picture 8" descr="C:\Documents and Settings\ycsadmin\Local Settings\Temporary Internet Files\Content.IE5\4WW7QPFQ\MC900441312[1].png"/>
            <p:cNvPicPr>
              <a:picLocks noChangeAspect="1" noChangeArrowheads="1"/>
            </p:cNvPicPr>
            <p:nvPr/>
          </p:nvPicPr>
          <p:blipFill>
            <a:blip r:embed="rId4" cstate="print"/>
            <a:srcRect/>
            <a:stretch>
              <a:fillRect/>
            </a:stretch>
          </p:blipFill>
          <p:spPr bwMode="auto">
            <a:xfrm>
              <a:off x="6705600" y="3429000"/>
              <a:ext cx="2743200" cy="2743200"/>
            </a:xfrm>
            <a:prstGeom prst="rect">
              <a:avLst/>
            </a:prstGeom>
            <a:noFill/>
            <a:ln w="9525">
              <a:noFill/>
              <a:miter lim="800000"/>
              <a:headEnd/>
              <a:tailEnd/>
            </a:ln>
          </p:spPr>
        </p:pic>
        <p:sp>
          <p:nvSpPr>
            <p:cNvPr id="25"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pull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4625" y="2149475"/>
            <a:ext cx="4778375" cy="2209800"/>
            <a:chOff x="110" y="1354"/>
            <a:chExt cx="3010" cy="1392"/>
          </a:xfrm>
        </p:grpSpPr>
        <p:sp>
          <p:nvSpPr>
            <p:cNvPr id="909329" name="Oval 3"/>
            <p:cNvSpPr>
              <a:spLocks noChangeArrowheads="1"/>
            </p:cNvSpPr>
            <p:nvPr/>
          </p:nvSpPr>
          <p:spPr bwMode="auto">
            <a:xfrm>
              <a:off x="1728" y="1354"/>
              <a:ext cx="1392" cy="1392"/>
            </a:xfrm>
            <a:prstGeom prst="ellipse">
              <a:avLst/>
            </a:prstGeom>
            <a:noFill/>
            <a:ln w="63500">
              <a:solidFill>
                <a:schemeClr val="accent2"/>
              </a:solidFill>
              <a:round/>
              <a:headEnd/>
              <a:tailEnd/>
            </a:ln>
          </p:spPr>
          <p:txBody>
            <a:bodyPr wrap="none" anchor="ctr"/>
            <a:lstStyle/>
            <a:p>
              <a:endParaRPr lang="en-US" dirty="0">
                <a:solidFill>
                  <a:srgbClr val="002060"/>
                </a:solidFill>
              </a:endParaRPr>
            </a:p>
          </p:txBody>
        </p:sp>
        <p:sp>
          <p:nvSpPr>
            <p:cNvPr id="1508356" name="Text Box 4"/>
            <p:cNvSpPr txBox="1">
              <a:spLocks noChangeArrowheads="1"/>
            </p:cNvSpPr>
            <p:nvPr/>
          </p:nvSpPr>
          <p:spPr bwMode="auto">
            <a:xfrm rot="-3258865">
              <a:off x="1767" y="1819"/>
              <a:ext cx="889" cy="288"/>
            </a:xfrm>
            <a:prstGeom prst="rect">
              <a:avLst/>
            </a:prstGeom>
            <a:noFill/>
            <a:ln w="9525">
              <a:noFill/>
              <a:miter lim="800000"/>
              <a:headEnd/>
              <a:tailEnd/>
            </a:ln>
            <a:effectLst/>
          </p:spPr>
          <p:txBody>
            <a:bodyPr wrap="none">
              <a:spAutoFit/>
            </a:bodyPr>
            <a:lstStyle/>
            <a:p>
              <a:pPr>
                <a:defRPr/>
              </a:pPr>
              <a:r>
                <a:rPr lang="en-US" sz="2400" b="1" dirty="0">
                  <a:solidFill>
                    <a:srgbClr val="002060"/>
                  </a:solidFill>
                  <a:effectLst>
                    <a:outerShdw blurRad="38100" dist="38100" dir="2700000" algn="tl">
                      <a:srgbClr val="C0C0C0"/>
                    </a:outerShdw>
                  </a:effectLst>
                  <a:latin typeface="Century Gothic" pitchFamily="34" charset="0"/>
                </a:rPr>
                <a:t>SYSTEMS</a:t>
              </a:r>
            </a:p>
          </p:txBody>
        </p:sp>
        <p:sp>
          <p:nvSpPr>
            <p:cNvPr id="1508357" name="Text Box 5"/>
            <p:cNvSpPr txBox="1">
              <a:spLocks noChangeArrowheads="1"/>
            </p:cNvSpPr>
            <p:nvPr/>
          </p:nvSpPr>
          <p:spPr bwMode="auto">
            <a:xfrm>
              <a:off x="110" y="1773"/>
              <a:ext cx="1390" cy="523"/>
            </a:xfrm>
            <a:prstGeom prst="rect">
              <a:avLst/>
            </a:prstGeom>
            <a:noFill/>
            <a:ln w="9525">
              <a:noFill/>
              <a:miter lim="800000"/>
              <a:headEnd/>
              <a:tailEnd/>
            </a:ln>
            <a:effectLst/>
          </p:spPr>
          <p:txBody>
            <a:bodyPr wrap="none">
              <a:spAutoFit/>
            </a:bodyPr>
            <a:lstStyle/>
            <a:p>
              <a:pPr algn="ctr">
                <a:defRPr/>
              </a:pPr>
              <a:r>
                <a:rPr lang="en-US" sz="2400" b="1" dirty="0">
                  <a:solidFill>
                    <a:srgbClr val="002060"/>
                  </a:solidFill>
                  <a:effectLst>
                    <a:outerShdw blurRad="38100" dist="38100" dir="2700000" algn="tl">
                      <a:srgbClr val="C0C0C0"/>
                    </a:outerShdw>
                  </a:effectLst>
                  <a:latin typeface="Century Gothic" pitchFamily="34" charset="0"/>
                </a:rPr>
                <a:t>Supporting</a:t>
              </a:r>
            </a:p>
            <a:p>
              <a:pPr algn="ctr">
                <a:defRPr/>
              </a:pPr>
              <a:r>
                <a:rPr lang="en-US" sz="2400" b="1" dirty="0">
                  <a:solidFill>
                    <a:srgbClr val="002060"/>
                  </a:solidFill>
                  <a:effectLst>
                    <a:outerShdw blurRad="38100" dist="38100" dir="2700000" algn="tl">
                      <a:srgbClr val="C0C0C0"/>
                    </a:outerShdw>
                  </a:effectLst>
                  <a:latin typeface="Century Gothic" pitchFamily="34" charset="0"/>
                </a:rPr>
                <a:t>Staff Behavior</a:t>
              </a:r>
            </a:p>
          </p:txBody>
        </p:sp>
      </p:grpSp>
      <p:grpSp>
        <p:nvGrpSpPr>
          <p:cNvPr id="3" name="Group 6"/>
          <p:cNvGrpSpPr>
            <a:grpSpLocks/>
          </p:cNvGrpSpPr>
          <p:nvPr/>
        </p:nvGrpSpPr>
        <p:grpSpPr bwMode="auto">
          <a:xfrm>
            <a:off x="4038600" y="2149475"/>
            <a:ext cx="4495801" cy="2209800"/>
            <a:chOff x="2544" y="1354"/>
            <a:chExt cx="2832" cy="1392"/>
          </a:xfrm>
        </p:grpSpPr>
        <p:sp>
          <p:nvSpPr>
            <p:cNvPr id="909326" name="Oval 7"/>
            <p:cNvSpPr>
              <a:spLocks noChangeArrowheads="1"/>
            </p:cNvSpPr>
            <p:nvPr/>
          </p:nvSpPr>
          <p:spPr bwMode="auto">
            <a:xfrm>
              <a:off x="2544" y="1354"/>
              <a:ext cx="1440" cy="1392"/>
            </a:xfrm>
            <a:prstGeom prst="ellipse">
              <a:avLst/>
            </a:prstGeom>
            <a:noFill/>
            <a:ln w="63500">
              <a:solidFill>
                <a:schemeClr val="accent1"/>
              </a:solidFill>
              <a:round/>
              <a:headEnd/>
              <a:tailEnd/>
            </a:ln>
          </p:spPr>
          <p:txBody>
            <a:bodyPr wrap="none" anchor="ctr"/>
            <a:lstStyle/>
            <a:p>
              <a:endParaRPr lang="en-US" dirty="0">
                <a:solidFill>
                  <a:srgbClr val="002060"/>
                </a:solidFill>
              </a:endParaRPr>
            </a:p>
          </p:txBody>
        </p:sp>
        <p:sp>
          <p:nvSpPr>
            <p:cNvPr id="1508360" name="Text Box 8"/>
            <p:cNvSpPr txBox="1">
              <a:spLocks noChangeArrowheads="1"/>
            </p:cNvSpPr>
            <p:nvPr/>
          </p:nvSpPr>
          <p:spPr bwMode="auto">
            <a:xfrm rot="2905354">
              <a:off x="3146" y="1772"/>
              <a:ext cx="615" cy="288"/>
            </a:xfrm>
            <a:prstGeom prst="rect">
              <a:avLst/>
            </a:prstGeom>
            <a:noFill/>
            <a:ln w="9525">
              <a:noFill/>
              <a:miter lim="800000"/>
              <a:headEnd/>
              <a:tailEnd/>
            </a:ln>
            <a:effectLst/>
          </p:spPr>
          <p:txBody>
            <a:bodyPr wrap="none">
              <a:spAutoFit/>
            </a:bodyPr>
            <a:lstStyle/>
            <a:p>
              <a:pPr>
                <a:defRPr/>
              </a:pPr>
              <a:r>
                <a:rPr lang="en-US" sz="2400" b="1" dirty="0">
                  <a:solidFill>
                    <a:srgbClr val="002060"/>
                  </a:solidFill>
                  <a:effectLst>
                    <a:outerShdw blurRad="38100" dist="38100" dir="2700000" algn="tl">
                      <a:srgbClr val="C0C0C0"/>
                    </a:outerShdw>
                  </a:effectLst>
                  <a:latin typeface="Century Gothic" pitchFamily="34" charset="0"/>
                </a:rPr>
                <a:t>DATA</a:t>
              </a:r>
            </a:p>
          </p:txBody>
        </p:sp>
        <p:sp>
          <p:nvSpPr>
            <p:cNvPr id="1508361" name="Text Box 9"/>
            <p:cNvSpPr txBox="1">
              <a:spLocks noChangeArrowheads="1"/>
            </p:cNvSpPr>
            <p:nvPr/>
          </p:nvSpPr>
          <p:spPr bwMode="auto">
            <a:xfrm>
              <a:off x="4251" y="1677"/>
              <a:ext cx="1125" cy="756"/>
            </a:xfrm>
            <a:prstGeom prst="rect">
              <a:avLst/>
            </a:prstGeom>
            <a:noFill/>
            <a:ln w="9525">
              <a:noFill/>
              <a:miter lim="800000"/>
              <a:headEnd/>
              <a:tailEnd/>
            </a:ln>
            <a:effectLst/>
          </p:spPr>
          <p:txBody>
            <a:bodyPr wrap="none">
              <a:spAutoFit/>
            </a:bodyPr>
            <a:lstStyle/>
            <a:p>
              <a:pPr algn="ctr">
                <a:defRPr/>
              </a:pPr>
              <a:r>
                <a:rPr lang="en-US" sz="2400" b="1" dirty="0">
                  <a:solidFill>
                    <a:srgbClr val="002060"/>
                  </a:solidFill>
                  <a:effectLst>
                    <a:outerShdw blurRad="38100" dist="38100" dir="2700000" algn="tl">
                      <a:srgbClr val="C0C0C0"/>
                    </a:outerShdw>
                  </a:effectLst>
                  <a:latin typeface="Century Gothic" pitchFamily="34" charset="0"/>
                </a:rPr>
                <a:t>Supporting</a:t>
              </a:r>
            </a:p>
            <a:p>
              <a:pPr algn="ctr">
                <a:defRPr/>
              </a:pPr>
              <a:r>
                <a:rPr lang="en-US" sz="2400" b="1" dirty="0">
                  <a:solidFill>
                    <a:srgbClr val="002060"/>
                  </a:solidFill>
                  <a:effectLst>
                    <a:outerShdw blurRad="38100" dist="38100" dir="2700000" algn="tl">
                      <a:srgbClr val="C0C0C0"/>
                    </a:outerShdw>
                  </a:effectLst>
                  <a:latin typeface="Century Gothic" pitchFamily="34" charset="0"/>
                </a:rPr>
                <a:t>Decision</a:t>
              </a:r>
            </a:p>
            <a:p>
              <a:pPr algn="ctr">
                <a:defRPr/>
              </a:pPr>
              <a:r>
                <a:rPr lang="en-US" sz="2400" b="1" dirty="0">
                  <a:solidFill>
                    <a:srgbClr val="002060"/>
                  </a:solidFill>
                  <a:effectLst>
                    <a:outerShdw blurRad="38100" dist="38100" dir="2700000" algn="tl">
                      <a:srgbClr val="C0C0C0"/>
                    </a:outerShdw>
                  </a:effectLst>
                  <a:latin typeface="Century Gothic" pitchFamily="34" charset="0"/>
                </a:rPr>
                <a:t>Making</a:t>
              </a:r>
            </a:p>
          </p:txBody>
        </p:sp>
      </p:grpSp>
      <p:grpSp>
        <p:nvGrpSpPr>
          <p:cNvPr id="4" name="Group 10"/>
          <p:cNvGrpSpPr>
            <a:grpSpLocks/>
          </p:cNvGrpSpPr>
          <p:nvPr/>
        </p:nvGrpSpPr>
        <p:grpSpPr bwMode="auto">
          <a:xfrm>
            <a:off x="3249613" y="3292475"/>
            <a:ext cx="2692400" cy="3416301"/>
            <a:chOff x="2047" y="2074"/>
            <a:chExt cx="1696" cy="2152"/>
          </a:xfrm>
        </p:grpSpPr>
        <p:sp>
          <p:nvSpPr>
            <p:cNvPr id="909323" name="Oval 11"/>
            <p:cNvSpPr>
              <a:spLocks noChangeArrowheads="1"/>
            </p:cNvSpPr>
            <p:nvPr/>
          </p:nvSpPr>
          <p:spPr bwMode="auto">
            <a:xfrm>
              <a:off x="2112" y="2074"/>
              <a:ext cx="1488" cy="1392"/>
            </a:xfrm>
            <a:prstGeom prst="ellipse">
              <a:avLst/>
            </a:prstGeom>
            <a:noFill/>
            <a:ln w="63500">
              <a:solidFill>
                <a:schemeClr val="hlink"/>
              </a:solidFill>
              <a:round/>
              <a:headEnd/>
              <a:tailEnd/>
            </a:ln>
          </p:spPr>
          <p:txBody>
            <a:bodyPr wrap="none" anchor="ctr"/>
            <a:lstStyle/>
            <a:p>
              <a:pPr algn="ctr"/>
              <a:endParaRPr lang="en-US" sz="2400" dirty="0">
                <a:solidFill>
                  <a:srgbClr val="002060"/>
                </a:solidFill>
              </a:endParaRPr>
            </a:p>
          </p:txBody>
        </p:sp>
        <p:sp>
          <p:nvSpPr>
            <p:cNvPr id="1508364" name="Text Box 12"/>
            <p:cNvSpPr txBox="1">
              <a:spLocks noChangeArrowheads="1"/>
            </p:cNvSpPr>
            <p:nvPr/>
          </p:nvSpPr>
          <p:spPr bwMode="auto">
            <a:xfrm>
              <a:off x="2304" y="2891"/>
              <a:ext cx="1112" cy="288"/>
            </a:xfrm>
            <a:prstGeom prst="rect">
              <a:avLst/>
            </a:prstGeom>
            <a:noFill/>
            <a:ln w="9525">
              <a:noFill/>
              <a:miter lim="800000"/>
              <a:headEnd/>
              <a:tailEnd/>
            </a:ln>
            <a:effectLst/>
          </p:spPr>
          <p:txBody>
            <a:bodyPr wrap="none">
              <a:spAutoFit/>
            </a:bodyPr>
            <a:lstStyle/>
            <a:p>
              <a:pPr>
                <a:defRPr/>
              </a:pPr>
              <a:r>
                <a:rPr lang="en-US" sz="2400" b="1" dirty="0">
                  <a:solidFill>
                    <a:srgbClr val="002060"/>
                  </a:solidFill>
                  <a:effectLst>
                    <a:outerShdw blurRad="38100" dist="38100" dir="2700000" algn="tl">
                      <a:srgbClr val="C0C0C0"/>
                    </a:outerShdw>
                  </a:effectLst>
                  <a:latin typeface="Century Gothic" pitchFamily="34" charset="0"/>
                </a:rPr>
                <a:t>PRACTICES</a:t>
              </a:r>
            </a:p>
          </p:txBody>
        </p:sp>
        <p:sp>
          <p:nvSpPr>
            <p:cNvPr id="1508365" name="Text Box 13"/>
            <p:cNvSpPr txBox="1">
              <a:spLocks noChangeArrowheads="1"/>
            </p:cNvSpPr>
            <p:nvPr/>
          </p:nvSpPr>
          <p:spPr bwMode="auto">
            <a:xfrm>
              <a:off x="2047" y="3703"/>
              <a:ext cx="1696" cy="523"/>
            </a:xfrm>
            <a:prstGeom prst="rect">
              <a:avLst/>
            </a:prstGeom>
            <a:noFill/>
            <a:ln w="9525">
              <a:noFill/>
              <a:miter lim="800000"/>
              <a:headEnd/>
              <a:tailEnd/>
            </a:ln>
            <a:effectLst/>
          </p:spPr>
          <p:txBody>
            <a:bodyPr wrap="none">
              <a:spAutoFit/>
            </a:bodyPr>
            <a:lstStyle/>
            <a:p>
              <a:pPr algn="ctr">
                <a:defRPr/>
              </a:pPr>
              <a:r>
                <a:rPr lang="en-US" sz="2400" b="1" dirty="0">
                  <a:solidFill>
                    <a:srgbClr val="002060"/>
                  </a:solidFill>
                  <a:effectLst>
                    <a:outerShdw blurRad="38100" dist="38100" dir="2700000" algn="tl">
                      <a:srgbClr val="C0C0C0"/>
                    </a:outerShdw>
                  </a:effectLst>
                  <a:latin typeface="Century Gothic" pitchFamily="34" charset="0"/>
                </a:rPr>
                <a:t>Supporting</a:t>
              </a:r>
            </a:p>
            <a:p>
              <a:pPr algn="ctr">
                <a:defRPr/>
              </a:pPr>
              <a:r>
                <a:rPr lang="en-US" sz="2400" b="1" dirty="0">
                  <a:solidFill>
                    <a:srgbClr val="002060"/>
                  </a:solidFill>
                  <a:effectLst>
                    <a:outerShdw blurRad="38100" dist="38100" dir="2700000" algn="tl">
                      <a:srgbClr val="C0C0C0"/>
                    </a:outerShdw>
                  </a:effectLst>
                  <a:latin typeface="Century Gothic" pitchFamily="34" charset="0"/>
                </a:rPr>
                <a:t>Student Behavior</a:t>
              </a:r>
            </a:p>
          </p:txBody>
        </p:sp>
      </p:grpSp>
      <p:sp>
        <p:nvSpPr>
          <p:cNvPr id="1508366" name="Text Box 14"/>
          <p:cNvSpPr txBox="1">
            <a:spLocks noChangeArrowheads="1"/>
          </p:cNvSpPr>
          <p:nvPr/>
        </p:nvSpPr>
        <p:spPr bwMode="auto">
          <a:xfrm>
            <a:off x="6858000" y="4343400"/>
            <a:ext cx="2286000" cy="2246769"/>
          </a:xfrm>
          <a:prstGeom prst="rect">
            <a:avLst/>
          </a:prstGeom>
          <a:noFill/>
          <a:ln w="88900">
            <a:noFill/>
            <a:miter lim="800000"/>
            <a:headEnd/>
            <a:tailEnd/>
          </a:ln>
          <a:effectLst/>
        </p:spPr>
        <p:txBody>
          <a:bodyPr wrap="square">
            <a:spAutoFit/>
          </a:bodyPr>
          <a:lstStyle/>
          <a:p>
            <a:pPr>
              <a:defRPr/>
            </a:pPr>
            <a:r>
              <a:rPr lang="en-US" sz="2800" b="1" dirty="0">
                <a:solidFill>
                  <a:srgbClr val="002060"/>
                </a:solidFill>
                <a:effectLst>
                  <a:outerShdw blurRad="38100" dist="38100" dir="2700000" algn="tl">
                    <a:srgbClr val="C0C0C0"/>
                  </a:outerShdw>
                </a:effectLst>
                <a:latin typeface="Century Gothic" pitchFamily="34" charset="0"/>
              </a:rPr>
              <a:t>Positive</a:t>
            </a:r>
          </a:p>
          <a:p>
            <a:pPr>
              <a:defRPr/>
            </a:pPr>
            <a:r>
              <a:rPr lang="en-US" sz="2800" b="1" dirty="0">
                <a:solidFill>
                  <a:srgbClr val="002060"/>
                </a:solidFill>
                <a:effectLst>
                  <a:outerShdw blurRad="38100" dist="38100" dir="2700000" algn="tl">
                    <a:srgbClr val="C0C0C0"/>
                  </a:outerShdw>
                </a:effectLst>
                <a:latin typeface="Century Gothic" pitchFamily="34" charset="0"/>
              </a:rPr>
              <a:t>Behavior</a:t>
            </a:r>
          </a:p>
          <a:p>
            <a:pPr>
              <a:defRPr/>
            </a:pPr>
            <a:r>
              <a:rPr lang="en-US" sz="2800" b="1" dirty="0">
                <a:solidFill>
                  <a:srgbClr val="002060"/>
                </a:solidFill>
                <a:effectLst>
                  <a:outerShdw blurRad="38100" dist="38100" dir="2700000" algn="tl">
                    <a:srgbClr val="C0C0C0"/>
                  </a:outerShdw>
                </a:effectLst>
                <a:latin typeface="Century Gothic" pitchFamily="34" charset="0"/>
              </a:rPr>
              <a:t>Intervention and</a:t>
            </a:r>
          </a:p>
          <a:p>
            <a:pPr>
              <a:defRPr/>
            </a:pPr>
            <a:r>
              <a:rPr lang="en-US" sz="2800" b="1" dirty="0">
                <a:solidFill>
                  <a:srgbClr val="002060"/>
                </a:solidFill>
                <a:effectLst>
                  <a:outerShdw blurRad="38100" dist="38100" dir="2700000" algn="tl">
                    <a:srgbClr val="C0C0C0"/>
                  </a:outerShdw>
                </a:effectLst>
                <a:latin typeface="Century Gothic" pitchFamily="34" charset="0"/>
              </a:rPr>
              <a:t>Support</a:t>
            </a:r>
          </a:p>
        </p:txBody>
      </p:sp>
      <p:sp>
        <p:nvSpPr>
          <p:cNvPr id="909317" name="Line 15"/>
          <p:cNvSpPr>
            <a:spLocks noChangeShapeType="1"/>
          </p:cNvSpPr>
          <p:nvPr/>
        </p:nvSpPr>
        <p:spPr bwMode="auto">
          <a:xfrm flipH="1">
            <a:off x="6781800" y="4419600"/>
            <a:ext cx="0" cy="2209800"/>
          </a:xfrm>
          <a:prstGeom prst="line">
            <a:avLst/>
          </a:prstGeom>
          <a:noFill/>
          <a:ln w="127000">
            <a:pattFill prst="dkUpDiag">
              <a:fgClr>
                <a:schemeClr val="accent1"/>
              </a:fgClr>
              <a:bgClr>
                <a:srgbClr val="FFFFFF"/>
              </a:bgClr>
            </a:pattFill>
            <a:round/>
            <a:headEnd/>
            <a:tailEnd/>
          </a:ln>
        </p:spPr>
        <p:txBody>
          <a:bodyPr/>
          <a:lstStyle/>
          <a:p>
            <a:endParaRPr lang="en-US" dirty="0">
              <a:solidFill>
                <a:srgbClr val="002060"/>
              </a:solidFill>
            </a:endParaRPr>
          </a:p>
        </p:txBody>
      </p:sp>
      <p:grpSp>
        <p:nvGrpSpPr>
          <p:cNvPr id="5" name="Group 16"/>
          <p:cNvGrpSpPr>
            <a:grpSpLocks/>
          </p:cNvGrpSpPr>
          <p:nvPr/>
        </p:nvGrpSpPr>
        <p:grpSpPr bwMode="auto">
          <a:xfrm>
            <a:off x="2438400" y="355600"/>
            <a:ext cx="4267200" cy="5527675"/>
            <a:chOff x="1536" y="224"/>
            <a:chExt cx="2688" cy="3482"/>
          </a:xfrm>
        </p:grpSpPr>
        <p:sp>
          <p:nvSpPr>
            <p:cNvPr id="909320" name="Oval 17"/>
            <p:cNvSpPr>
              <a:spLocks noChangeArrowheads="1"/>
            </p:cNvSpPr>
            <p:nvPr/>
          </p:nvSpPr>
          <p:spPr bwMode="auto">
            <a:xfrm>
              <a:off x="1536" y="864"/>
              <a:ext cx="2688" cy="2842"/>
            </a:xfrm>
            <a:prstGeom prst="ellipse">
              <a:avLst/>
            </a:prstGeom>
            <a:noFill/>
            <a:ln w="63500">
              <a:solidFill>
                <a:schemeClr val="folHlink"/>
              </a:solidFill>
              <a:round/>
              <a:headEnd/>
              <a:tailEnd/>
            </a:ln>
          </p:spPr>
          <p:txBody>
            <a:bodyPr wrap="none" anchor="ctr"/>
            <a:lstStyle/>
            <a:p>
              <a:pPr algn="ctr"/>
              <a:endParaRPr lang="en-US" sz="2800" dirty="0">
                <a:solidFill>
                  <a:srgbClr val="002060"/>
                </a:solidFill>
                <a:latin typeface="Times New Roman" pitchFamily="18" charset="0"/>
              </a:endParaRPr>
            </a:p>
          </p:txBody>
        </p:sp>
        <p:sp>
          <p:nvSpPr>
            <p:cNvPr id="1508370" name="Text Box 18"/>
            <p:cNvSpPr txBox="1">
              <a:spLocks noChangeArrowheads="1"/>
            </p:cNvSpPr>
            <p:nvPr/>
          </p:nvSpPr>
          <p:spPr bwMode="auto">
            <a:xfrm>
              <a:off x="2256" y="1005"/>
              <a:ext cx="1165" cy="288"/>
            </a:xfrm>
            <a:prstGeom prst="rect">
              <a:avLst/>
            </a:prstGeom>
            <a:noFill/>
            <a:ln w="9525">
              <a:noFill/>
              <a:miter lim="800000"/>
              <a:headEnd/>
              <a:tailEnd/>
            </a:ln>
            <a:effectLst/>
          </p:spPr>
          <p:txBody>
            <a:bodyPr wrap="none">
              <a:spAutoFit/>
            </a:bodyPr>
            <a:lstStyle/>
            <a:p>
              <a:pPr>
                <a:defRPr/>
              </a:pPr>
              <a:r>
                <a:rPr lang="en-US" sz="2400" b="1" dirty="0">
                  <a:solidFill>
                    <a:srgbClr val="002060"/>
                  </a:solidFill>
                  <a:effectLst>
                    <a:outerShdw blurRad="38100" dist="38100" dir="2700000" algn="tl">
                      <a:srgbClr val="C0C0C0"/>
                    </a:outerShdw>
                  </a:effectLst>
                  <a:latin typeface="Century Gothic" pitchFamily="34" charset="0"/>
                </a:rPr>
                <a:t>OUTCOMES</a:t>
              </a:r>
            </a:p>
          </p:txBody>
        </p:sp>
        <p:sp>
          <p:nvSpPr>
            <p:cNvPr id="1508371" name="Text Box 19"/>
            <p:cNvSpPr txBox="1">
              <a:spLocks noChangeArrowheads="1"/>
            </p:cNvSpPr>
            <p:nvPr/>
          </p:nvSpPr>
          <p:spPr bwMode="auto">
            <a:xfrm>
              <a:off x="1660" y="224"/>
              <a:ext cx="2440" cy="523"/>
            </a:xfrm>
            <a:prstGeom prst="rect">
              <a:avLst/>
            </a:prstGeom>
            <a:noFill/>
            <a:ln w="9525">
              <a:noFill/>
              <a:miter lim="800000"/>
              <a:headEnd/>
              <a:tailEnd/>
            </a:ln>
            <a:effectLst/>
          </p:spPr>
          <p:txBody>
            <a:bodyPr wrap="none">
              <a:spAutoFit/>
            </a:bodyPr>
            <a:lstStyle/>
            <a:p>
              <a:pPr algn="ctr">
                <a:defRPr/>
              </a:pPr>
              <a:r>
                <a:rPr lang="en-US" sz="2400" b="1" dirty="0">
                  <a:solidFill>
                    <a:srgbClr val="002060"/>
                  </a:solidFill>
                  <a:effectLst>
                    <a:outerShdw blurRad="38100" dist="38100" dir="2700000" algn="tl">
                      <a:srgbClr val="C0C0C0"/>
                    </a:outerShdw>
                  </a:effectLst>
                  <a:latin typeface="Century Gothic" pitchFamily="34" charset="0"/>
                </a:rPr>
                <a:t>Social Competence &amp;</a:t>
              </a:r>
            </a:p>
            <a:p>
              <a:pPr algn="ctr">
                <a:defRPr/>
              </a:pPr>
              <a:r>
                <a:rPr lang="en-US" sz="2400" b="1" dirty="0">
                  <a:solidFill>
                    <a:srgbClr val="002060"/>
                  </a:solidFill>
                  <a:effectLst>
                    <a:outerShdw blurRad="38100" dist="38100" dir="2700000" algn="tl">
                      <a:srgbClr val="C0C0C0"/>
                    </a:outerShdw>
                  </a:effectLst>
                  <a:latin typeface="Century Gothic" pitchFamily="34" charset="0"/>
                </a:rPr>
                <a:t>Academic Achievement</a:t>
              </a:r>
            </a:p>
          </p:txBody>
        </p:sp>
      </p:grpSp>
      <p:sp>
        <p:nvSpPr>
          <p:cNvPr id="21" name="Slide Number Placeholder 20"/>
          <p:cNvSpPr>
            <a:spLocks noGrp="1"/>
          </p:cNvSpPr>
          <p:nvPr>
            <p:ph type="sldNum" sz="quarter" idx="12"/>
          </p:nvPr>
        </p:nvSpPr>
        <p:spPr/>
        <p:txBody>
          <a:bodyPr/>
          <a:lstStyle/>
          <a:p>
            <a:pPr>
              <a:defRPr/>
            </a:pPr>
            <a:fld id="{0C1A2A0E-CAA5-46BF-A5A2-02300CFE1F1A}" type="slidenum">
              <a:rPr lang="en-US">
                <a:solidFill>
                  <a:srgbClr val="002060"/>
                </a:solidFill>
              </a:rPr>
              <a:pPr>
                <a:defRPr/>
              </a:pPr>
              <a:t>41</a:t>
            </a:fld>
            <a:endParaRPr lang="en-US" dirty="0">
              <a:solidFill>
                <a:srgbClr val="00206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3"/>
                                        </p:tgtEl>
                                      </p:cBhvr>
                                    </p:animEffect>
                                    <p:set>
                                      <p:cBhvr>
                                        <p:cTn id="10" dur="1" fill="hold">
                                          <p:stCondLst>
                                            <p:cond delay="1999"/>
                                          </p:stCondLst>
                                        </p:cTn>
                                        <p:tgtEl>
                                          <p:spTgt spid="3"/>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2000"/>
                                        <p:tgtEl>
                                          <p:spTgt spid="5"/>
                                        </p:tgtEl>
                                      </p:cBhvr>
                                    </p:animEffect>
                                    <p:set>
                                      <p:cBhvr>
                                        <p:cTn id="13" dur="1" fill="hold">
                                          <p:stCondLst>
                                            <p:cond delay="1999"/>
                                          </p:stCondLst>
                                        </p:cTn>
                                        <p:tgtEl>
                                          <p:spTgt spid="5"/>
                                        </p:tgtEl>
                                        <p:attrNameLst>
                                          <p:attrName>style.visibility</p:attrName>
                                        </p:attrNameLst>
                                      </p:cBhvr>
                                      <p:to>
                                        <p:strVal val="hidden"/>
                                      </p:to>
                                    </p:set>
                                  </p:childTnLst>
                                </p:cTn>
                              </p:par>
                            </p:childTnLst>
                          </p:cTn>
                        </p:par>
                        <p:par>
                          <p:cTn id="14" fill="hold">
                            <p:stCondLst>
                              <p:cond delay="2000"/>
                            </p:stCondLst>
                            <p:childTnLst>
                              <p:par>
                                <p:cTn id="15" presetID="6" presetClass="emph" presetSubtype="0" fill="hold" nodeType="afterEffect">
                                  <p:stCondLst>
                                    <p:cond delay="0"/>
                                  </p:stCondLst>
                                  <p:childTnLst>
                                    <p:animScale>
                                      <p:cBhvr>
                                        <p:cTn id="16" dur="2000" fill="hold"/>
                                        <p:tgtEl>
                                          <p:spTgt spid="2"/>
                                        </p:tgtEl>
                                      </p:cBhvr>
                                      <p:by x="150000" y="150000"/>
                                    </p:animScale>
                                  </p:childTnLst>
                                </p:cTn>
                              </p:par>
                              <p:par>
                                <p:cTn id="17" presetID="63" presetClass="path" presetSubtype="0" accel="50000" decel="50000" fill="hold" nodeType="withEffect">
                                  <p:stCondLst>
                                    <p:cond delay="0"/>
                                  </p:stCondLst>
                                  <p:childTnLst>
                                    <p:animMotion origin="layout" path="M -2.77778E-6 1.94265E-6 L 0.1691 -0.00787 " pathEditMode="relative" rAng="0" ptsTypes="AA">
                                      <p:cBhvr>
                                        <p:cTn id="18" dur="2000" fill="hold"/>
                                        <p:tgtEl>
                                          <p:spTgt spid="2"/>
                                        </p:tgtEl>
                                        <p:attrNameLst>
                                          <p:attrName>ppt_x</p:attrName>
                                          <p:attrName>ppt_y</p:attrName>
                                        </p:attrNameLst>
                                      </p:cBhvr>
                                      <p:rCtr x="85" y="-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409" name="Rectangle 2"/>
          <p:cNvSpPr>
            <a:spLocks noGrp="1" noChangeArrowheads="1"/>
          </p:cNvSpPr>
          <p:nvPr>
            <p:ph type="title"/>
          </p:nvPr>
        </p:nvSpPr>
        <p:spPr/>
        <p:txBody>
          <a:bodyPr/>
          <a:lstStyle/>
          <a:p>
            <a:pPr eaLnBrk="1" hangingPunct="1"/>
            <a:r>
              <a:rPr lang="en-US" dirty="0"/>
              <a:t>Activity</a:t>
            </a:r>
          </a:p>
        </p:txBody>
      </p:sp>
      <p:sp>
        <p:nvSpPr>
          <p:cNvPr id="913410" name="WordArt 4"/>
          <p:cNvSpPr>
            <a:spLocks noChangeArrowheads="1" noChangeShapeType="1" noTextEdit="1"/>
          </p:cNvSpPr>
          <p:nvPr/>
        </p:nvSpPr>
        <p:spPr bwMode="auto">
          <a:xfrm>
            <a:off x="1524000" y="2514600"/>
            <a:ext cx="6248400" cy="2667000"/>
          </a:xfrm>
          <a:prstGeom prst="rect">
            <a:avLst/>
          </a:prstGeom>
        </p:spPr>
        <p:txBody>
          <a:bodyPr wrap="none" fromWordArt="1">
            <a:prstTxWarp prst="textPlain">
              <a:avLst>
                <a:gd name="adj" fmla="val 50000"/>
              </a:avLst>
            </a:prstTxWarp>
          </a:bodyPr>
          <a:lstStyle/>
          <a:p>
            <a:pPr algn="ct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Chiller"/>
              </a:rPr>
              <a:t>CHANGE</a:t>
            </a:r>
          </a:p>
        </p:txBody>
      </p:sp>
    </p:spTree>
  </p:cSld>
  <p:clrMapOvr>
    <a:masterClrMapping/>
  </p:clrMapOvr>
  <p:transition spd="med">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1" name="Rectangle 4"/>
          <p:cNvSpPr>
            <a:spLocks noGrp="1" noChangeArrowheads="1"/>
          </p:cNvSpPr>
          <p:nvPr>
            <p:ph type="ctrTitle"/>
          </p:nvPr>
        </p:nvSpPr>
        <p:spPr>
          <a:xfrm>
            <a:off x="609600" y="1600200"/>
            <a:ext cx="8077200" cy="3733800"/>
          </a:xfrm>
        </p:spPr>
        <p:txBody>
          <a:bodyPr/>
          <a:lstStyle/>
          <a:p>
            <a:pPr eaLnBrk="1" hangingPunct="1"/>
            <a:r>
              <a:rPr lang="en-US" b="1" i="1" dirty="0"/>
              <a:t>Critical Elements of Tertiary Systems</a:t>
            </a:r>
            <a:r>
              <a:rPr lang="en-US" sz="3600" b="1" i="1" dirty="0"/>
              <a:t/>
            </a:r>
            <a:br>
              <a:rPr lang="en-US" sz="3600" b="1" i="1" dirty="0"/>
            </a:br>
            <a:endParaRPr lang="en-US" sz="3600" i="1" dirty="0"/>
          </a:p>
        </p:txBody>
      </p:sp>
    </p:spTree>
  </p:cSld>
  <p:clrMapOvr>
    <a:masterClrMapping/>
  </p:clrMapOvr>
  <p:transition spd="med">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29" name="Rectangle 2"/>
          <p:cNvSpPr>
            <a:spLocks noGrp="1" noChangeArrowheads="1"/>
          </p:cNvSpPr>
          <p:nvPr>
            <p:ph type="title"/>
          </p:nvPr>
        </p:nvSpPr>
        <p:spPr/>
        <p:txBody>
          <a:bodyPr/>
          <a:lstStyle/>
          <a:p>
            <a:pPr marL="685800" indent="-685800" eaLnBrk="1" hangingPunct="1"/>
            <a:r>
              <a:rPr lang="en-US" sz="3600" dirty="0"/>
              <a:t>Tertiary Systems Considerations</a:t>
            </a:r>
          </a:p>
        </p:txBody>
      </p:sp>
      <p:sp>
        <p:nvSpPr>
          <p:cNvPr id="918530" name="Rectangle 3"/>
          <p:cNvSpPr>
            <a:spLocks noGrp="1" noChangeArrowheads="1"/>
          </p:cNvSpPr>
          <p:nvPr>
            <p:ph idx="1"/>
          </p:nvPr>
        </p:nvSpPr>
        <p:spPr>
          <a:xfrm>
            <a:off x="304800" y="1752600"/>
            <a:ext cx="8382000" cy="4373563"/>
          </a:xfrm>
        </p:spPr>
        <p:txBody>
          <a:bodyPr/>
          <a:lstStyle/>
          <a:p>
            <a:pPr eaLnBrk="1" hangingPunct="1">
              <a:buFont typeface="Wingdings 2" pitchFamily="18" charset="2"/>
              <a:buNone/>
            </a:pPr>
            <a:r>
              <a:rPr lang="en-US" dirty="0"/>
              <a:t>Commit to:</a:t>
            </a:r>
          </a:p>
          <a:p>
            <a:pPr eaLnBrk="1" hangingPunct="1"/>
            <a:r>
              <a:rPr lang="en-US" dirty="0"/>
              <a:t>Establishing a team to assess and intervene with students who have serious behavior problems</a:t>
            </a:r>
          </a:p>
          <a:p>
            <a:pPr eaLnBrk="1" hangingPunct="1"/>
            <a:r>
              <a:rPr lang="en-US" dirty="0"/>
              <a:t>Allotting adequate time and resources for the team </a:t>
            </a:r>
          </a:p>
          <a:p>
            <a:pPr lvl="1" eaLnBrk="1" hangingPunct="1"/>
            <a:r>
              <a:rPr lang="en-US" dirty="0"/>
              <a:t>Training &amp; planning</a:t>
            </a:r>
          </a:p>
          <a:p>
            <a:pPr lvl="1" eaLnBrk="1" hangingPunct="1"/>
            <a:r>
              <a:rPr lang="en-US" dirty="0"/>
              <a:t>Design &amp; implementation of individual supports</a:t>
            </a:r>
          </a:p>
          <a:p>
            <a:pPr eaLnBrk="1" hangingPunct="1"/>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44</a:t>
            </a:fld>
            <a:endParaRPr lang="en-US" dirty="0"/>
          </a:p>
        </p:txBody>
      </p:sp>
    </p:spTree>
  </p:cSld>
  <p:clrMapOvr>
    <a:masterClrMapping/>
  </p:clrMapOvr>
  <p:transition spd="med">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577" name="Rectangle 2"/>
          <p:cNvSpPr>
            <a:spLocks noGrp="1" noChangeArrowheads="1"/>
          </p:cNvSpPr>
          <p:nvPr>
            <p:ph type="title"/>
          </p:nvPr>
        </p:nvSpPr>
        <p:spPr>
          <a:xfrm>
            <a:off x="1447800" y="274638"/>
            <a:ext cx="7696200" cy="1249362"/>
          </a:xfrm>
        </p:spPr>
        <p:txBody>
          <a:bodyPr/>
          <a:lstStyle/>
          <a:p>
            <a:pPr eaLnBrk="1" hangingPunct="1"/>
            <a:r>
              <a:rPr lang="en-US" sz="3600" dirty="0"/>
              <a:t>Why do we need Tertiary Systems?</a:t>
            </a:r>
          </a:p>
        </p:txBody>
      </p:sp>
      <p:sp>
        <p:nvSpPr>
          <p:cNvPr id="920578" name="Rectangle 3"/>
          <p:cNvSpPr>
            <a:spLocks noGrp="1" noChangeArrowheads="1"/>
          </p:cNvSpPr>
          <p:nvPr>
            <p:ph idx="1"/>
          </p:nvPr>
        </p:nvSpPr>
        <p:spPr/>
        <p:txBody>
          <a:bodyPr/>
          <a:lstStyle/>
          <a:p>
            <a:pPr eaLnBrk="1" hangingPunct="1"/>
            <a:r>
              <a:rPr lang="en-US" dirty="0"/>
              <a:t>To make a lasting, positive, change in behavior </a:t>
            </a:r>
          </a:p>
          <a:p>
            <a:pPr eaLnBrk="1" hangingPunct="1"/>
            <a:r>
              <a:rPr lang="en-US" dirty="0"/>
              <a:t>To provide a systematic way to support staff and students </a:t>
            </a:r>
          </a:p>
          <a:p>
            <a:pPr eaLnBrk="1" hangingPunct="1"/>
            <a:r>
              <a:rPr lang="en-US" dirty="0"/>
              <a:t>To establish practices for children with behavior concerns</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45</a:t>
            </a:fld>
            <a:endParaRPr lang="en-US" dirty="0"/>
          </a:p>
        </p:txBody>
      </p:sp>
    </p:spTree>
  </p:cSld>
  <p:clrMapOvr>
    <a:masterClrMapping/>
  </p:clrMapOvr>
  <p:transition spd="med">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5" name="Title 1"/>
          <p:cNvSpPr>
            <a:spLocks noGrp="1"/>
          </p:cNvSpPr>
          <p:nvPr>
            <p:ph type="title"/>
          </p:nvPr>
        </p:nvSpPr>
        <p:spPr/>
        <p:txBody>
          <a:bodyPr/>
          <a:lstStyle/>
          <a:p>
            <a:pPr eaLnBrk="1" hangingPunct="1"/>
            <a:r>
              <a:rPr lang="en-US" dirty="0"/>
              <a:t>Team Structure Consideration</a:t>
            </a:r>
          </a:p>
        </p:txBody>
      </p:sp>
      <p:sp>
        <p:nvSpPr>
          <p:cNvPr id="922626" name="Content Placeholder 2"/>
          <p:cNvSpPr>
            <a:spLocks noGrp="1"/>
          </p:cNvSpPr>
          <p:nvPr>
            <p:ph idx="1"/>
          </p:nvPr>
        </p:nvSpPr>
        <p:spPr>
          <a:xfrm>
            <a:off x="990600" y="1905000"/>
            <a:ext cx="7696200" cy="4221163"/>
          </a:xfrm>
        </p:spPr>
        <p:txBody>
          <a:bodyPr/>
          <a:lstStyle/>
          <a:p>
            <a:pPr eaLnBrk="1" hangingPunct="1"/>
            <a:r>
              <a:rPr lang="en-US" sz="3600" dirty="0"/>
              <a:t>Who?</a:t>
            </a:r>
          </a:p>
          <a:p>
            <a:pPr eaLnBrk="1" hangingPunct="1"/>
            <a:r>
              <a:rPr lang="en-US" sz="3600" dirty="0"/>
              <a:t>What?</a:t>
            </a:r>
          </a:p>
          <a:p>
            <a:pPr eaLnBrk="1" hangingPunct="1"/>
            <a:r>
              <a:rPr lang="en-US" sz="3600" dirty="0"/>
              <a:t>When?</a:t>
            </a:r>
          </a:p>
          <a:p>
            <a:pPr eaLnBrk="1" hangingPunct="1"/>
            <a:r>
              <a:rPr lang="en-US" sz="3600" dirty="0"/>
              <a:t>Where?</a:t>
            </a:r>
          </a:p>
          <a:p>
            <a:pPr eaLnBrk="1" hangingPunct="1"/>
            <a:r>
              <a:rPr lang="en-US" sz="3600" dirty="0"/>
              <a:t>Why?</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46</a:t>
            </a:fld>
            <a:endParaRPr lang="en-US" dirty="0"/>
          </a:p>
        </p:txBody>
      </p:sp>
    </p:spTree>
  </p:cSld>
  <p:clrMapOvr>
    <a:masterClrMapping/>
  </p:clrMapOvr>
  <p:transition spd="med">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lowchart: Alternate Process 24"/>
          <p:cNvSpPr/>
          <p:nvPr/>
        </p:nvSpPr>
        <p:spPr>
          <a:xfrm>
            <a:off x="381000" y="5867400"/>
            <a:ext cx="3733800" cy="685800"/>
          </a:xfrm>
          <a:prstGeom prst="flowChartAlternateProcess">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24" name="Rectangle 23"/>
          <p:cNvSpPr/>
          <p:nvPr/>
        </p:nvSpPr>
        <p:spPr>
          <a:xfrm>
            <a:off x="4953000" y="2819400"/>
            <a:ext cx="3733800" cy="26670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23" name="Rectangle 22"/>
          <p:cNvSpPr/>
          <p:nvPr/>
        </p:nvSpPr>
        <p:spPr>
          <a:xfrm>
            <a:off x="228600" y="2819400"/>
            <a:ext cx="3962400" cy="26670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2055" name="Title 1"/>
          <p:cNvSpPr>
            <a:spLocks noGrp="1"/>
          </p:cNvSpPr>
          <p:nvPr>
            <p:ph type="title" idx="4294967295"/>
          </p:nvPr>
        </p:nvSpPr>
        <p:spPr>
          <a:xfrm>
            <a:off x="1371600" y="228600"/>
            <a:ext cx="7772400" cy="1143000"/>
          </a:xfrm>
        </p:spPr>
        <p:txBody>
          <a:bodyPr/>
          <a:lstStyle/>
          <a:p>
            <a:pPr eaLnBrk="1" hangingPunct="1"/>
            <a:r>
              <a:rPr lang="en-US" dirty="0">
                <a:solidFill>
                  <a:srgbClr val="002060"/>
                </a:solidFill>
              </a:rPr>
              <a:t>Most Common Team Structures</a:t>
            </a:r>
          </a:p>
        </p:txBody>
      </p:sp>
      <p:sp>
        <p:nvSpPr>
          <p:cNvPr id="3" name="Text Placeholder 2"/>
          <p:cNvSpPr>
            <a:spLocks noGrp="1"/>
          </p:cNvSpPr>
          <p:nvPr>
            <p:ph type="body" idx="4294967295"/>
          </p:nvPr>
        </p:nvSpPr>
        <p:spPr>
          <a:xfrm>
            <a:off x="0" y="1828800"/>
            <a:ext cx="4191000" cy="762000"/>
          </a:xfrm>
          <a:ln w="12700" cap="sq" algn="ctr"/>
        </p:spPr>
        <p:txBody>
          <a:bodyPr anchor="b">
            <a:noAutofit/>
          </a:bodyPr>
          <a:lstStyle/>
          <a:p>
            <a:pPr marL="0" indent="0" eaLnBrk="1" fontAlgn="auto" hangingPunct="1">
              <a:spcBef>
                <a:spcPts val="580"/>
              </a:spcBef>
              <a:spcAft>
                <a:spcPts val="0"/>
              </a:spcAft>
              <a:buFont typeface="Wingdings 2"/>
              <a:buNone/>
              <a:defRPr/>
            </a:pPr>
            <a:r>
              <a:rPr lang="en-US" sz="2400" b="1" kern="1200" dirty="0">
                <a:solidFill>
                  <a:srgbClr val="002060"/>
                </a:solidFill>
                <a:latin typeface="+mj-lt"/>
                <a:ea typeface="+mj-ea"/>
                <a:cs typeface="+mj-cs"/>
              </a:rPr>
              <a:t>Problem-Solving Only Team</a:t>
            </a:r>
          </a:p>
        </p:txBody>
      </p:sp>
      <p:sp>
        <p:nvSpPr>
          <p:cNvPr id="4" name="Text Placeholder 3"/>
          <p:cNvSpPr>
            <a:spLocks noGrp="1"/>
          </p:cNvSpPr>
          <p:nvPr>
            <p:ph type="body" sz="half" idx="4294967295"/>
          </p:nvPr>
        </p:nvSpPr>
        <p:spPr>
          <a:xfrm>
            <a:off x="5029200" y="1828800"/>
            <a:ext cx="3733800" cy="762000"/>
          </a:xfrm>
          <a:ln w="12700" cap="sq" algn="ctr"/>
        </p:spPr>
        <p:txBody>
          <a:bodyPr anchor="b">
            <a:noAutofit/>
          </a:bodyPr>
          <a:lstStyle/>
          <a:p>
            <a:pPr marL="0" indent="0" eaLnBrk="1" fontAlgn="auto" hangingPunct="1">
              <a:spcBef>
                <a:spcPts val="580"/>
              </a:spcBef>
              <a:spcAft>
                <a:spcPts val="0"/>
              </a:spcAft>
              <a:buFont typeface="Wingdings 2"/>
              <a:buNone/>
              <a:defRPr/>
            </a:pPr>
            <a:r>
              <a:rPr lang="en-US" sz="2400" b="1" kern="1200" dirty="0">
                <a:solidFill>
                  <a:srgbClr val="002060"/>
                </a:solidFill>
                <a:latin typeface="+mj-lt"/>
                <a:ea typeface="+mj-ea"/>
                <a:cs typeface="+mj-cs"/>
              </a:rPr>
              <a:t>RtI &amp; PBIS Teams</a:t>
            </a:r>
          </a:p>
        </p:txBody>
      </p:sp>
      <p:graphicFrame>
        <p:nvGraphicFramePr>
          <p:cNvPr id="2050" name="Object 7"/>
          <p:cNvGraphicFramePr>
            <a:graphicFrameLocks noChangeAspect="1"/>
          </p:cNvGraphicFramePr>
          <p:nvPr/>
        </p:nvGraphicFramePr>
        <p:xfrm>
          <a:off x="6781800" y="3124200"/>
          <a:ext cx="1793875" cy="1676400"/>
        </p:xfrm>
        <a:graphic>
          <a:graphicData uri="http://schemas.openxmlformats.org/presentationml/2006/ole">
            <p:oleObj spid="_x0000_s1405954" name="Slide" r:id="rId4" imgW="3313340" imgH="2484278" progId="PowerPoint.Slide.8">
              <p:embed/>
            </p:oleObj>
          </a:graphicData>
        </a:graphic>
      </p:graphicFrame>
      <p:sp>
        <p:nvSpPr>
          <p:cNvPr id="11" name=" 3"/>
          <p:cNvSpPr/>
          <p:nvPr/>
        </p:nvSpPr>
        <p:spPr>
          <a:xfrm>
            <a:off x="685800" y="5943600"/>
            <a:ext cx="1219200" cy="638175"/>
          </a:xfrm>
          <a:prstGeom prst="swooshArrow">
            <a:avLst>
              <a:gd name="adj1" fmla="val 25000"/>
              <a:gd name="adj2" fmla="val 25000"/>
            </a:avLst>
          </a:prstGeom>
          <a:solidFill>
            <a:srgbClr val="FFFF00"/>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3" name="Isosceles Triangle 12"/>
          <p:cNvSpPr/>
          <p:nvPr/>
        </p:nvSpPr>
        <p:spPr>
          <a:xfrm>
            <a:off x="1295400" y="3276600"/>
            <a:ext cx="1143000" cy="1600200"/>
          </a:xfrm>
          <a:prstGeom prst="triangle">
            <a:avLst>
              <a:gd name="adj" fmla="val 47388"/>
            </a:avLst>
          </a:prstGeom>
          <a:gradFill flip="none" rotWithShape="1">
            <a:gsLst>
              <a:gs pos="44000">
                <a:srgbClr val="009900"/>
              </a:gs>
              <a:gs pos="45000">
                <a:srgbClr val="FF7A00"/>
              </a:gs>
              <a:gs pos="70000">
                <a:srgbClr val="FF0300"/>
              </a:gs>
              <a:gs pos="100000">
                <a:srgbClr val="4D080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14" name="Flowchart: Terminator 13"/>
          <p:cNvSpPr/>
          <p:nvPr/>
        </p:nvSpPr>
        <p:spPr>
          <a:xfrm>
            <a:off x="1752600" y="36576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15" name="Flowchart: Terminator 14"/>
          <p:cNvSpPr/>
          <p:nvPr/>
        </p:nvSpPr>
        <p:spPr>
          <a:xfrm>
            <a:off x="1752600" y="39624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16" name="Flowchart: Terminator 15"/>
          <p:cNvSpPr/>
          <p:nvPr/>
        </p:nvSpPr>
        <p:spPr>
          <a:xfrm>
            <a:off x="1752600" y="42672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17" name="Flowchart: Terminator 16"/>
          <p:cNvSpPr/>
          <p:nvPr/>
        </p:nvSpPr>
        <p:spPr>
          <a:xfrm>
            <a:off x="1752600" y="45720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18" name="Isosceles Triangle 17"/>
          <p:cNvSpPr/>
          <p:nvPr/>
        </p:nvSpPr>
        <p:spPr>
          <a:xfrm>
            <a:off x="5105400" y="3124200"/>
            <a:ext cx="1143000" cy="1600200"/>
          </a:xfrm>
          <a:prstGeom prst="triangle">
            <a:avLst>
              <a:gd name="adj" fmla="val 47388"/>
            </a:avLst>
          </a:prstGeom>
          <a:gradFill flip="none" rotWithShape="1">
            <a:gsLst>
              <a:gs pos="44000">
                <a:srgbClr val="009900"/>
              </a:gs>
              <a:gs pos="45000">
                <a:srgbClr val="FF7A00"/>
              </a:gs>
              <a:gs pos="70000">
                <a:srgbClr val="FF0300"/>
              </a:gs>
              <a:gs pos="100000">
                <a:srgbClr val="4D080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19" name="Flowchart: Terminator 18"/>
          <p:cNvSpPr/>
          <p:nvPr/>
        </p:nvSpPr>
        <p:spPr>
          <a:xfrm>
            <a:off x="5715000" y="43434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20" name="Flowchart: Terminator 19"/>
          <p:cNvSpPr/>
          <p:nvPr/>
        </p:nvSpPr>
        <p:spPr>
          <a:xfrm>
            <a:off x="5715000" y="39624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21" name="Flowchart: Terminator 20"/>
          <p:cNvSpPr/>
          <p:nvPr/>
        </p:nvSpPr>
        <p:spPr>
          <a:xfrm>
            <a:off x="5715000" y="36576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22" name="Flowchart: Terminator 21"/>
          <p:cNvSpPr/>
          <p:nvPr/>
        </p:nvSpPr>
        <p:spPr>
          <a:xfrm>
            <a:off x="5715000" y="3352800"/>
            <a:ext cx="838200" cy="225425"/>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sp>
        <p:nvSpPr>
          <p:cNvPr id="26" name="Flowchart: Alternate Process 25"/>
          <p:cNvSpPr/>
          <p:nvPr/>
        </p:nvSpPr>
        <p:spPr>
          <a:xfrm>
            <a:off x="4953000" y="5867400"/>
            <a:ext cx="3657600" cy="685800"/>
          </a:xfrm>
          <a:prstGeom prst="flowChartAlternateProcess">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2060"/>
              </a:solidFill>
            </a:endParaRPr>
          </a:p>
        </p:txBody>
      </p:sp>
      <p:graphicFrame>
        <p:nvGraphicFramePr>
          <p:cNvPr id="2051" name="Object 8"/>
          <p:cNvGraphicFramePr>
            <a:graphicFrameLocks noChangeAspect="1"/>
          </p:cNvGraphicFramePr>
          <p:nvPr/>
        </p:nvGraphicFramePr>
        <p:xfrm>
          <a:off x="2438400" y="5867400"/>
          <a:ext cx="657225" cy="614363"/>
        </p:xfrm>
        <a:graphic>
          <a:graphicData uri="http://schemas.openxmlformats.org/presentationml/2006/ole">
            <p:oleObj spid="_x0000_s1405955" name="Slide" r:id="rId5" imgW="3313340" imgH="2484278" progId="PowerPoint.Slide.8">
              <p:embed/>
            </p:oleObj>
          </a:graphicData>
        </a:graphic>
      </p:graphicFrame>
      <p:sp>
        <p:nvSpPr>
          <p:cNvPr id="2070" name="TextBox 27"/>
          <p:cNvSpPr txBox="1">
            <a:spLocks noChangeArrowheads="1"/>
          </p:cNvSpPr>
          <p:nvPr/>
        </p:nvSpPr>
        <p:spPr bwMode="auto">
          <a:xfrm>
            <a:off x="304800" y="5562600"/>
            <a:ext cx="4019550" cy="369888"/>
          </a:xfrm>
          <a:prstGeom prst="rect">
            <a:avLst/>
          </a:prstGeom>
          <a:noFill/>
          <a:ln w="9525">
            <a:noFill/>
            <a:miter lim="800000"/>
            <a:headEnd/>
            <a:tailEnd/>
          </a:ln>
        </p:spPr>
        <p:txBody>
          <a:bodyPr wrap="none">
            <a:spAutoFit/>
          </a:bodyPr>
          <a:lstStyle/>
          <a:p>
            <a:r>
              <a:rPr lang="en-US" dirty="0">
                <a:solidFill>
                  <a:srgbClr val="002060"/>
                </a:solidFill>
              </a:rPr>
              <a:t>Pre-referral and PBIS absorbed in RtI</a:t>
            </a:r>
          </a:p>
        </p:txBody>
      </p:sp>
      <p:sp>
        <p:nvSpPr>
          <p:cNvPr id="29" name=" 3"/>
          <p:cNvSpPr/>
          <p:nvPr/>
        </p:nvSpPr>
        <p:spPr>
          <a:xfrm>
            <a:off x="5257800" y="5867400"/>
            <a:ext cx="1219200" cy="638175"/>
          </a:xfrm>
          <a:prstGeom prst="swooshArrow">
            <a:avLst>
              <a:gd name="adj1" fmla="val 25000"/>
              <a:gd name="adj2" fmla="val 25000"/>
            </a:avLst>
          </a:prstGeom>
          <a:solidFill>
            <a:srgbClr val="FFFF00"/>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72" name="TextBox 29"/>
          <p:cNvSpPr txBox="1">
            <a:spLocks noChangeArrowheads="1"/>
          </p:cNvSpPr>
          <p:nvPr/>
        </p:nvSpPr>
        <p:spPr bwMode="auto">
          <a:xfrm>
            <a:off x="5105400" y="5562600"/>
            <a:ext cx="2979738" cy="369888"/>
          </a:xfrm>
          <a:prstGeom prst="rect">
            <a:avLst/>
          </a:prstGeom>
          <a:noFill/>
          <a:ln w="9525">
            <a:noFill/>
            <a:miter lim="800000"/>
            <a:headEnd/>
            <a:tailEnd/>
          </a:ln>
        </p:spPr>
        <p:txBody>
          <a:bodyPr wrap="none">
            <a:spAutoFit/>
          </a:bodyPr>
          <a:lstStyle/>
          <a:p>
            <a:r>
              <a:rPr lang="en-US" dirty="0">
                <a:solidFill>
                  <a:srgbClr val="002060"/>
                </a:solidFill>
              </a:rPr>
              <a:t>Pre-referral absorbed in RtI</a:t>
            </a:r>
          </a:p>
        </p:txBody>
      </p:sp>
    </p:spTree>
  </p:cSld>
  <p:clrMapOvr>
    <a:masterClrMapping/>
  </p:clrMapOvr>
  <p:transition spd="med">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val 2"/>
          <p:cNvSpPr/>
          <p:nvPr/>
        </p:nvSpPr>
        <p:spPr>
          <a:xfrm>
            <a:off x="2209800" y="5334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Tier III</a:t>
            </a:r>
          </a:p>
          <a:p>
            <a:pPr algn="ctr">
              <a:defRPr/>
            </a:pPr>
            <a:r>
              <a:rPr lang="en-US" dirty="0"/>
              <a:t>Academic</a:t>
            </a:r>
          </a:p>
        </p:txBody>
      </p:sp>
      <p:sp>
        <p:nvSpPr>
          <p:cNvPr id="4" name="Oval 3"/>
          <p:cNvSpPr/>
          <p:nvPr/>
        </p:nvSpPr>
        <p:spPr>
          <a:xfrm>
            <a:off x="1219200" y="20574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Tier II</a:t>
            </a:r>
          </a:p>
          <a:p>
            <a:pPr algn="ctr">
              <a:defRPr/>
            </a:pPr>
            <a:r>
              <a:rPr lang="en-US" dirty="0"/>
              <a:t>Academic</a:t>
            </a:r>
          </a:p>
        </p:txBody>
      </p:sp>
      <p:sp>
        <p:nvSpPr>
          <p:cNvPr id="5" name="Oval 4"/>
          <p:cNvSpPr/>
          <p:nvPr/>
        </p:nvSpPr>
        <p:spPr>
          <a:xfrm>
            <a:off x="304800" y="35052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Tier I</a:t>
            </a:r>
          </a:p>
          <a:p>
            <a:pPr algn="ctr">
              <a:defRPr/>
            </a:pPr>
            <a:r>
              <a:rPr lang="en-US" dirty="0"/>
              <a:t>Academic</a:t>
            </a:r>
          </a:p>
        </p:txBody>
      </p:sp>
      <p:sp>
        <p:nvSpPr>
          <p:cNvPr id="6" name="Oval 5"/>
          <p:cNvSpPr/>
          <p:nvPr/>
        </p:nvSpPr>
        <p:spPr>
          <a:xfrm>
            <a:off x="7162800" y="3429000"/>
            <a:ext cx="17526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Tier I</a:t>
            </a:r>
          </a:p>
          <a:p>
            <a:pPr algn="ctr">
              <a:defRPr/>
            </a:pPr>
            <a:r>
              <a:rPr lang="en-US" dirty="0"/>
              <a:t>Behavior</a:t>
            </a:r>
          </a:p>
        </p:txBody>
      </p:sp>
      <p:sp>
        <p:nvSpPr>
          <p:cNvPr id="7" name="Oval 6"/>
          <p:cNvSpPr/>
          <p:nvPr/>
        </p:nvSpPr>
        <p:spPr>
          <a:xfrm>
            <a:off x="6248400" y="1981200"/>
            <a:ext cx="19050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Tier II</a:t>
            </a:r>
          </a:p>
          <a:p>
            <a:pPr algn="ctr">
              <a:defRPr/>
            </a:pPr>
            <a:r>
              <a:rPr lang="en-US" dirty="0"/>
              <a:t>Behavior</a:t>
            </a:r>
          </a:p>
        </p:txBody>
      </p:sp>
      <p:sp>
        <p:nvSpPr>
          <p:cNvPr id="8" name="Oval 7"/>
          <p:cNvSpPr/>
          <p:nvPr/>
        </p:nvSpPr>
        <p:spPr>
          <a:xfrm>
            <a:off x="5410200" y="6096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Tier III</a:t>
            </a:r>
          </a:p>
          <a:p>
            <a:pPr algn="ctr">
              <a:defRPr/>
            </a:pPr>
            <a:r>
              <a:rPr lang="en-US" dirty="0"/>
              <a:t>Behavior</a:t>
            </a:r>
          </a:p>
        </p:txBody>
      </p:sp>
      <p:graphicFrame>
        <p:nvGraphicFramePr>
          <p:cNvPr id="4098" name="Object 42"/>
          <p:cNvGraphicFramePr>
            <a:graphicFrameLocks noChangeAspect="1"/>
          </p:cNvGraphicFramePr>
          <p:nvPr/>
        </p:nvGraphicFramePr>
        <p:xfrm>
          <a:off x="4572000" y="1905000"/>
          <a:ext cx="1714500" cy="4448175"/>
        </p:xfrm>
        <a:graphic>
          <a:graphicData uri="http://schemas.openxmlformats.org/presentationml/2006/ole">
            <p:oleObj spid="_x0000_s1406978" r:id="rId4" imgW="1714680" imgH="4581360" progId="">
              <p:embed/>
            </p:oleObj>
          </a:graphicData>
        </a:graphic>
      </p:graphicFrame>
      <p:graphicFrame>
        <p:nvGraphicFramePr>
          <p:cNvPr id="4099" name="Object 41"/>
          <p:cNvGraphicFramePr>
            <a:graphicFrameLocks noChangeAspect="1"/>
          </p:cNvGraphicFramePr>
          <p:nvPr/>
        </p:nvGraphicFramePr>
        <p:xfrm>
          <a:off x="2857500" y="1905000"/>
          <a:ext cx="1790700" cy="4448175"/>
        </p:xfrm>
        <a:graphic>
          <a:graphicData uri="http://schemas.openxmlformats.org/presentationml/2006/ole">
            <p:oleObj spid="_x0000_s1406979" r:id="rId5" imgW="1790640" imgH="4581360" progId="">
              <p:embed/>
            </p:oleObj>
          </a:graphicData>
        </a:graphic>
      </p:graphicFrame>
      <p:sp>
        <p:nvSpPr>
          <p:cNvPr id="2" name="Oval 1"/>
          <p:cNvSpPr/>
          <p:nvPr/>
        </p:nvSpPr>
        <p:spPr>
          <a:xfrm>
            <a:off x="3124200" y="3962400"/>
            <a:ext cx="2895600" cy="259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Problem Solving Only Team</a:t>
            </a:r>
          </a:p>
        </p:txBody>
      </p:sp>
      <p:cxnSp>
        <p:nvCxnSpPr>
          <p:cNvPr id="13" name="Straight Connector 12"/>
          <p:cNvCxnSpPr>
            <a:stCxn id="2" idx="2"/>
            <a:endCxn id="5" idx="5"/>
          </p:cNvCxnSpPr>
          <p:nvPr/>
        </p:nvCxnSpPr>
        <p:spPr>
          <a:xfrm rot="10800000">
            <a:off x="1865313" y="4740275"/>
            <a:ext cx="1258887" cy="517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2" idx="1"/>
          </p:cNvCxnSpPr>
          <p:nvPr/>
        </p:nvCxnSpPr>
        <p:spPr>
          <a:xfrm rot="16200000" flipV="1">
            <a:off x="2536825" y="3330575"/>
            <a:ext cx="1217613" cy="804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2" idx="0"/>
          </p:cNvCxnSpPr>
          <p:nvPr/>
        </p:nvCxnSpPr>
        <p:spPr>
          <a:xfrm rot="16200000" flipV="1">
            <a:off x="2933700" y="2324100"/>
            <a:ext cx="24384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2" idx="0"/>
            <a:endCxn id="8" idx="2"/>
          </p:cNvCxnSpPr>
          <p:nvPr/>
        </p:nvCxnSpPr>
        <p:spPr>
          <a:xfrm rot="5400000" flipH="1" flipV="1">
            <a:off x="3676650" y="2228850"/>
            <a:ext cx="26289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2" idx="7"/>
            <a:endCxn id="7" idx="3"/>
          </p:cNvCxnSpPr>
          <p:nvPr/>
        </p:nvCxnSpPr>
        <p:spPr>
          <a:xfrm rot="5400000" flipH="1" flipV="1">
            <a:off x="5499100" y="3313113"/>
            <a:ext cx="1125538" cy="9318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 idx="6"/>
            <a:endCxn id="6" idx="3"/>
          </p:cNvCxnSpPr>
          <p:nvPr/>
        </p:nvCxnSpPr>
        <p:spPr>
          <a:xfrm flipV="1">
            <a:off x="6019800" y="4664075"/>
            <a:ext cx="1400175" cy="593725"/>
          </a:xfrm>
          <a:prstGeom prst="line">
            <a:avLst/>
          </a:prstGeom>
        </p:spPr>
        <p:style>
          <a:lnRef idx="1">
            <a:schemeClr val="accent1"/>
          </a:lnRef>
          <a:fillRef idx="0">
            <a:schemeClr val="accent1"/>
          </a:fillRef>
          <a:effectRef idx="0">
            <a:schemeClr val="accent1"/>
          </a:effectRef>
          <a:fontRef idx="minor">
            <a:schemeClr val="tx1"/>
          </a:fontRef>
        </p:style>
      </p:cxnSp>
      <p:sp>
        <p:nvSpPr>
          <p:cNvPr id="38" name="Rectangular Callout 37"/>
          <p:cNvSpPr/>
          <p:nvPr/>
        </p:nvSpPr>
        <p:spPr>
          <a:xfrm>
            <a:off x="0" y="0"/>
            <a:ext cx="2209800" cy="1905000"/>
          </a:xfrm>
          <a:prstGeom prst="wedgeRectCallout">
            <a:avLst>
              <a:gd name="adj1" fmla="val -11073"/>
              <a:gd name="adj2" fmla="val 75138"/>
            </a:avLst>
          </a:prstGeom>
          <a:solidFill>
            <a:srgbClr val="D20808"/>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Will you have representatives for each level of support or for grade levels?</a:t>
            </a:r>
          </a:p>
        </p:txBody>
      </p:sp>
    </p:spTree>
  </p:cSld>
  <p:clrMapOvr>
    <a:masterClrMapping/>
  </p:clrMapOvr>
  <p:transition spd="med">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5058" name="Object 41"/>
          <p:cNvPicPr>
            <a:picLocks noChangeAspect="1" noChangeArrowheads="1"/>
          </p:cNvPicPr>
          <p:nvPr/>
        </p:nvPicPr>
        <p:blipFill>
          <a:blip r:embed="rId3" cstate="print"/>
          <a:srcRect/>
          <a:stretch>
            <a:fillRect/>
          </a:stretch>
        </p:blipFill>
        <p:spPr bwMode="auto">
          <a:xfrm>
            <a:off x="2857500" y="1905000"/>
            <a:ext cx="1790700" cy="4448175"/>
          </a:xfrm>
          <a:prstGeom prst="rect">
            <a:avLst/>
          </a:prstGeom>
          <a:noFill/>
          <a:ln w="9525">
            <a:noFill/>
            <a:miter lim="800000"/>
            <a:headEnd/>
            <a:tailEnd/>
          </a:ln>
        </p:spPr>
      </p:pic>
      <p:pic>
        <p:nvPicPr>
          <p:cNvPr id="45059" name="Object 42"/>
          <p:cNvPicPr>
            <a:picLocks noChangeAspect="1" noChangeArrowheads="1"/>
          </p:cNvPicPr>
          <p:nvPr/>
        </p:nvPicPr>
        <p:blipFill>
          <a:blip r:embed="rId4" cstate="print"/>
          <a:srcRect/>
          <a:stretch>
            <a:fillRect/>
          </a:stretch>
        </p:blipFill>
        <p:spPr bwMode="auto">
          <a:xfrm>
            <a:off x="4572000" y="1905000"/>
            <a:ext cx="1714500" cy="4448175"/>
          </a:xfrm>
          <a:prstGeom prst="rect">
            <a:avLst/>
          </a:prstGeom>
          <a:noFill/>
          <a:ln w="9525">
            <a:noFill/>
            <a:miter lim="800000"/>
            <a:headEnd/>
            <a:tailEnd/>
          </a:ln>
        </p:spPr>
      </p:pic>
      <p:cxnSp>
        <p:nvCxnSpPr>
          <p:cNvPr id="11" name="Straight Connector 10"/>
          <p:cNvCxnSpPr>
            <a:stCxn id="10" idx="2"/>
            <a:endCxn id="4" idx="4"/>
          </p:cNvCxnSpPr>
          <p:nvPr/>
        </p:nvCxnSpPr>
        <p:spPr>
          <a:xfrm rot="10800000">
            <a:off x="1371600" y="5105400"/>
            <a:ext cx="1066800" cy="342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10" idx="1"/>
            <a:endCxn id="3" idx="4"/>
          </p:cNvCxnSpPr>
          <p:nvPr/>
        </p:nvCxnSpPr>
        <p:spPr>
          <a:xfrm rot="16200000" flipV="1">
            <a:off x="2220960" y="4103641"/>
            <a:ext cx="1009417" cy="117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0" idx="0"/>
            <a:endCxn id="2" idx="4"/>
          </p:cNvCxnSpPr>
          <p:nvPr/>
        </p:nvCxnSpPr>
        <p:spPr>
          <a:xfrm rot="5400000" flipH="1" flipV="1">
            <a:off x="2800350" y="3333750"/>
            <a:ext cx="1828800"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0"/>
            <a:endCxn id="7" idx="2"/>
          </p:cNvCxnSpPr>
          <p:nvPr/>
        </p:nvCxnSpPr>
        <p:spPr>
          <a:xfrm rot="5400000" flipH="1" flipV="1">
            <a:off x="3048000" y="2590800"/>
            <a:ext cx="2324100" cy="1181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0" idx="7"/>
            <a:endCxn id="6" idx="3"/>
          </p:cNvCxnSpPr>
          <p:nvPr/>
        </p:nvCxnSpPr>
        <p:spPr>
          <a:xfrm rot="5400000" flipH="1" flipV="1">
            <a:off x="4766001" y="3591438"/>
            <a:ext cx="764242" cy="13869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0" idx="6"/>
            <a:endCxn id="5" idx="3"/>
          </p:cNvCxnSpPr>
          <p:nvPr/>
        </p:nvCxnSpPr>
        <p:spPr>
          <a:xfrm flipV="1">
            <a:off x="4800600" y="5045775"/>
            <a:ext cx="2325222" cy="402525"/>
          </a:xfrm>
          <a:prstGeom prst="line">
            <a:avLst/>
          </a:prstGeom>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4419600" y="4419600"/>
            <a:ext cx="2286000" cy="22098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PBIS Team</a:t>
            </a:r>
          </a:p>
          <a:p>
            <a:pPr algn="ctr">
              <a:defRPr/>
            </a:pPr>
            <a:r>
              <a:rPr lang="en-US" dirty="0"/>
              <a:t>School-wide</a:t>
            </a:r>
          </a:p>
          <a:p>
            <a:pPr algn="ctr">
              <a:defRPr/>
            </a:pPr>
            <a:r>
              <a:rPr lang="en-US" dirty="0"/>
              <a:t>PBIS process</a:t>
            </a:r>
          </a:p>
        </p:txBody>
      </p:sp>
      <p:sp>
        <p:nvSpPr>
          <p:cNvPr id="48" name="Oval 47"/>
          <p:cNvSpPr/>
          <p:nvPr/>
        </p:nvSpPr>
        <p:spPr>
          <a:xfrm>
            <a:off x="7391400" y="2362200"/>
            <a:ext cx="1752600" cy="12192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r>
              <a:rPr lang="en-US" baseline="30000" dirty="0"/>
              <a:t>th</a:t>
            </a:r>
            <a:r>
              <a:rPr lang="en-US" dirty="0"/>
              <a:t> grade</a:t>
            </a:r>
          </a:p>
          <a:p>
            <a:pPr algn="ctr">
              <a:defRPr/>
            </a:pPr>
            <a:r>
              <a:rPr lang="en-US" dirty="0"/>
              <a:t>Behavior</a:t>
            </a:r>
          </a:p>
        </p:txBody>
      </p:sp>
      <p:sp>
        <p:nvSpPr>
          <p:cNvPr id="49" name="Oval 48"/>
          <p:cNvSpPr/>
          <p:nvPr/>
        </p:nvSpPr>
        <p:spPr>
          <a:xfrm>
            <a:off x="6553200" y="914400"/>
            <a:ext cx="1752600" cy="12192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r>
              <a:rPr lang="en-US" baseline="30000" dirty="0"/>
              <a:t>th</a:t>
            </a:r>
            <a:r>
              <a:rPr lang="en-US" dirty="0"/>
              <a:t> grade </a:t>
            </a:r>
          </a:p>
          <a:p>
            <a:pPr algn="ctr">
              <a:defRPr/>
            </a:pPr>
            <a:r>
              <a:rPr lang="en-US" dirty="0"/>
              <a:t>Behavior</a:t>
            </a:r>
          </a:p>
        </p:txBody>
      </p:sp>
      <p:sp>
        <p:nvSpPr>
          <p:cNvPr id="50" name="Oval 49"/>
          <p:cNvSpPr/>
          <p:nvPr/>
        </p:nvSpPr>
        <p:spPr>
          <a:xfrm>
            <a:off x="4800600" y="0"/>
            <a:ext cx="1752600" cy="12192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r>
              <a:rPr lang="en-US" baseline="30000" dirty="0"/>
              <a:t>rd</a:t>
            </a:r>
            <a:r>
              <a:rPr lang="en-US" dirty="0"/>
              <a:t> grade</a:t>
            </a:r>
          </a:p>
          <a:p>
            <a:pPr algn="ctr">
              <a:defRPr/>
            </a:pPr>
            <a:r>
              <a:rPr lang="en-US" dirty="0"/>
              <a:t>Behavior</a:t>
            </a:r>
          </a:p>
        </p:txBody>
      </p:sp>
      <p:sp>
        <p:nvSpPr>
          <p:cNvPr id="57" name="Rectangle 56"/>
          <p:cNvSpPr/>
          <p:nvPr/>
        </p:nvSpPr>
        <p:spPr>
          <a:xfrm>
            <a:off x="7315200" y="5410200"/>
            <a:ext cx="1828800" cy="14478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How will you structure both problem solving teams?</a:t>
            </a:r>
          </a:p>
        </p:txBody>
      </p:sp>
      <p:sp>
        <p:nvSpPr>
          <p:cNvPr id="58" name="Oval 57"/>
          <p:cNvSpPr/>
          <p:nvPr/>
        </p:nvSpPr>
        <p:spPr>
          <a:xfrm>
            <a:off x="2362200" y="0"/>
            <a:ext cx="1828800" cy="12192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r>
              <a:rPr lang="en-US" baseline="30000" dirty="0"/>
              <a:t>nd</a:t>
            </a:r>
            <a:r>
              <a:rPr lang="en-US" dirty="0"/>
              <a:t> grade </a:t>
            </a:r>
          </a:p>
          <a:p>
            <a:pPr algn="ctr">
              <a:defRPr/>
            </a:pPr>
            <a:r>
              <a:rPr lang="en-US" dirty="0"/>
              <a:t>Behavior</a:t>
            </a:r>
          </a:p>
        </p:txBody>
      </p:sp>
      <p:sp>
        <p:nvSpPr>
          <p:cNvPr id="59" name="Oval 58"/>
          <p:cNvSpPr/>
          <p:nvPr/>
        </p:nvSpPr>
        <p:spPr>
          <a:xfrm>
            <a:off x="685800" y="1219200"/>
            <a:ext cx="1752600" cy="11430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r>
              <a:rPr lang="en-US" baseline="30000" dirty="0"/>
              <a:t>st</a:t>
            </a:r>
            <a:r>
              <a:rPr lang="en-US" dirty="0"/>
              <a:t> grade </a:t>
            </a:r>
          </a:p>
          <a:p>
            <a:pPr algn="ctr">
              <a:defRPr/>
            </a:pPr>
            <a:r>
              <a:rPr lang="en-US" dirty="0"/>
              <a:t>Behavior</a:t>
            </a:r>
          </a:p>
        </p:txBody>
      </p:sp>
      <p:sp>
        <p:nvSpPr>
          <p:cNvPr id="60" name="Oval 59"/>
          <p:cNvSpPr/>
          <p:nvPr/>
        </p:nvSpPr>
        <p:spPr>
          <a:xfrm>
            <a:off x="0" y="2438400"/>
            <a:ext cx="1752600" cy="12192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Kinder-</a:t>
            </a:r>
          </a:p>
          <a:p>
            <a:pPr algn="ctr">
              <a:defRPr/>
            </a:pPr>
            <a:r>
              <a:rPr lang="en-US" dirty="0"/>
              <a:t>garten</a:t>
            </a:r>
          </a:p>
          <a:p>
            <a:pPr algn="ctr">
              <a:defRPr/>
            </a:pPr>
            <a:r>
              <a:rPr lang="en-US" dirty="0"/>
              <a:t>behavior</a:t>
            </a:r>
          </a:p>
        </p:txBody>
      </p:sp>
      <p:cxnSp>
        <p:nvCxnSpPr>
          <p:cNvPr id="71" name="Straight Connector 70"/>
          <p:cNvCxnSpPr>
            <a:endCxn id="44" idx="2"/>
          </p:cNvCxnSpPr>
          <p:nvPr/>
        </p:nvCxnSpPr>
        <p:spPr>
          <a:xfrm>
            <a:off x="1066800" y="3352800"/>
            <a:ext cx="3352800" cy="21717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endCxn id="44" idx="1"/>
          </p:cNvCxnSpPr>
          <p:nvPr/>
        </p:nvCxnSpPr>
        <p:spPr>
          <a:xfrm>
            <a:off x="1752600" y="1905000"/>
            <a:ext cx="3001963" cy="28384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44" idx="0"/>
            <a:endCxn id="58" idx="5"/>
          </p:cNvCxnSpPr>
          <p:nvPr/>
        </p:nvCxnSpPr>
        <p:spPr>
          <a:xfrm rot="16200000" flipV="1">
            <a:off x="3053415" y="1910415"/>
            <a:ext cx="3378948" cy="1639422"/>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44" idx="0"/>
          </p:cNvCxnSpPr>
          <p:nvPr/>
        </p:nvCxnSpPr>
        <p:spPr>
          <a:xfrm rot="5400000" flipH="1" flipV="1">
            <a:off x="4076700" y="2400300"/>
            <a:ext cx="3505200" cy="53340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44" idx="7"/>
            <a:endCxn id="49" idx="3"/>
          </p:cNvCxnSpPr>
          <p:nvPr/>
        </p:nvCxnSpPr>
        <p:spPr>
          <a:xfrm rot="5400000" flipH="1" flipV="1">
            <a:off x="5196261" y="3129615"/>
            <a:ext cx="2788165" cy="43904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44" idx="6"/>
            <a:endCxn id="48" idx="3"/>
          </p:cNvCxnSpPr>
          <p:nvPr/>
        </p:nvCxnSpPr>
        <p:spPr>
          <a:xfrm flipV="1">
            <a:off x="6705600" y="3402852"/>
            <a:ext cx="942463" cy="212164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457200" y="3733800"/>
            <a:ext cx="18288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Kinder-garten</a:t>
            </a:r>
          </a:p>
          <a:p>
            <a:pPr algn="ctr">
              <a:defRPr/>
            </a:pPr>
            <a:r>
              <a:rPr lang="en-US" dirty="0"/>
              <a:t>Academic</a:t>
            </a:r>
          </a:p>
        </p:txBody>
      </p:sp>
      <p:sp>
        <p:nvSpPr>
          <p:cNvPr id="3" name="Oval 2"/>
          <p:cNvSpPr/>
          <p:nvPr/>
        </p:nvSpPr>
        <p:spPr>
          <a:xfrm>
            <a:off x="1752600" y="22098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r>
              <a:rPr lang="en-US" baseline="30000" dirty="0"/>
              <a:t>st</a:t>
            </a:r>
            <a:r>
              <a:rPr lang="en-US" dirty="0"/>
              <a:t> grade</a:t>
            </a:r>
          </a:p>
          <a:p>
            <a:pPr algn="ctr">
              <a:defRPr/>
            </a:pPr>
            <a:r>
              <a:rPr lang="en-US" dirty="0"/>
              <a:t>Academic</a:t>
            </a:r>
          </a:p>
          <a:p>
            <a:pPr algn="ctr">
              <a:defRPr/>
            </a:pPr>
            <a:endParaRPr lang="en-US" dirty="0"/>
          </a:p>
        </p:txBody>
      </p:sp>
      <p:sp>
        <p:nvSpPr>
          <p:cNvPr id="2" name="Oval 1"/>
          <p:cNvSpPr/>
          <p:nvPr/>
        </p:nvSpPr>
        <p:spPr>
          <a:xfrm>
            <a:off x="2895600" y="10668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r>
              <a:rPr lang="en-US" baseline="30000" dirty="0"/>
              <a:t>nd</a:t>
            </a:r>
            <a:r>
              <a:rPr lang="en-US" dirty="0"/>
              <a:t> grade</a:t>
            </a:r>
          </a:p>
          <a:p>
            <a:pPr algn="ctr">
              <a:defRPr/>
            </a:pPr>
            <a:r>
              <a:rPr lang="en-US" dirty="0"/>
              <a:t>Academic</a:t>
            </a:r>
          </a:p>
        </p:txBody>
      </p:sp>
      <p:sp>
        <p:nvSpPr>
          <p:cNvPr id="7" name="Oval 6"/>
          <p:cNvSpPr/>
          <p:nvPr/>
        </p:nvSpPr>
        <p:spPr>
          <a:xfrm>
            <a:off x="4800600" y="12954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r>
              <a:rPr lang="en-US" baseline="30000" dirty="0"/>
              <a:t>rd</a:t>
            </a:r>
            <a:r>
              <a:rPr lang="en-US" dirty="0"/>
              <a:t> grade</a:t>
            </a:r>
          </a:p>
          <a:p>
            <a:pPr algn="ctr">
              <a:defRPr/>
            </a:pPr>
            <a:r>
              <a:rPr lang="en-US" dirty="0"/>
              <a:t>Academic</a:t>
            </a:r>
          </a:p>
        </p:txBody>
      </p:sp>
      <p:sp>
        <p:nvSpPr>
          <p:cNvPr id="6" name="Oval 5"/>
          <p:cNvSpPr/>
          <p:nvPr/>
        </p:nvSpPr>
        <p:spPr>
          <a:xfrm>
            <a:off x="5562600" y="2667000"/>
            <a:ext cx="19050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r>
              <a:rPr lang="en-US" baseline="30000" dirty="0"/>
              <a:t>th</a:t>
            </a:r>
            <a:r>
              <a:rPr lang="en-US" dirty="0"/>
              <a:t> grade</a:t>
            </a:r>
          </a:p>
          <a:p>
            <a:pPr algn="ctr">
              <a:defRPr/>
            </a:pPr>
            <a:r>
              <a:rPr lang="en-US" dirty="0"/>
              <a:t>Academic</a:t>
            </a:r>
          </a:p>
        </p:txBody>
      </p:sp>
      <p:sp>
        <p:nvSpPr>
          <p:cNvPr id="5" name="Oval 4"/>
          <p:cNvSpPr/>
          <p:nvPr/>
        </p:nvSpPr>
        <p:spPr>
          <a:xfrm>
            <a:off x="6858000" y="3810000"/>
            <a:ext cx="1828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r>
              <a:rPr lang="en-US" baseline="30000" dirty="0"/>
              <a:t>th</a:t>
            </a:r>
            <a:r>
              <a:rPr lang="en-US" dirty="0"/>
              <a:t> grade</a:t>
            </a:r>
          </a:p>
          <a:p>
            <a:pPr algn="ctr">
              <a:defRPr/>
            </a:pPr>
            <a:r>
              <a:rPr lang="en-US" dirty="0"/>
              <a:t>Academic</a:t>
            </a:r>
          </a:p>
        </p:txBody>
      </p:sp>
      <p:sp>
        <p:nvSpPr>
          <p:cNvPr id="10" name="Oval 9"/>
          <p:cNvSpPr/>
          <p:nvPr/>
        </p:nvSpPr>
        <p:spPr>
          <a:xfrm>
            <a:off x="2438400" y="4343400"/>
            <a:ext cx="2362200" cy="220980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RtI Team</a:t>
            </a:r>
          </a:p>
          <a:p>
            <a:pPr algn="ctr">
              <a:defRPr/>
            </a:pPr>
            <a:r>
              <a:rPr lang="en-US" dirty="0"/>
              <a:t>RtI process</a:t>
            </a:r>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7" name="Rectangle 4"/>
          <p:cNvSpPr>
            <a:spLocks noGrp="1" noChangeArrowheads="1"/>
          </p:cNvSpPr>
          <p:nvPr>
            <p:ph type="title"/>
          </p:nvPr>
        </p:nvSpPr>
        <p:spPr/>
        <p:txBody>
          <a:bodyPr/>
          <a:lstStyle/>
          <a:p>
            <a:pPr eaLnBrk="1" hangingPunct="1"/>
            <a:r>
              <a:rPr lang="en-US" dirty="0"/>
              <a:t>Attention Signal</a:t>
            </a:r>
          </a:p>
        </p:txBody>
      </p:sp>
      <p:sp>
        <p:nvSpPr>
          <p:cNvPr id="55298" name="Rectangle 2"/>
          <p:cNvSpPr>
            <a:spLocks noGrp="1" noChangeArrowheads="1"/>
          </p:cNvSpPr>
          <p:nvPr>
            <p:ph idx="1"/>
          </p:nvPr>
        </p:nvSpPr>
        <p:spPr>
          <a:xfrm>
            <a:off x="914400" y="2133600"/>
            <a:ext cx="5010150" cy="3575050"/>
          </a:xfrm>
        </p:spPr>
        <p:txBody>
          <a:bodyPr lIns="90000" tIns="46800" rIns="90000" bIns="46800"/>
          <a:lstStyle/>
          <a:p>
            <a:pPr eaLnBrk="1" hangingPunct="1">
              <a:lnSpc>
                <a:spcPct val="95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3600" dirty="0"/>
              <a:t>Trainer will raise his/her hand</a:t>
            </a:r>
          </a:p>
          <a:p>
            <a:pPr eaLnBrk="1" hangingPunct="1">
              <a:lnSpc>
                <a:spcPct val="95000"/>
              </a:lnSpc>
              <a:buFont typeface="Wingdings 2" pitchFamily="18"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1200" dirty="0"/>
          </a:p>
          <a:p>
            <a:pPr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sz="3600" dirty="0"/>
              <a:t>Participants will raise their hand and wait quietly</a:t>
            </a:r>
          </a:p>
          <a:p>
            <a:pPr eaLnBrk="1" hangingPunct="1">
              <a:buFont typeface="Wingdings 2" pitchFamily="18"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sz="3600" dirty="0"/>
          </a:p>
          <a:p>
            <a:pPr algn="ctr" eaLnBrk="1" hangingPunct="1">
              <a:buFont typeface="Wingdings 2" pitchFamily="18"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dirty="0"/>
          </a:p>
        </p:txBody>
      </p:sp>
      <p:pic>
        <p:nvPicPr>
          <p:cNvPr id="55299" name="Picture 3"/>
          <p:cNvPicPr>
            <a:picLocks noChangeAspect="1" noChangeArrowheads="1"/>
          </p:cNvPicPr>
          <p:nvPr/>
        </p:nvPicPr>
        <p:blipFill>
          <a:blip r:embed="rId3" cstate="print"/>
          <a:srcRect/>
          <a:stretch>
            <a:fillRect/>
          </a:stretch>
        </p:blipFill>
        <p:spPr bwMode="auto">
          <a:xfrm>
            <a:off x="6629400" y="2286000"/>
            <a:ext cx="1179513" cy="3124200"/>
          </a:xfrm>
          <a:prstGeom prst="rect">
            <a:avLst/>
          </a:prstGeom>
          <a:noFill/>
          <a:ln w="9525">
            <a:noFill/>
            <a:miter lim="800000"/>
            <a:headEnd/>
            <a:tailEnd/>
          </a:ln>
        </p:spPr>
      </p:pic>
      <p:sp>
        <p:nvSpPr>
          <p:cNvPr id="55300" name="Oval 4"/>
          <p:cNvSpPr>
            <a:spLocks noChangeArrowheads="1"/>
          </p:cNvSpPr>
          <p:nvPr/>
        </p:nvSpPr>
        <p:spPr bwMode="auto">
          <a:xfrm>
            <a:off x="6705600" y="1981200"/>
            <a:ext cx="762000" cy="914400"/>
          </a:xfrm>
          <a:prstGeom prst="ellipse">
            <a:avLst/>
          </a:prstGeom>
          <a:solidFill>
            <a:schemeClr val="bg1"/>
          </a:solidFill>
          <a:ln w="9525" algn="ctr">
            <a:solidFill>
              <a:schemeClr val="bg1"/>
            </a:solidFill>
            <a:round/>
            <a:headEnd/>
            <a:tailEnd/>
          </a:ln>
        </p:spPr>
        <p:txBody>
          <a:bodyPr wrap="none" anchor="ctr"/>
          <a:lstStyle/>
          <a:p>
            <a:endParaRPr lang="en-US" dirty="0"/>
          </a:p>
        </p:txBody>
      </p:sp>
      <p:pic>
        <p:nvPicPr>
          <p:cNvPr id="55301" name="Picture 2" descr="http://www.viraltwittersecret.com/webinar4/hand_raising.jpg"/>
          <p:cNvPicPr>
            <a:picLocks noChangeAspect="1" noChangeArrowheads="1"/>
          </p:cNvPicPr>
          <p:nvPr/>
        </p:nvPicPr>
        <p:blipFill>
          <a:blip r:embed="rId4" cstate="print"/>
          <a:srcRect/>
          <a:stretch>
            <a:fillRect/>
          </a:stretch>
        </p:blipFill>
        <p:spPr bwMode="auto">
          <a:xfrm>
            <a:off x="6248400" y="1981200"/>
            <a:ext cx="2447925" cy="380047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FD0EBBB7-19FA-4840-8929-F705CC2DDF8D}" type="slidenum">
              <a:rPr lang="en-US"/>
              <a:pPr>
                <a:defRPr/>
              </a:pPr>
              <a:t>5</a:t>
            </a:fld>
            <a:endParaRPr lang="en-US" dirty="0"/>
          </a:p>
        </p:txBody>
      </p:sp>
    </p:spTree>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5313" name="Title 1"/>
          <p:cNvSpPr>
            <a:spLocks noGrp="1"/>
          </p:cNvSpPr>
          <p:nvPr>
            <p:ph type="title"/>
          </p:nvPr>
        </p:nvSpPr>
        <p:spPr/>
        <p:txBody>
          <a:bodyPr/>
          <a:lstStyle/>
          <a:p>
            <a:pPr eaLnBrk="1" hangingPunct="1"/>
            <a:r>
              <a:rPr lang="en-US" dirty="0"/>
              <a:t>Team Responsibilities:  </a:t>
            </a:r>
            <a:br>
              <a:rPr lang="en-US" dirty="0"/>
            </a:br>
            <a:r>
              <a:rPr lang="en-US" dirty="0"/>
              <a:t>Create the Tertiary System</a:t>
            </a:r>
          </a:p>
        </p:txBody>
      </p:sp>
      <p:sp>
        <p:nvSpPr>
          <p:cNvPr id="1165314" name="Content Placeholder 2"/>
          <p:cNvSpPr>
            <a:spLocks noGrp="1"/>
          </p:cNvSpPr>
          <p:nvPr>
            <p:ph idx="1"/>
          </p:nvPr>
        </p:nvSpPr>
        <p:spPr>
          <a:xfrm>
            <a:off x="685800" y="1981200"/>
            <a:ext cx="8229600" cy="4419600"/>
          </a:xfrm>
        </p:spPr>
        <p:txBody>
          <a:bodyPr/>
          <a:lstStyle/>
          <a:p>
            <a:pPr marL="325438" indent="-268288" eaLnBrk="1" hangingPunct="1">
              <a:lnSpc>
                <a:spcPct val="90000"/>
              </a:lnSpc>
            </a:pPr>
            <a:r>
              <a:rPr lang="en-US" dirty="0"/>
              <a:t>Identify resources and develop the tertiary system of supports </a:t>
            </a:r>
          </a:p>
          <a:p>
            <a:pPr marL="325438" indent="-268288" eaLnBrk="1" hangingPunct="1">
              <a:lnSpc>
                <a:spcPct val="90000"/>
              </a:lnSpc>
            </a:pPr>
            <a:r>
              <a:rPr lang="en-US" dirty="0"/>
              <a:t>screen and identify students needing additional behavioral support.</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50</a:t>
            </a:fld>
            <a:endParaRPr lang="en-US" dirty="0"/>
          </a:p>
        </p:txBody>
      </p:sp>
      <p:pic>
        <p:nvPicPr>
          <p:cNvPr id="8" name="Picture 7" descr="TIPS.png"/>
          <p:cNvPicPr>
            <a:picLocks noChangeAspect="1"/>
          </p:cNvPicPr>
          <p:nvPr/>
        </p:nvPicPr>
        <p:blipFill>
          <a:blip r:embed="rId3" cstate="print"/>
          <a:stretch>
            <a:fillRect/>
          </a:stretch>
        </p:blipFill>
        <p:spPr>
          <a:xfrm>
            <a:off x="1783470" y="4267200"/>
            <a:ext cx="2552556" cy="2199831"/>
          </a:xfrm>
          <a:prstGeom prst="rect">
            <a:avLst/>
          </a:prstGeom>
        </p:spPr>
      </p:pic>
      <p:grpSp>
        <p:nvGrpSpPr>
          <p:cNvPr id="12" name="Group 10"/>
          <p:cNvGrpSpPr>
            <a:grpSpLocks/>
          </p:cNvGrpSpPr>
          <p:nvPr/>
        </p:nvGrpSpPr>
        <p:grpSpPr bwMode="auto">
          <a:xfrm>
            <a:off x="6019800" y="4114800"/>
            <a:ext cx="2743200" cy="2743200"/>
            <a:chOff x="6705600" y="3429000"/>
            <a:chExt cx="2743200" cy="2743200"/>
          </a:xfrm>
        </p:grpSpPr>
        <p:pic>
          <p:nvPicPr>
            <p:cNvPr id="13" name="Picture 8" descr="C:\Documents and Settings\ycsadmin\Local Settings\Temporary Internet Files\Content.IE5\4WW7QPFQ\MC900441312[1].png"/>
            <p:cNvPicPr>
              <a:picLocks noChangeAspect="1" noChangeArrowheads="1"/>
            </p:cNvPicPr>
            <p:nvPr/>
          </p:nvPicPr>
          <p:blipFill>
            <a:blip r:embed="rId4" cstate="print"/>
            <a:srcRect/>
            <a:stretch>
              <a:fillRect/>
            </a:stretch>
          </p:blipFill>
          <p:spPr bwMode="auto">
            <a:xfrm>
              <a:off x="6705600" y="3429000"/>
              <a:ext cx="2743200" cy="2743200"/>
            </a:xfrm>
            <a:prstGeom prst="rect">
              <a:avLst/>
            </a:prstGeom>
            <a:noFill/>
            <a:ln w="9525">
              <a:noFill/>
              <a:miter lim="800000"/>
              <a:headEnd/>
              <a:tailEnd/>
            </a:ln>
          </p:spPr>
        </p:pic>
        <p:sp>
          <p:nvSpPr>
            <p:cNvPr id="14"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5313" name="Title 1"/>
          <p:cNvSpPr>
            <a:spLocks noGrp="1"/>
          </p:cNvSpPr>
          <p:nvPr>
            <p:ph type="title"/>
          </p:nvPr>
        </p:nvSpPr>
        <p:spPr>
          <a:xfrm>
            <a:off x="1447800" y="228600"/>
            <a:ext cx="7467600" cy="1249362"/>
          </a:xfrm>
        </p:spPr>
        <p:txBody>
          <a:bodyPr/>
          <a:lstStyle/>
          <a:p>
            <a:pPr eaLnBrk="1" hangingPunct="1"/>
            <a:r>
              <a:rPr lang="en-US" dirty="0"/>
              <a:t>Team Responsibilities:  Implement the Tertiary System</a:t>
            </a:r>
          </a:p>
        </p:txBody>
      </p:sp>
      <p:sp>
        <p:nvSpPr>
          <p:cNvPr id="1165314" name="Content Placeholder 2"/>
          <p:cNvSpPr>
            <a:spLocks noGrp="1"/>
          </p:cNvSpPr>
          <p:nvPr>
            <p:ph idx="1"/>
          </p:nvPr>
        </p:nvSpPr>
        <p:spPr>
          <a:xfrm>
            <a:off x="457200" y="1981200"/>
            <a:ext cx="8458200" cy="4419600"/>
          </a:xfrm>
        </p:spPr>
        <p:txBody>
          <a:bodyPr/>
          <a:lstStyle/>
          <a:p>
            <a:pPr marL="325438" indent="-268288" eaLnBrk="1" hangingPunct="1">
              <a:lnSpc>
                <a:spcPct val="90000"/>
              </a:lnSpc>
            </a:pPr>
            <a:r>
              <a:rPr lang="en-US" dirty="0"/>
              <a:t>Providing staff development and support to teachers regarding the process</a:t>
            </a:r>
          </a:p>
          <a:p>
            <a:pPr marL="325438" indent="-268288" eaLnBrk="1" hangingPunct="1">
              <a:lnSpc>
                <a:spcPct val="90000"/>
              </a:lnSpc>
            </a:pPr>
            <a:r>
              <a:rPr lang="en-US" dirty="0"/>
              <a:t>Support teachers with assessment and implementation </a:t>
            </a:r>
          </a:p>
          <a:p>
            <a:pPr marL="1125538" lvl="2" indent="-268288" eaLnBrk="1" hangingPunct="1">
              <a:lnSpc>
                <a:spcPct val="90000"/>
              </a:lnSpc>
              <a:buFont typeface="Wingdings" pitchFamily="2" charset="2"/>
              <a:buChar char=""/>
            </a:pPr>
            <a:endParaRPr lang="en-US" sz="2200"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51</a:t>
            </a:fld>
            <a:endParaRPr lang="en-US" dirty="0"/>
          </a:p>
        </p:txBody>
      </p:sp>
    </p:spTree>
  </p:cSld>
  <p:clrMapOvr>
    <a:masterClrMapping/>
  </p:clrMapOvr>
  <p:transition spd="med">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5313" name="Title 1"/>
          <p:cNvSpPr>
            <a:spLocks noGrp="1"/>
          </p:cNvSpPr>
          <p:nvPr>
            <p:ph type="title"/>
          </p:nvPr>
        </p:nvSpPr>
        <p:spPr/>
        <p:txBody>
          <a:bodyPr/>
          <a:lstStyle/>
          <a:p>
            <a:pPr eaLnBrk="1" hangingPunct="1"/>
            <a:r>
              <a:rPr lang="en-US" dirty="0"/>
              <a:t>Team Responsibilities:  Monitor the Tertiary System</a:t>
            </a:r>
          </a:p>
        </p:txBody>
      </p:sp>
      <p:sp>
        <p:nvSpPr>
          <p:cNvPr id="1165314" name="Content Placeholder 2"/>
          <p:cNvSpPr>
            <a:spLocks noGrp="1"/>
          </p:cNvSpPr>
          <p:nvPr>
            <p:ph idx="1"/>
          </p:nvPr>
        </p:nvSpPr>
        <p:spPr>
          <a:xfrm>
            <a:off x="609600" y="1828800"/>
            <a:ext cx="8305800" cy="4572000"/>
          </a:xfrm>
        </p:spPr>
        <p:txBody>
          <a:bodyPr/>
          <a:lstStyle/>
          <a:p>
            <a:pPr marL="325438" indent="-268288" eaLnBrk="1" hangingPunct="1">
              <a:lnSpc>
                <a:spcPct val="90000"/>
              </a:lnSpc>
            </a:pPr>
            <a:r>
              <a:rPr lang="en-US" sz="3000" dirty="0"/>
              <a:t>Review behavioral data and interventions in order to evaluate the effectiveness</a:t>
            </a:r>
          </a:p>
          <a:p>
            <a:pPr marL="325438" indent="-268288" eaLnBrk="1" hangingPunct="1">
              <a:lnSpc>
                <a:spcPct val="90000"/>
              </a:lnSpc>
            </a:pPr>
            <a:r>
              <a:rPr lang="en-US" sz="3000" dirty="0"/>
              <a:t>Reviewing Implementation Inventory Tertiary Systems, Data, and Practices to address areas of need</a:t>
            </a:r>
          </a:p>
          <a:p>
            <a:pPr marL="1125538" lvl="2" indent="-268288" eaLnBrk="1" hangingPunct="1">
              <a:lnSpc>
                <a:spcPct val="90000"/>
              </a:lnSpc>
              <a:buFont typeface="Wingdings" pitchFamily="2" charset="2"/>
              <a:buChar char=""/>
            </a:pPr>
            <a:endParaRPr lang="en-US" sz="2200"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52</a:t>
            </a:fld>
            <a:endParaRPr lang="en-US" dirty="0"/>
          </a:p>
        </p:txBody>
      </p:sp>
    </p:spTree>
  </p:cSld>
  <p:clrMapOvr>
    <a:masterClrMapping/>
  </p:clrMapOvr>
  <p:transition spd="med">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337" name="Title 1"/>
          <p:cNvSpPr>
            <a:spLocks noGrp="1"/>
          </p:cNvSpPr>
          <p:nvPr>
            <p:ph type="title"/>
          </p:nvPr>
        </p:nvSpPr>
        <p:spPr/>
        <p:txBody>
          <a:bodyPr/>
          <a:lstStyle/>
          <a:p>
            <a:pPr eaLnBrk="1" hangingPunct="1"/>
            <a:r>
              <a:rPr lang="en-US" dirty="0"/>
              <a:t>Activity:  Tertiary Team	</a:t>
            </a:r>
          </a:p>
        </p:txBody>
      </p:sp>
      <p:sp>
        <p:nvSpPr>
          <p:cNvPr id="1166338" name="Content Placeholder 2"/>
          <p:cNvSpPr>
            <a:spLocks noGrp="1"/>
          </p:cNvSpPr>
          <p:nvPr>
            <p:ph idx="1"/>
          </p:nvPr>
        </p:nvSpPr>
        <p:spPr/>
        <p:txBody>
          <a:bodyPr/>
          <a:lstStyle/>
          <a:p>
            <a:pPr eaLnBrk="1" hangingPunct="1"/>
            <a:r>
              <a:rPr lang="en-US" dirty="0"/>
              <a:t>Discuss connections to existing teams (ex. RtI, pre-referral, PBIS)</a:t>
            </a:r>
          </a:p>
          <a:p>
            <a:pPr eaLnBrk="1" hangingPunct="1"/>
            <a:r>
              <a:rPr lang="en-US" dirty="0"/>
              <a:t>Discuss team structure, organization, and communication.</a:t>
            </a:r>
          </a:p>
          <a:p>
            <a:pPr eaLnBrk="1" hangingPunct="1"/>
            <a:r>
              <a:rPr lang="en-US" dirty="0"/>
              <a:t>Create a thinking map that explains the connections and/or processes.</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53</a:t>
            </a:fld>
            <a:endParaRPr lang="en-US" dirty="0"/>
          </a:p>
        </p:txBody>
      </p:sp>
      <p:grpSp>
        <p:nvGrpSpPr>
          <p:cNvPr id="10" name="Group 10"/>
          <p:cNvGrpSpPr>
            <a:grpSpLocks/>
          </p:cNvGrpSpPr>
          <p:nvPr/>
        </p:nvGrpSpPr>
        <p:grpSpPr bwMode="auto">
          <a:xfrm>
            <a:off x="6248400" y="4419600"/>
            <a:ext cx="2514600" cy="2438400"/>
            <a:chOff x="6705600" y="3429000"/>
            <a:chExt cx="2743200" cy="2743200"/>
          </a:xfrm>
        </p:grpSpPr>
        <p:pic>
          <p:nvPicPr>
            <p:cNvPr id="11" name="Picture 8" descr="C:\Documents and Settings\ycsadmin\Local Settings\Temporary Internet Files\Content.IE5\4WW7QPFQ\MC900441312[1].png"/>
            <p:cNvPicPr>
              <a:picLocks noChangeAspect="1" noChangeArrowheads="1"/>
            </p:cNvPicPr>
            <p:nvPr/>
          </p:nvPicPr>
          <p:blipFill>
            <a:blip r:embed="rId2" cstate="print"/>
            <a:srcRect/>
            <a:stretch>
              <a:fillRect/>
            </a:stretch>
          </p:blipFill>
          <p:spPr bwMode="auto">
            <a:xfrm>
              <a:off x="6705600" y="3429000"/>
              <a:ext cx="2743200" cy="2743200"/>
            </a:xfrm>
            <a:prstGeom prst="rect">
              <a:avLst/>
            </a:prstGeom>
            <a:noFill/>
            <a:ln w="9525">
              <a:noFill/>
              <a:miter lim="800000"/>
              <a:headEnd/>
              <a:tailEnd/>
            </a:ln>
          </p:spPr>
        </p:pic>
        <p:sp>
          <p:nvSpPr>
            <p:cNvPr id="12"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pic>
        <p:nvPicPr>
          <p:cNvPr id="13" name="Picture 12" descr="TIPS.png"/>
          <p:cNvPicPr>
            <a:picLocks noChangeAspect="1"/>
          </p:cNvPicPr>
          <p:nvPr/>
        </p:nvPicPr>
        <p:blipFill>
          <a:blip r:embed="rId3" cstate="print"/>
          <a:stretch>
            <a:fillRect/>
          </a:stretch>
        </p:blipFill>
        <p:spPr>
          <a:xfrm>
            <a:off x="2030072" y="5181600"/>
            <a:ext cx="1696354" cy="1461944"/>
          </a:xfrm>
          <a:prstGeom prst="rect">
            <a:avLst/>
          </a:prstGeom>
        </p:spPr>
      </p:pic>
    </p:spTree>
  </p:cSld>
  <p:clrMapOvr>
    <a:masterClrMapping/>
  </p:clrMapOvr>
  <p:transition spd="med">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2481" name="Rectangle 2"/>
          <p:cNvSpPr>
            <a:spLocks noGrp="1" noChangeArrowheads="1"/>
          </p:cNvSpPr>
          <p:nvPr>
            <p:ph type="title"/>
          </p:nvPr>
        </p:nvSpPr>
        <p:spPr/>
        <p:txBody>
          <a:bodyPr/>
          <a:lstStyle/>
          <a:p>
            <a:pPr eaLnBrk="1" hangingPunct="1"/>
            <a:r>
              <a:rPr lang="en-US" sz="3600" dirty="0"/>
              <a:t>Create the System:</a:t>
            </a:r>
            <a:br>
              <a:rPr lang="en-US" sz="3600" dirty="0"/>
            </a:br>
            <a:r>
              <a:rPr lang="en-US" sz="3600" dirty="0"/>
              <a:t>Working Smarter</a:t>
            </a:r>
          </a:p>
        </p:txBody>
      </p:sp>
      <p:sp>
        <p:nvSpPr>
          <p:cNvPr id="1172482" name="Rectangle 3"/>
          <p:cNvSpPr>
            <a:spLocks noGrp="1" noChangeArrowheads="1"/>
          </p:cNvSpPr>
          <p:nvPr>
            <p:ph type="body" sz="half" idx="1"/>
          </p:nvPr>
        </p:nvSpPr>
        <p:spPr>
          <a:xfrm>
            <a:off x="228600" y="1828800"/>
            <a:ext cx="4572000" cy="2590800"/>
          </a:xfrm>
        </p:spPr>
        <p:txBody>
          <a:bodyPr/>
          <a:lstStyle/>
          <a:p>
            <a:pPr eaLnBrk="1" hangingPunct="1"/>
            <a:r>
              <a:rPr lang="en-US" sz="3000" dirty="0"/>
              <a:t>What does working smarter look like at the individual level?  How do we invest our resources wisely?</a:t>
            </a:r>
          </a:p>
        </p:txBody>
      </p:sp>
      <p:sp>
        <p:nvSpPr>
          <p:cNvPr id="7" name="Slide Number Placeholder 6"/>
          <p:cNvSpPr>
            <a:spLocks noGrp="1"/>
          </p:cNvSpPr>
          <p:nvPr>
            <p:ph type="sldNum" sz="quarter" idx="12"/>
          </p:nvPr>
        </p:nvSpPr>
        <p:spPr/>
        <p:txBody>
          <a:bodyPr/>
          <a:lstStyle/>
          <a:p>
            <a:pPr>
              <a:defRPr/>
            </a:pPr>
            <a:fld id="{E005C503-26D1-442E-9BE5-4229E542AFBB}" type="slidenum">
              <a:rPr lang="en-US"/>
              <a:pPr>
                <a:defRPr/>
              </a:pPr>
              <a:t>54</a:t>
            </a:fld>
            <a:endParaRPr lang="en-US" dirty="0"/>
          </a:p>
        </p:txBody>
      </p:sp>
      <p:sp>
        <p:nvSpPr>
          <p:cNvPr id="1254411" name="AutoShape 11"/>
          <p:cNvSpPr>
            <a:spLocks noChangeArrowheads="1"/>
          </p:cNvSpPr>
          <p:nvPr/>
        </p:nvSpPr>
        <p:spPr bwMode="auto">
          <a:xfrm>
            <a:off x="4800600" y="2057400"/>
            <a:ext cx="3505200" cy="4267200"/>
          </a:xfrm>
          <a:prstGeom prst="triangle">
            <a:avLst>
              <a:gd name="adj" fmla="val 50000"/>
            </a:avLst>
          </a:prstGeom>
          <a:gradFill flip="none" rotWithShape="1">
            <a:gsLst>
              <a:gs pos="5000">
                <a:srgbClr val="FF7A00"/>
              </a:gs>
              <a:gs pos="70000">
                <a:srgbClr val="FF0300"/>
              </a:gs>
              <a:gs pos="100000">
                <a:srgbClr val="4D0808"/>
              </a:gs>
            </a:gsLst>
            <a:lin ang="16200000" scaled="1"/>
            <a:tileRect/>
          </a:gradFill>
          <a:ln w="9525">
            <a:solidFill>
              <a:schemeClr val="tx1"/>
            </a:solidFill>
            <a:miter lim="800000"/>
            <a:headEnd/>
            <a:tailEnd/>
          </a:ln>
        </p:spPr>
        <p:txBody>
          <a:bodyPr wrap="none" anchor="ctr"/>
          <a:lstStyle/>
          <a:p>
            <a:endParaRPr lang="en-US" dirty="0"/>
          </a:p>
        </p:txBody>
      </p:sp>
      <p:sp>
        <p:nvSpPr>
          <p:cNvPr id="6" name="TextBox 5"/>
          <p:cNvSpPr txBox="1">
            <a:spLocks noChangeArrowheads="1"/>
          </p:cNvSpPr>
          <p:nvPr/>
        </p:nvSpPr>
        <p:spPr bwMode="auto">
          <a:xfrm>
            <a:off x="457200" y="4800600"/>
            <a:ext cx="4038600" cy="1570038"/>
          </a:xfrm>
          <a:prstGeom prst="rect">
            <a:avLst/>
          </a:prstGeom>
          <a:noFill/>
          <a:ln w="9525">
            <a:noFill/>
            <a:miter lim="800000"/>
            <a:headEnd/>
            <a:tailEnd/>
          </a:ln>
        </p:spPr>
        <p:txBody>
          <a:bodyPr>
            <a:spAutoFit/>
          </a:bodyPr>
          <a:lstStyle/>
          <a:p>
            <a:r>
              <a:rPr lang="en-US" sz="2400" dirty="0">
                <a:solidFill>
                  <a:srgbClr val="F60A0A"/>
                </a:solidFill>
              </a:rPr>
              <a:t>Develop a continuum of support within the tertiary level to address all the shades of red</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54411"/>
                                        </p:tgtEl>
                                        <p:attrNameLst>
                                          <p:attrName>style.visibility</p:attrName>
                                        </p:attrNameLst>
                                      </p:cBhvr>
                                      <p:to>
                                        <p:strVal val="visible"/>
                                      </p:to>
                                    </p:set>
                                    <p:animEffect transition="in" filter="wipe(down)">
                                      <p:cBhvr>
                                        <p:cTn id="7" dur="5000"/>
                                        <p:tgtEl>
                                          <p:spTgt spid="12544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4411" grpId="0" animBg="1"/>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4529" name="Rectangle 2"/>
          <p:cNvSpPr>
            <a:spLocks noGrp="1" noChangeArrowheads="1"/>
          </p:cNvSpPr>
          <p:nvPr>
            <p:ph type="title"/>
          </p:nvPr>
        </p:nvSpPr>
        <p:spPr/>
        <p:txBody>
          <a:bodyPr/>
          <a:lstStyle/>
          <a:p>
            <a:pPr eaLnBrk="1" hangingPunct="1"/>
            <a:r>
              <a:rPr lang="en-US" dirty="0"/>
              <a:t>Three Important Themes</a:t>
            </a:r>
          </a:p>
        </p:txBody>
      </p:sp>
      <p:sp>
        <p:nvSpPr>
          <p:cNvPr id="1174530" name="Rectangle 3"/>
          <p:cNvSpPr>
            <a:spLocks noGrp="1" noChangeArrowheads="1"/>
          </p:cNvSpPr>
          <p:nvPr>
            <p:ph idx="1"/>
          </p:nvPr>
        </p:nvSpPr>
        <p:spPr/>
        <p:txBody>
          <a:bodyPr/>
          <a:lstStyle/>
          <a:p>
            <a:pPr eaLnBrk="1" hangingPunct="1"/>
            <a:r>
              <a:rPr lang="en-US" sz="4000" dirty="0"/>
              <a:t>Create systems (not just interventions) to support all students</a:t>
            </a:r>
          </a:p>
          <a:p>
            <a:pPr eaLnBrk="1" hangingPunct="1"/>
            <a:r>
              <a:rPr lang="en-US" sz="4000" dirty="0"/>
              <a:t>Intervene earlier rather than later</a:t>
            </a:r>
          </a:p>
          <a:p>
            <a:pPr eaLnBrk="1" hangingPunct="1"/>
            <a:r>
              <a:rPr lang="en-US" sz="4000" dirty="0"/>
              <a:t>Evidence, not opinion</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55</a:t>
            </a:fld>
            <a:endParaRPr lang="en-US" dirty="0"/>
          </a:p>
        </p:txBody>
      </p:sp>
    </p:spTree>
  </p:cSld>
  <p:clrMapOvr>
    <a:masterClrMapping/>
  </p:clrMapOvr>
  <p:transition spd="med">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9409" name="Title 1"/>
          <p:cNvSpPr>
            <a:spLocks noGrp="1"/>
          </p:cNvSpPr>
          <p:nvPr>
            <p:ph type="title"/>
          </p:nvPr>
        </p:nvSpPr>
        <p:spPr/>
        <p:txBody>
          <a:bodyPr/>
          <a:lstStyle/>
          <a:p>
            <a:pPr eaLnBrk="1" hangingPunct="1"/>
            <a:r>
              <a:rPr lang="en-US" dirty="0"/>
              <a:t>Data Decision Rules </a:t>
            </a:r>
          </a:p>
        </p:txBody>
      </p:sp>
      <p:sp>
        <p:nvSpPr>
          <p:cNvPr id="1169410" name="Content Placeholder 2"/>
          <p:cNvSpPr>
            <a:spLocks noGrp="1"/>
          </p:cNvSpPr>
          <p:nvPr>
            <p:ph idx="1"/>
          </p:nvPr>
        </p:nvSpPr>
        <p:spPr>
          <a:xfrm>
            <a:off x="457200" y="1905000"/>
            <a:ext cx="8229600" cy="4221163"/>
          </a:xfrm>
        </p:spPr>
        <p:txBody>
          <a:bodyPr/>
          <a:lstStyle/>
          <a:p>
            <a:pPr eaLnBrk="1" hangingPunct="1">
              <a:buNone/>
            </a:pPr>
            <a:r>
              <a:rPr lang="en-US" sz="3600" dirty="0"/>
              <a:t>To address:</a:t>
            </a:r>
          </a:p>
          <a:p>
            <a:pPr eaLnBrk="1" hangingPunct="1"/>
            <a:r>
              <a:rPr lang="en-US" sz="3600" dirty="0"/>
              <a:t>Teachers initiating the behavioral support process</a:t>
            </a:r>
          </a:p>
          <a:p>
            <a:pPr eaLnBrk="1" hangingPunct="1"/>
            <a:r>
              <a:rPr lang="en-US" sz="3600" dirty="0"/>
              <a:t>Student data initiating the process</a:t>
            </a:r>
          </a:p>
          <a:p>
            <a:pPr eaLnBrk="1" hangingPunct="1"/>
            <a:r>
              <a:rPr lang="en-US" sz="3600" dirty="0"/>
              <a:t>Progress and goal completion rules</a:t>
            </a:r>
          </a:p>
          <a:p>
            <a:pPr eaLnBrk="1" hangingPunct="1"/>
            <a:r>
              <a:rPr lang="en-US" sz="3600" dirty="0"/>
              <a:t>Tertiary intervention effectiveness guidelines</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56</a:t>
            </a:fld>
            <a:endParaRPr lang="en-US" dirty="0"/>
          </a:p>
        </p:txBody>
      </p:sp>
    </p:spTree>
  </p:cSld>
  <p:clrMapOvr>
    <a:masterClrMapping/>
  </p:clrMapOvr>
  <p:transition spd="med">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457" name="Title 1"/>
          <p:cNvSpPr>
            <a:spLocks noGrp="1"/>
          </p:cNvSpPr>
          <p:nvPr>
            <p:ph type="title"/>
          </p:nvPr>
        </p:nvSpPr>
        <p:spPr/>
        <p:txBody>
          <a:bodyPr/>
          <a:lstStyle/>
          <a:p>
            <a:pPr eaLnBrk="1" hangingPunct="1"/>
            <a:r>
              <a:rPr lang="en-US" dirty="0"/>
              <a:t>Examples</a:t>
            </a:r>
          </a:p>
        </p:txBody>
      </p:sp>
      <p:sp>
        <p:nvSpPr>
          <p:cNvPr id="1171458" name="Content Placeholder 2"/>
          <p:cNvSpPr>
            <a:spLocks noGrp="1"/>
          </p:cNvSpPr>
          <p:nvPr>
            <p:ph idx="1"/>
          </p:nvPr>
        </p:nvSpPr>
        <p:spPr>
          <a:xfrm>
            <a:off x="304800" y="1828800"/>
            <a:ext cx="8458200" cy="4572000"/>
          </a:xfrm>
        </p:spPr>
        <p:txBody>
          <a:bodyPr/>
          <a:lstStyle/>
          <a:p>
            <a:pPr lvl="1" eaLnBrk="1" hangingPunct="1">
              <a:lnSpc>
                <a:spcPct val="90000"/>
              </a:lnSpc>
            </a:pPr>
            <a:r>
              <a:rPr lang="en-US" dirty="0"/>
              <a:t>Less than 15 Star Tickets earned per week for 2 weeks</a:t>
            </a:r>
          </a:p>
          <a:p>
            <a:pPr lvl="1" eaLnBrk="1" hangingPunct="1">
              <a:lnSpc>
                <a:spcPct val="90000"/>
              </a:lnSpc>
            </a:pPr>
            <a:r>
              <a:rPr lang="en-US" dirty="0"/>
              <a:t>More than 5 absences in a 30 day period</a:t>
            </a:r>
          </a:p>
          <a:p>
            <a:pPr lvl="1" eaLnBrk="1" hangingPunct="1">
              <a:lnSpc>
                <a:spcPct val="90000"/>
              </a:lnSpc>
            </a:pPr>
            <a:r>
              <a:rPr lang="en-US" dirty="0"/>
              <a:t>3 or more counseling referrals in a 30 day period</a:t>
            </a:r>
          </a:p>
          <a:p>
            <a:pPr lvl="1" eaLnBrk="1" hangingPunct="1">
              <a:lnSpc>
                <a:spcPct val="90000"/>
              </a:lnSpc>
            </a:pPr>
            <a:r>
              <a:rPr lang="en-US" dirty="0"/>
              <a:t>6 or more office discipline referrals</a:t>
            </a:r>
          </a:p>
          <a:p>
            <a:pPr lvl="1" eaLnBrk="1" hangingPunct="1">
              <a:lnSpc>
                <a:spcPct val="90000"/>
              </a:lnSpc>
            </a:pPr>
            <a:r>
              <a:rPr lang="en-US" dirty="0"/>
              <a:t>Progress to 80% completion of homework assignments</a:t>
            </a:r>
          </a:p>
          <a:p>
            <a:pPr lvl="1" eaLnBrk="1" hangingPunct="1">
              <a:lnSpc>
                <a:spcPct val="90000"/>
              </a:lnSpc>
            </a:pPr>
            <a:r>
              <a:rPr lang="en-US" dirty="0"/>
              <a:t>70% of students receiving this tertiary intervention meet their goals within 8 weeks.</a:t>
            </a:r>
            <a:endParaRPr lang="en-US" sz="3200"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57</a:t>
            </a:fld>
            <a:endParaRPr lang="en-US" dirty="0"/>
          </a:p>
        </p:txBody>
      </p:sp>
    </p:spTree>
  </p:cSld>
  <p:clrMapOvr>
    <a:masterClrMapping/>
  </p:clrMapOvr>
  <p:transition spd="med">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696200" cy="1249362"/>
          </a:xfrm>
        </p:spPr>
        <p:txBody>
          <a:bodyPr/>
          <a:lstStyle/>
          <a:p>
            <a:r>
              <a:rPr lang="en-US" dirty="0"/>
              <a:t>Activity:  </a:t>
            </a:r>
            <a:br>
              <a:rPr lang="en-US" dirty="0"/>
            </a:br>
            <a:r>
              <a:rPr lang="en-US" dirty="0"/>
              <a:t>Tertiary Data Decision Rules</a:t>
            </a:r>
          </a:p>
        </p:txBody>
      </p:sp>
      <p:sp>
        <p:nvSpPr>
          <p:cNvPr id="3" name="Content Placeholder 2"/>
          <p:cNvSpPr>
            <a:spLocks noGrp="1"/>
          </p:cNvSpPr>
          <p:nvPr>
            <p:ph idx="1"/>
          </p:nvPr>
        </p:nvSpPr>
        <p:spPr/>
        <p:txBody>
          <a:bodyPr/>
          <a:lstStyle/>
          <a:p>
            <a:r>
              <a:rPr lang="en-US" sz="3600" dirty="0"/>
              <a:t>Discuss with your team possible data decision rules for your school.</a:t>
            </a:r>
          </a:p>
          <a:p>
            <a:pPr lvl="1"/>
            <a:r>
              <a:rPr lang="en-US" sz="3200" dirty="0"/>
              <a:t>Student referrals</a:t>
            </a:r>
          </a:p>
          <a:p>
            <a:pPr lvl="1"/>
            <a:r>
              <a:rPr lang="en-US" sz="3200" dirty="0"/>
              <a:t>Progress and goal completion</a:t>
            </a:r>
          </a:p>
          <a:p>
            <a:pPr lvl="1"/>
            <a:r>
              <a:rPr lang="en-US" sz="3200" dirty="0"/>
              <a:t>Intervention effectiveness</a:t>
            </a:r>
          </a:p>
          <a:p>
            <a:endParaRPr lang="en-US" sz="3600"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58</a:t>
            </a:fld>
            <a:endParaRPr lang="en-US" dirty="0"/>
          </a:p>
        </p:txBody>
      </p:sp>
      <p:grpSp>
        <p:nvGrpSpPr>
          <p:cNvPr id="10" name="Group 10"/>
          <p:cNvGrpSpPr>
            <a:grpSpLocks/>
          </p:cNvGrpSpPr>
          <p:nvPr/>
        </p:nvGrpSpPr>
        <p:grpSpPr bwMode="auto">
          <a:xfrm>
            <a:off x="6019800" y="4114800"/>
            <a:ext cx="2743200" cy="2743200"/>
            <a:chOff x="6705600" y="3429000"/>
            <a:chExt cx="2743200" cy="2743200"/>
          </a:xfrm>
        </p:grpSpPr>
        <p:pic>
          <p:nvPicPr>
            <p:cNvPr id="11" name="Picture 8" descr="C:\Documents and Settings\ycsadmin\Local Settings\Temporary Internet Files\Content.IE5\4WW7QPFQ\MC900441312[1].png"/>
            <p:cNvPicPr>
              <a:picLocks noChangeAspect="1" noChangeArrowheads="1"/>
            </p:cNvPicPr>
            <p:nvPr/>
          </p:nvPicPr>
          <p:blipFill>
            <a:blip r:embed="rId3" cstate="print"/>
            <a:srcRect/>
            <a:stretch>
              <a:fillRect/>
            </a:stretch>
          </p:blipFill>
          <p:spPr bwMode="auto">
            <a:xfrm>
              <a:off x="6705600" y="3429000"/>
              <a:ext cx="2743200" cy="2743200"/>
            </a:xfrm>
            <a:prstGeom prst="rect">
              <a:avLst/>
            </a:prstGeom>
            <a:noFill/>
            <a:ln w="9525">
              <a:noFill/>
              <a:miter lim="800000"/>
              <a:headEnd/>
              <a:tailEnd/>
            </a:ln>
          </p:spPr>
        </p:pic>
        <p:sp>
          <p:nvSpPr>
            <p:cNvPr id="12"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61" name="Rectangle 2"/>
          <p:cNvSpPr>
            <a:spLocks noGrp="1" noChangeArrowheads="1"/>
          </p:cNvSpPr>
          <p:nvPr>
            <p:ph type="title"/>
          </p:nvPr>
        </p:nvSpPr>
        <p:spPr>
          <a:xfrm>
            <a:off x="914400" y="381000"/>
            <a:ext cx="8229600" cy="944563"/>
          </a:xfrm>
        </p:spPr>
        <p:txBody>
          <a:bodyPr/>
          <a:lstStyle/>
          <a:p>
            <a:pPr eaLnBrk="1" hangingPunct="1"/>
            <a:r>
              <a:rPr lang="en-US" altLang="en-US" dirty="0"/>
              <a:t>Systems for Individual Students</a:t>
            </a:r>
          </a:p>
        </p:txBody>
      </p:sp>
      <p:sp>
        <p:nvSpPr>
          <p:cNvPr id="1167362" name="Rectangle 3"/>
          <p:cNvSpPr>
            <a:spLocks noGrp="1" noChangeArrowheads="1"/>
          </p:cNvSpPr>
          <p:nvPr>
            <p:ph idx="1"/>
          </p:nvPr>
        </p:nvSpPr>
        <p:spPr>
          <a:xfrm>
            <a:off x="533400" y="1981200"/>
            <a:ext cx="8229600" cy="4648200"/>
          </a:xfrm>
        </p:spPr>
        <p:txBody>
          <a:bodyPr/>
          <a:lstStyle/>
          <a:p>
            <a:pPr eaLnBrk="1" hangingPunct="1"/>
            <a:r>
              <a:rPr lang="en-US" altLang="en-US" dirty="0"/>
              <a:t>Quick, supportive response to teacher</a:t>
            </a:r>
          </a:p>
          <a:p>
            <a:pPr eaLnBrk="1" hangingPunct="1"/>
            <a:r>
              <a:rPr lang="en-US" altLang="en-US" dirty="0"/>
              <a:t>Understand how behavior is functionally related to the teaching environment (competing pathways) </a:t>
            </a:r>
          </a:p>
          <a:p>
            <a:pPr eaLnBrk="1" hangingPunct="1"/>
            <a:r>
              <a:rPr lang="en-US" altLang="en-US" dirty="0"/>
              <a:t>If you have multiple students displaying similar behaviors = system issue not individual student issue</a:t>
            </a:r>
          </a:p>
          <a:p>
            <a:pPr eaLnBrk="1" hangingPunct="1"/>
            <a:endParaRPr lang="en-US" altLang="en-US" dirty="0"/>
          </a:p>
          <a:p>
            <a:pPr eaLnBrk="1" hangingPunct="1"/>
            <a:endParaRPr lang="en-US" alt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59</a:t>
            </a:fld>
            <a:endParaRPr lang="en-US" dirty="0"/>
          </a:p>
        </p:txBody>
      </p:sp>
    </p:spTree>
  </p:cSld>
  <p:clrMapOvr>
    <a:masterClrMapping/>
  </p:clrMapOvr>
  <p:transition spd="med">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696200" cy="1249362"/>
          </a:xfrm>
        </p:spPr>
        <p:txBody>
          <a:bodyPr/>
          <a:lstStyle/>
          <a:p>
            <a:r>
              <a:rPr lang="en-US" sz="3600" dirty="0"/>
              <a:t>Welcome to Module 3 PBIS Training!</a:t>
            </a:r>
          </a:p>
        </p:txBody>
      </p:sp>
      <p:sp>
        <p:nvSpPr>
          <p:cNvPr id="3" name="Content Placeholder 2"/>
          <p:cNvSpPr>
            <a:spLocks noGrp="1"/>
          </p:cNvSpPr>
          <p:nvPr>
            <p:ph idx="1"/>
          </p:nvPr>
        </p:nvSpPr>
        <p:spPr/>
        <p:txBody>
          <a:bodyPr/>
          <a:lstStyle/>
          <a:p>
            <a:r>
              <a:rPr lang="en-US" dirty="0"/>
              <a:t>Prepare a poster showing successes and challenges from Universal and Secondary Implementation.</a:t>
            </a:r>
          </a:p>
          <a:p>
            <a:r>
              <a:rPr lang="en-US" dirty="0"/>
              <a:t>Use data from your most recent Implementation Inventory, SET, etc. </a:t>
            </a:r>
          </a:p>
        </p:txBody>
      </p:sp>
      <p:sp>
        <p:nvSpPr>
          <p:cNvPr id="6" name="Slide Number Placeholder 5"/>
          <p:cNvSpPr>
            <a:spLocks noGrp="1"/>
          </p:cNvSpPr>
          <p:nvPr>
            <p:ph type="sldNum" sz="quarter" idx="12"/>
          </p:nvPr>
        </p:nvSpPr>
        <p:spPr/>
        <p:txBody>
          <a:bodyPr/>
          <a:lstStyle/>
          <a:p>
            <a:pPr>
              <a:defRPr/>
            </a:pPr>
            <a:fld id="{FD0EBBB7-19FA-4840-8929-F705CC2DDF8D}" type="slidenum">
              <a:rPr lang="en-US"/>
              <a:pPr>
                <a:defRPr/>
              </a:pPr>
              <a:t>6</a:t>
            </a:fld>
            <a:endParaRPr lang="en-US" dirty="0"/>
          </a:p>
        </p:txBody>
      </p:sp>
    </p:spTree>
  </p:cSld>
  <p:clrMapOvr>
    <a:masterClrMapping/>
  </p:clrMapOvr>
  <p:transition spd="med">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577" name="Rectangle 2"/>
          <p:cNvSpPr>
            <a:spLocks noGrp="1" noChangeArrowheads="1"/>
          </p:cNvSpPr>
          <p:nvPr>
            <p:ph type="title"/>
          </p:nvPr>
        </p:nvSpPr>
        <p:spPr/>
        <p:txBody>
          <a:bodyPr/>
          <a:lstStyle/>
          <a:p>
            <a:r>
              <a:rPr lang="en-US" dirty="0"/>
              <a:t>Referral Process</a:t>
            </a:r>
          </a:p>
        </p:txBody>
      </p:sp>
      <p:sp>
        <p:nvSpPr>
          <p:cNvPr id="1176578" name="Rectangle 3"/>
          <p:cNvSpPr>
            <a:spLocks noGrp="1" noChangeArrowheads="1"/>
          </p:cNvSpPr>
          <p:nvPr>
            <p:ph idx="1"/>
          </p:nvPr>
        </p:nvSpPr>
        <p:spPr/>
        <p:txBody>
          <a:bodyPr/>
          <a:lstStyle/>
          <a:p>
            <a:r>
              <a:rPr lang="en-US" sz="3600" dirty="0"/>
              <a:t>How will teachers know who to refer?</a:t>
            </a:r>
          </a:p>
          <a:p>
            <a:pPr lvl="1"/>
            <a:r>
              <a:rPr lang="en-US" sz="3600" dirty="0"/>
              <a:t>Data decision rule</a:t>
            </a:r>
          </a:p>
          <a:p>
            <a:pPr lvl="1"/>
            <a:r>
              <a:rPr lang="en-US" sz="3600" dirty="0"/>
              <a:t>Professional judgment</a:t>
            </a:r>
          </a:p>
          <a:p>
            <a:pPr lvl="1"/>
            <a:r>
              <a:rPr lang="en-US" sz="3600" dirty="0"/>
              <a:t>After what process in classroom</a:t>
            </a:r>
          </a:p>
          <a:p>
            <a:r>
              <a:rPr lang="en-US" sz="3600" dirty="0"/>
              <a:t>How do they refer?</a:t>
            </a:r>
          </a:p>
          <a:p>
            <a:pPr lvl="1"/>
            <a:r>
              <a:rPr lang="en-US" sz="3600" dirty="0"/>
              <a:t>Form</a:t>
            </a:r>
          </a:p>
          <a:p>
            <a:pPr lvl="1"/>
            <a:r>
              <a:rPr lang="en-US" sz="3600" dirty="0"/>
              <a:t>To Whom</a:t>
            </a:r>
          </a:p>
        </p:txBody>
      </p:sp>
      <p:sp>
        <p:nvSpPr>
          <p:cNvPr id="4" name="Slide Number Placeholder 3"/>
          <p:cNvSpPr>
            <a:spLocks noGrp="1"/>
          </p:cNvSpPr>
          <p:nvPr>
            <p:ph type="sldNum" sz="quarter" idx="12"/>
          </p:nvPr>
        </p:nvSpPr>
        <p:spPr/>
        <p:txBody>
          <a:bodyPr/>
          <a:lstStyle/>
          <a:p>
            <a:fld id="{FD0EBBB7-19FA-4840-8929-F705CC2DDF8D}" type="slidenum">
              <a:rPr lang="en-US"/>
              <a:pPr/>
              <a:t>60</a:t>
            </a:fld>
            <a:endParaRPr lang="en-US" dirty="0"/>
          </a:p>
        </p:txBody>
      </p:sp>
    </p:spTree>
  </p:cSld>
  <p:clrMapOvr>
    <a:masterClrMapping/>
  </p:clrMapOvr>
  <p:transition spd="med">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625" name="Rectangle 2"/>
          <p:cNvSpPr>
            <a:spLocks noGrp="1" noChangeArrowheads="1"/>
          </p:cNvSpPr>
          <p:nvPr>
            <p:ph type="title"/>
          </p:nvPr>
        </p:nvSpPr>
        <p:spPr/>
        <p:txBody>
          <a:bodyPr/>
          <a:lstStyle/>
          <a:p>
            <a:r>
              <a:rPr lang="en-US" dirty="0"/>
              <a:t>Referral Process</a:t>
            </a:r>
          </a:p>
        </p:txBody>
      </p:sp>
      <p:sp>
        <p:nvSpPr>
          <p:cNvPr id="1178626" name="Rectangle 3"/>
          <p:cNvSpPr>
            <a:spLocks noGrp="1" noChangeArrowheads="1"/>
          </p:cNvSpPr>
          <p:nvPr>
            <p:ph idx="1"/>
          </p:nvPr>
        </p:nvSpPr>
        <p:spPr/>
        <p:txBody>
          <a:bodyPr/>
          <a:lstStyle/>
          <a:p>
            <a:r>
              <a:rPr lang="en-US" sz="3600" dirty="0"/>
              <a:t>What happens next?</a:t>
            </a:r>
          </a:p>
          <a:p>
            <a:pPr lvl="1"/>
            <a:r>
              <a:rPr lang="en-US" sz="3600" dirty="0"/>
              <a:t>Data collection</a:t>
            </a:r>
          </a:p>
          <a:p>
            <a:pPr lvl="1"/>
            <a:r>
              <a:rPr lang="en-US" sz="3600" dirty="0"/>
              <a:t>Case manager</a:t>
            </a:r>
          </a:p>
          <a:p>
            <a:pPr lvl="1"/>
            <a:r>
              <a:rPr lang="en-US" sz="3600" dirty="0"/>
              <a:t>Parent/family participation</a:t>
            </a:r>
          </a:p>
          <a:p>
            <a:pPr lvl="1"/>
            <a:r>
              <a:rPr lang="en-US" sz="3600" dirty="0"/>
              <a:t>Team meeting</a:t>
            </a:r>
          </a:p>
        </p:txBody>
      </p:sp>
      <p:sp>
        <p:nvSpPr>
          <p:cNvPr id="4" name="Slide Number Placeholder 3"/>
          <p:cNvSpPr>
            <a:spLocks noGrp="1"/>
          </p:cNvSpPr>
          <p:nvPr>
            <p:ph type="sldNum" sz="quarter" idx="12"/>
          </p:nvPr>
        </p:nvSpPr>
        <p:spPr/>
        <p:txBody>
          <a:bodyPr/>
          <a:lstStyle/>
          <a:p>
            <a:fld id="{FD0EBBB7-19FA-4840-8929-F705CC2DDF8D}" type="slidenum">
              <a:rPr lang="en-US"/>
              <a:pPr/>
              <a:t>61</a:t>
            </a:fld>
            <a:endParaRPr lang="en-US" dirty="0"/>
          </a:p>
        </p:txBody>
      </p:sp>
    </p:spTree>
  </p:cSld>
  <p:clrMapOvr>
    <a:masterClrMapping/>
  </p:clrMapOvr>
  <p:transition spd="med">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625" name="Rectangle 2"/>
          <p:cNvSpPr>
            <a:spLocks noGrp="1" noChangeArrowheads="1"/>
          </p:cNvSpPr>
          <p:nvPr>
            <p:ph type="title"/>
          </p:nvPr>
        </p:nvSpPr>
        <p:spPr/>
        <p:txBody>
          <a:bodyPr/>
          <a:lstStyle/>
          <a:p>
            <a:r>
              <a:rPr lang="en-US" dirty="0"/>
              <a:t>Referral Process</a:t>
            </a:r>
          </a:p>
        </p:txBody>
      </p:sp>
      <p:sp>
        <p:nvSpPr>
          <p:cNvPr id="1178626" name="Rectangle 3"/>
          <p:cNvSpPr>
            <a:spLocks noGrp="1" noChangeArrowheads="1"/>
          </p:cNvSpPr>
          <p:nvPr>
            <p:ph idx="1"/>
          </p:nvPr>
        </p:nvSpPr>
        <p:spPr/>
        <p:txBody>
          <a:bodyPr/>
          <a:lstStyle/>
          <a:p>
            <a:r>
              <a:rPr lang="en-US" sz="3600" dirty="0"/>
              <a:t>Plan</a:t>
            </a:r>
          </a:p>
          <a:p>
            <a:pPr lvl="1"/>
            <a:r>
              <a:rPr lang="en-US" sz="3600" dirty="0"/>
              <a:t>Plan written?</a:t>
            </a:r>
          </a:p>
          <a:p>
            <a:pPr lvl="1"/>
            <a:r>
              <a:rPr lang="en-US" sz="3600" dirty="0"/>
              <a:t>Good fit for context?</a:t>
            </a:r>
          </a:p>
          <a:p>
            <a:pPr lvl="1"/>
            <a:r>
              <a:rPr lang="en-US" sz="3600" dirty="0"/>
              <a:t>Executed by whom?  How do you know?</a:t>
            </a:r>
          </a:p>
          <a:p>
            <a:pPr lvl="1"/>
            <a:r>
              <a:rPr lang="en-US" sz="3600" dirty="0"/>
              <a:t>Evaluated?</a:t>
            </a:r>
          </a:p>
          <a:p>
            <a:r>
              <a:rPr lang="en-US" sz="3600" dirty="0"/>
              <a:t>Next Steps</a:t>
            </a:r>
          </a:p>
        </p:txBody>
      </p:sp>
      <p:sp>
        <p:nvSpPr>
          <p:cNvPr id="4" name="Slide Number Placeholder 3"/>
          <p:cNvSpPr>
            <a:spLocks noGrp="1"/>
          </p:cNvSpPr>
          <p:nvPr>
            <p:ph type="sldNum" sz="quarter" idx="12"/>
          </p:nvPr>
        </p:nvSpPr>
        <p:spPr/>
        <p:txBody>
          <a:bodyPr/>
          <a:lstStyle/>
          <a:p>
            <a:fld id="{FD0EBBB7-19FA-4840-8929-F705CC2DDF8D}" type="slidenum">
              <a:rPr lang="en-US"/>
              <a:pPr/>
              <a:t>62</a:t>
            </a:fld>
            <a:endParaRPr lang="en-US" dirty="0"/>
          </a:p>
        </p:txBody>
      </p:sp>
    </p:spTree>
  </p:cSld>
  <p:clrMapOvr>
    <a:masterClrMapping/>
  </p:clrMapOvr>
  <p:transition spd="med">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019800" cy="1249362"/>
          </a:xfrm>
        </p:spPr>
        <p:txBody>
          <a:bodyPr/>
          <a:lstStyle/>
          <a:p>
            <a:r>
              <a:rPr lang="en-US" dirty="0"/>
              <a:t>Individual Student Referral Process</a:t>
            </a:r>
          </a:p>
        </p:txBody>
      </p:sp>
      <p:graphicFrame>
        <p:nvGraphicFramePr>
          <p:cNvPr id="7" name="Content Placeholder 6"/>
          <p:cNvGraphicFramePr>
            <a:graphicFrameLocks noGrp="1"/>
          </p:cNvGraphicFramePr>
          <p:nvPr>
            <p:ph idx="1"/>
          </p:nvPr>
        </p:nvGraphicFramePr>
        <p:xfrm>
          <a:off x="228600" y="1447800"/>
          <a:ext cx="88392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63</a:t>
            </a:fld>
            <a:endParaRPr lang="en-US" dirty="0"/>
          </a:p>
        </p:txBody>
      </p:sp>
      <p:grpSp>
        <p:nvGrpSpPr>
          <p:cNvPr id="9" name="Group 8"/>
          <p:cNvGrpSpPr>
            <a:grpSpLocks/>
          </p:cNvGrpSpPr>
          <p:nvPr/>
        </p:nvGrpSpPr>
        <p:grpSpPr bwMode="auto">
          <a:xfrm>
            <a:off x="6629400" y="-228600"/>
            <a:ext cx="2743200" cy="2743200"/>
            <a:chOff x="6705600" y="3429000"/>
            <a:chExt cx="2743200" cy="2743200"/>
          </a:xfrm>
        </p:grpSpPr>
        <p:pic>
          <p:nvPicPr>
            <p:cNvPr id="10" name="Picture 8" descr="C:\Documents and Settings\ycsadmin\Local Settings\Temporary Internet Files\Content.IE5\4WW7QPFQ\MC900441312[1].png"/>
            <p:cNvPicPr>
              <a:picLocks noChangeAspect="1" noChangeArrowheads="1"/>
            </p:cNvPicPr>
            <p:nvPr/>
          </p:nvPicPr>
          <p:blipFill>
            <a:blip r:embed="rId8"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1"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2721" name="Title 1"/>
          <p:cNvSpPr>
            <a:spLocks noGrp="1"/>
          </p:cNvSpPr>
          <p:nvPr>
            <p:ph type="title"/>
          </p:nvPr>
        </p:nvSpPr>
        <p:spPr/>
        <p:txBody>
          <a:bodyPr/>
          <a:lstStyle/>
          <a:p>
            <a:pPr eaLnBrk="1" hangingPunct="1"/>
            <a:r>
              <a:rPr lang="en-US" dirty="0"/>
              <a:t>Team Discussion</a:t>
            </a:r>
          </a:p>
        </p:txBody>
      </p:sp>
      <p:sp>
        <p:nvSpPr>
          <p:cNvPr id="1182722" name="Content Placeholder 2"/>
          <p:cNvSpPr>
            <a:spLocks noGrp="1"/>
          </p:cNvSpPr>
          <p:nvPr>
            <p:ph idx="1"/>
          </p:nvPr>
        </p:nvSpPr>
        <p:spPr>
          <a:xfrm>
            <a:off x="304800" y="1905001"/>
            <a:ext cx="7924800" cy="3962400"/>
          </a:xfrm>
        </p:spPr>
        <p:txBody>
          <a:bodyPr/>
          <a:lstStyle/>
          <a:p>
            <a:pPr eaLnBrk="1" hangingPunct="1"/>
            <a:r>
              <a:rPr lang="en-US" sz="3600" dirty="0"/>
              <a:t>Create an outline of what the referral process for tertiary supports will look like at your school.</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64</a:t>
            </a:fld>
            <a:endParaRPr lang="en-US" dirty="0"/>
          </a:p>
        </p:txBody>
      </p:sp>
      <p:grpSp>
        <p:nvGrpSpPr>
          <p:cNvPr id="10" name="Group 10"/>
          <p:cNvGrpSpPr>
            <a:grpSpLocks/>
          </p:cNvGrpSpPr>
          <p:nvPr/>
        </p:nvGrpSpPr>
        <p:grpSpPr bwMode="auto">
          <a:xfrm>
            <a:off x="1905000" y="3886200"/>
            <a:ext cx="2743200" cy="2743200"/>
            <a:chOff x="6705600" y="3429000"/>
            <a:chExt cx="2743200" cy="2743200"/>
          </a:xfrm>
        </p:grpSpPr>
        <p:pic>
          <p:nvPicPr>
            <p:cNvPr id="11" name="Picture 8" descr="C:\Documents and Settings\ycsadmin\Local Settings\Temporary Internet Files\Content.IE5\4WW7QPFQ\MC900441312[1].png"/>
            <p:cNvPicPr>
              <a:picLocks noChangeAspect="1" noChangeArrowheads="1"/>
            </p:cNvPicPr>
            <p:nvPr/>
          </p:nvPicPr>
          <p:blipFill>
            <a:blip r:embed="rId3" cstate="print"/>
            <a:srcRect/>
            <a:stretch>
              <a:fillRect/>
            </a:stretch>
          </p:blipFill>
          <p:spPr bwMode="auto">
            <a:xfrm>
              <a:off x="6705600" y="3429000"/>
              <a:ext cx="2743200" cy="2743200"/>
            </a:xfrm>
            <a:prstGeom prst="rect">
              <a:avLst/>
            </a:prstGeom>
            <a:noFill/>
            <a:ln w="9525">
              <a:noFill/>
              <a:miter lim="800000"/>
              <a:headEnd/>
              <a:tailEnd/>
            </a:ln>
          </p:spPr>
        </p:pic>
        <p:sp>
          <p:nvSpPr>
            <p:cNvPr id="12"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Tertiary Systems</a:t>
            </a:r>
          </a:p>
        </p:txBody>
      </p:sp>
      <p:sp>
        <p:nvSpPr>
          <p:cNvPr id="3" name="Content Placeholder 2"/>
          <p:cNvSpPr>
            <a:spLocks noGrp="1"/>
          </p:cNvSpPr>
          <p:nvPr>
            <p:ph idx="1"/>
          </p:nvPr>
        </p:nvSpPr>
        <p:spPr/>
        <p:txBody>
          <a:bodyPr/>
          <a:lstStyle/>
          <a:p>
            <a:r>
              <a:rPr lang="en-US" dirty="0"/>
              <a:t>As a team, complete systems section of the Implementation Inventory</a:t>
            </a:r>
          </a:p>
        </p:txBody>
      </p:sp>
      <p:sp>
        <p:nvSpPr>
          <p:cNvPr id="4" name="Slide Number Placeholder 3"/>
          <p:cNvSpPr>
            <a:spLocks noGrp="1"/>
          </p:cNvSpPr>
          <p:nvPr>
            <p:ph type="sldNum" sz="quarter" idx="12"/>
          </p:nvPr>
        </p:nvSpPr>
        <p:spPr/>
        <p:txBody>
          <a:bodyPr/>
          <a:lstStyle/>
          <a:p>
            <a:fld id="{FD0EBBB7-19FA-4840-8929-F705CC2DDF8D}" type="slidenum">
              <a:rPr lang="en-US"/>
              <a:pPr/>
              <a:t>65</a:t>
            </a:fld>
            <a:endParaRPr lang="en-US" dirty="0"/>
          </a:p>
        </p:txBody>
      </p:sp>
      <p:pic>
        <p:nvPicPr>
          <p:cNvPr id="10" name="Picture 9" descr="TIPS.png"/>
          <p:cNvPicPr>
            <a:picLocks noChangeAspect="1"/>
          </p:cNvPicPr>
          <p:nvPr/>
        </p:nvPicPr>
        <p:blipFill>
          <a:blip r:embed="rId2" cstate="print"/>
          <a:stretch>
            <a:fillRect/>
          </a:stretch>
        </p:blipFill>
        <p:spPr>
          <a:xfrm>
            <a:off x="4612196" y="3124200"/>
            <a:ext cx="4067229" cy="3505200"/>
          </a:xfrm>
          <a:prstGeom prst="rect">
            <a:avLst/>
          </a:prstGeom>
        </p:spPr>
      </p:pic>
      <p:grpSp>
        <p:nvGrpSpPr>
          <p:cNvPr id="17" name="Group 10"/>
          <p:cNvGrpSpPr>
            <a:grpSpLocks/>
          </p:cNvGrpSpPr>
          <p:nvPr/>
        </p:nvGrpSpPr>
        <p:grpSpPr bwMode="auto">
          <a:xfrm>
            <a:off x="457200" y="3581400"/>
            <a:ext cx="2743200" cy="2743200"/>
            <a:chOff x="6705600" y="3429000"/>
            <a:chExt cx="2743200" cy="2743200"/>
          </a:xfrm>
        </p:grpSpPr>
        <p:pic>
          <p:nvPicPr>
            <p:cNvPr id="18" name="Picture 8" descr="C:\Documents and Settings\ycsadmin\Local Settings\Temporary Internet Files\Content.IE5\4WW7QPFQ\MC900441312[1].png"/>
            <p:cNvPicPr>
              <a:picLocks noChangeAspect="1" noChangeArrowheads="1"/>
            </p:cNvPicPr>
            <p:nvPr/>
          </p:nvPicPr>
          <p:blipFill>
            <a:blip r:embed="rId3" cstate="print"/>
            <a:srcRect/>
            <a:stretch>
              <a:fillRect/>
            </a:stretch>
          </p:blipFill>
          <p:spPr bwMode="auto">
            <a:xfrm>
              <a:off x="6705600" y="3429000"/>
              <a:ext cx="2743200" cy="2743200"/>
            </a:xfrm>
            <a:prstGeom prst="rect">
              <a:avLst/>
            </a:prstGeom>
            <a:noFill/>
            <a:ln w="9525">
              <a:noFill/>
              <a:miter lim="800000"/>
              <a:headEnd/>
              <a:tailEnd/>
            </a:ln>
          </p:spPr>
        </p:pic>
        <p:sp>
          <p:nvSpPr>
            <p:cNvPr id="19"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81000" y="2514600"/>
          <a:ext cx="8458200" cy="3962400"/>
        </p:xfrm>
        <a:graphic>
          <a:graphicData uri="http://schemas.openxmlformats.org/drawingml/2006/table">
            <a:tbl>
              <a:tblPr/>
              <a:tblGrid>
                <a:gridCol w="7046820"/>
                <a:gridCol w="1411380"/>
              </a:tblGrid>
              <a:tr h="1185192">
                <a:tc>
                  <a:txBody>
                    <a:bodyPr/>
                    <a:lstStyle/>
                    <a:p>
                      <a:pPr marL="0" marR="0" algn="ctr">
                        <a:spcBef>
                          <a:spcPts val="0"/>
                        </a:spcBef>
                        <a:spcAft>
                          <a:spcPts val="0"/>
                        </a:spcAft>
                      </a:pPr>
                      <a:r>
                        <a:rPr lang="en-US" sz="1600" b="1" dirty="0">
                          <a:solidFill>
                            <a:schemeClr val="bg2"/>
                          </a:solidFill>
                          <a:latin typeface="Arial"/>
                          <a:ea typeface="Times New Roman"/>
                          <a:cs typeface="Times New Roman"/>
                        </a:rPr>
                        <a:t>Part I: Foundations</a:t>
                      </a:r>
                      <a:endParaRPr lang="en-US" sz="1600" dirty="0">
                        <a:solidFill>
                          <a:schemeClr val="bg2"/>
                        </a:solidFill>
                        <a:latin typeface="Times New Roman"/>
                        <a:ea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25400" marR="0">
                        <a:spcBef>
                          <a:spcPts val="0"/>
                        </a:spcBef>
                        <a:spcAft>
                          <a:spcPts val="0"/>
                        </a:spcAft>
                      </a:pPr>
                      <a:r>
                        <a:rPr lang="en-US" sz="1600" dirty="0">
                          <a:solidFill>
                            <a:schemeClr val="bg2"/>
                          </a:solidFill>
                          <a:latin typeface="Times New Roman"/>
                          <a:ea typeface="Times New Roman"/>
                        </a:rPr>
                        <a:t>2-Fully in place     1-partially in place 0-not yet started</a:t>
                      </a: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75592">
                <a:tc>
                  <a:txBody>
                    <a:bodyPr/>
                    <a:lstStyle/>
                    <a:p>
                      <a:pPr marL="342900" marR="0" lvl="0" indent="-342900">
                        <a:spcBef>
                          <a:spcPts val="600"/>
                        </a:spcBef>
                        <a:spcAft>
                          <a:spcPts val="600"/>
                        </a:spcAft>
                        <a:buFont typeface="+mj-lt"/>
                        <a:buAutoNum type="arabicPeriod"/>
                        <a:tabLst>
                          <a:tab pos="228600" algn="l"/>
                        </a:tabLst>
                      </a:pPr>
                      <a:r>
                        <a:rPr lang="en-US" sz="1600" dirty="0">
                          <a:solidFill>
                            <a:schemeClr val="bg2"/>
                          </a:solidFill>
                          <a:latin typeface="Times New Roman"/>
                          <a:ea typeface="Times New Roman"/>
                        </a:rPr>
                        <a:t>Score within the past 18 months on the SET (80%/80%), BOQ (70%), or TIC (80%) indicates that SWPBS is being implemented with fidelity</a:t>
                      </a:r>
                    </a:p>
                  </a:txBody>
                  <a:tcPr marL="65412" marR="654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bg2"/>
                          </a:solidFill>
                          <a:latin typeface="Times New Roman"/>
                          <a:ea typeface="Times New Roman"/>
                        </a:rPr>
                        <a:t>2      1      0</a:t>
                      </a: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342900" marR="0" lvl="0" indent="-342900">
                        <a:spcBef>
                          <a:spcPts val="600"/>
                        </a:spcBef>
                        <a:spcAft>
                          <a:spcPts val="600"/>
                        </a:spcAft>
                        <a:buFont typeface="+mj-lt"/>
                        <a:buAutoNum type="arabicPeriod"/>
                        <a:tabLst>
                          <a:tab pos="228600" algn="l"/>
                        </a:tabLst>
                      </a:pPr>
                      <a:r>
                        <a:rPr lang="en-US" sz="1600" dirty="0">
                          <a:solidFill>
                            <a:schemeClr val="bg2"/>
                          </a:solidFill>
                          <a:latin typeface="Times New Roman"/>
                          <a:ea typeface="Times New Roman"/>
                        </a:rPr>
                        <a:t>A person within the school building is identified to coordinate function-based support planning and implementation.</a:t>
                      </a:r>
                    </a:p>
                  </a:txBody>
                  <a:tcPr marL="65412" marR="654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bg2"/>
                          </a:solidFill>
                          <a:latin typeface="Times New Roman"/>
                          <a:ea typeface="Times New Roman"/>
                        </a:rPr>
                        <a:t>2      1      0</a:t>
                      </a: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8200">
                <a:tc>
                  <a:txBody>
                    <a:bodyPr/>
                    <a:lstStyle/>
                    <a:p>
                      <a:pPr marL="342900" marR="0" lvl="0" indent="-342900">
                        <a:spcBef>
                          <a:spcPts val="600"/>
                        </a:spcBef>
                        <a:spcAft>
                          <a:spcPts val="600"/>
                        </a:spcAft>
                        <a:buFont typeface="+mj-lt"/>
                        <a:buAutoNum type="arabicPeriod"/>
                        <a:tabLst>
                          <a:tab pos="228600" algn="l"/>
                        </a:tabLst>
                      </a:pPr>
                      <a:r>
                        <a:rPr lang="en-US" sz="1600" dirty="0">
                          <a:solidFill>
                            <a:schemeClr val="bg2"/>
                          </a:solidFill>
                          <a:latin typeface="Times New Roman"/>
                          <a:ea typeface="Times New Roman"/>
                        </a:rPr>
                        <a:t>At least three people within the school are trained to conduct basic functional behavior assessment interviews and do simple, confirmatory direct observations based on the results of the functional behavior assessment interview.</a:t>
                      </a:r>
                    </a:p>
                  </a:txBody>
                  <a:tcPr marL="65412" marR="654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bg2"/>
                          </a:solidFill>
                          <a:latin typeface="Times New Roman"/>
                          <a:ea typeface="Times New Roman"/>
                        </a:rPr>
                        <a:t>2      1      0</a:t>
                      </a: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6008">
                <a:tc>
                  <a:txBody>
                    <a:bodyPr/>
                    <a:lstStyle/>
                    <a:p>
                      <a:pPr marL="342900" marR="0" lvl="0" indent="-342900">
                        <a:spcBef>
                          <a:spcPts val="600"/>
                        </a:spcBef>
                        <a:spcAft>
                          <a:spcPts val="600"/>
                        </a:spcAft>
                        <a:buFont typeface="+mj-lt"/>
                        <a:buAutoNum type="arabicPeriod"/>
                        <a:tabLst>
                          <a:tab pos="228600" algn="l"/>
                        </a:tabLst>
                      </a:pPr>
                      <a:r>
                        <a:rPr lang="en-US" sz="1600" dirty="0">
                          <a:solidFill>
                            <a:schemeClr val="bg2"/>
                          </a:solidFill>
                          <a:latin typeface="Times New Roman"/>
                          <a:ea typeface="Times New Roman"/>
                        </a:rPr>
                        <a:t>At least one person within the school, or regularly available to the school, is trained to conduct direct observation methods of functional behavior assessment and lead development of a behavior support plan.</a:t>
                      </a:r>
                    </a:p>
                  </a:txBody>
                  <a:tcPr marL="65412" marR="654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a:solidFill>
                            <a:schemeClr val="bg2"/>
                          </a:solidFill>
                          <a:latin typeface="Times New Roman"/>
                          <a:ea typeface="Times New Roman"/>
                        </a:rPr>
                        <a:t>2      1      0</a:t>
                      </a: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37345" name="Rectangle 1"/>
          <p:cNvSpPr>
            <a:spLocks noChangeArrowheads="1"/>
          </p:cNvSpPr>
          <p:nvPr/>
        </p:nvSpPr>
        <p:spPr bwMode="auto">
          <a:xfrm>
            <a:off x="1295400" y="228600"/>
            <a:ext cx="7598490"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2800" b="1" i="0" u="none" strike="noStrike" cap="none" normalizeH="0" baseline="0" dirty="0">
                <a:ln>
                  <a:noFill/>
                </a:ln>
                <a:solidFill>
                  <a:schemeClr val="bg2"/>
                </a:solidFill>
                <a:effectLst/>
                <a:latin typeface="Times New Roman" pitchFamily="18" charset="0"/>
                <a:ea typeface="Times New Roman" pitchFamily="18" charset="0"/>
                <a:cs typeface="Times New Roman" pitchFamily="18" charset="0"/>
              </a:rPr>
              <a:t>An additional </a:t>
            </a:r>
            <a:r>
              <a:rPr lang="en-US" sz="2800" b="1" dirty="0">
                <a:solidFill>
                  <a:schemeClr val="bg2"/>
                </a:solidFill>
                <a:latin typeface="Times New Roman" pitchFamily="18" charset="0"/>
                <a:ea typeface="Times New Roman" pitchFamily="18" charset="0"/>
                <a:cs typeface="Times New Roman" pitchFamily="18" charset="0"/>
              </a:rPr>
              <a:t>evaluation tool:</a:t>
            </a:r>
          </a:p>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n-US" sz="2800" b="1" i="0" u="none" strike="noStrike" cap="none" normalizeH="0" baseline="0" dirty="0">
                <a:ln>
                  <a:noFill/>
                </a:ln>
                <a:solidFill>
                  <a:schemeClr val="bg2"/>
                </a:solidFill>
                <a:effectLst/>
                <a:latin typeface="Times New Roman" pitchFamily="18" charset="0"/>
                <a:ea typeface="Times New Roman" pitchFamily="18" charset="0"/>
                <a:cs typeface="Times New Roman" pitchFamily="18" charset="0"/>
              </a:rPr>
              <a:t>Checklist for Individual Student Systems (CISS)</a:t>
            </a:r>
            <a:endParaRPr kumimoji="0" lang="en-US" sz="2800" b="0" i="0" u="none" strike="noStrike" cap="none" normalizeH="0" baseline="0" dirty="0">
              <a:ln>
                <a:noFill/>
              </a:ln>
              <a:solidFill>
                <a:schemeClr val="bg2"/>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600" b="0" i="0" u="none" strike="noStrike" cap="none" normalizeH="0" baseline="0" dirty="0">
              <a:ln>
                <a:noFill/>
              </a:ln>
              <a:solidFill>
                <a:schemeClr val="tx1"/>
              </a:solidFill>
              <a:effectLst/>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pPr>
              <a:defRPr/>
            </a:pPr>
            <a:fld id="{790EAD23-AD56-4924-81E5-5BA748AC2EC8}" type="slidenum">
              <a:rPr lang="en-US"/>
              <a:pPr>
                <a:defRPr/>
              </a:pPr>
              <a:t>66</a:t>
            </a:fld>
            <a:endParaRPr lang="en-US" dirty="0"/>
          </a:p>
        </p:txBody>
      </p:sp>
      <p:grpSp>
        <p:nvGrpSpPr>
          <p:cNvPr id="11" name="Group 10"/>
          <p:cNvGrpSpPr>
            <a:grpSpLocks/>
          </p:cNvGrpSpPr>
          <p:nvPr/>
        </p:nvGrpSpPr>
        <p:grpSpPr bwMode="auto">
          <a:xfrm>
            <a:off x="4800600" y="914400"/>
            <a:ext cx="2743200" cy="2743200"/>
            <a:chOff x="6705600" y="3429000"/>
            <a:chExt cx="2743200" cy="2743200"/>
          </a:xfrm>
        </p:grpSpPr>
        <p:pic>
          <p:nvPicPr>
            <p:cNvPr id="12" name="Picture 8" descr="C:\Documents and Settings\ycsadmin\Local Settings\Temporary Internet Files\Content.IE5\4WW7QPFQ\MC900441312[1].png"/>
            <p:cNvPicPr>
              <a:picLocks noChangeAspect="1" noChangeArrowheads="1"/>
            </p:cNvPicPr>
            <p:nvPr/>
          </p:nvPicPr>
          <p:blipFill>
            <a:blip r:embed="rId2"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3"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510402" name="Oval 2"/>
          <p:cNvSpPr>
            <a:spLocks noChangeArrowheads="1"/>
          </p:cNvSpPr>
          <p:nvPr/>
        </p:nvSpPr>
        <p:spPr bwMode="auto">
          <a:xfrm>
            <a:off x="2743200" y="2149475"/>
            <a:ext cx="2209800" cy="2209800"/>
          </a:xfrm>
          <a:prstGeom prst="ellipse">
            <a:avLst/>
          </a:prstGeom>
          <a:noFill/>
          <a:ln w="63500">
            <a:solidFill>
              <a:schemeClr val="accent2"/>
            </a:solidFill>
            <a:round/>
            <a:headEnd/>
            <a:tailEnd/>
          </a:ln>
        </p:spPr>
        <p:txBody>
          <a:bodyPr wrap="none" anchor="ctr"/>
          <a:lstStyle/>
          <a:p>
            <a:endParaRPr lang="en-US" dirty="0">
              <a:solidFill>
                <a:schemeClr val="bg2"/>
              </a:solidFill>
            </a:endParaRPr>
          </a:p>
        </p:txBody>
      </p:sp>
      <p:sp>
        <p:nvSpPr>
          <p:cNvPr id="1510403" name="Text Box 3"/>
          <p:cNvSpPr txBox="1">
            <a:spLocks noChangeArrowheads="1"/>
          </p:cNvSpPr>
          <p:nvPr/>
        </p:nvSpPr>
        <p:spPr bwMode="auto">
          <a:xfrm rot="-3258865">
            <a:off x="2804319" y="2886869"/>
            <a:ext cx="1411288" cy="457200"/>
          </a:xfrm>
          <a:prstGeom prst="rect">
            <a:avLst/>
          </a:prstGeom>
          <a:noFill/>
          <a:ln w="9525">
            <a:noFill/>
            <a:miter lim="800000"/>
            <a:headEnd/>
            <a:tailEnd/>
          </a:ln>
          <a:effectLst/>
        </p:spPr>
        <p:txBody>
          <a:bodyPr wrap="none">
            <a:spAutoFit/>
          </a:bodyPr>
          <a:lstStyle/>
          <a:p>
            <a:pPr>
              <a:defRPr/>
            </a:pPr>
            <a:r>
              <a:rPr lang="en-US" sz="2400" b="1" dirty="0">
                <a:solidFill>
                  <a:schemeClr val="bg2"/>
                </a:solidFill>
                <a:effectLst>
                  <a:outerShdw blurRad="38100" dist="38100" dir="2700000" algn="tl">
                    <a:srgbClr val="C0C0C0"/>
                  </a:outerShdw>
                </a:effectLst>
                <a:latin typeface="Century Gothic" pitchFamily="34" charset="0"/>
              </a:rPr>
              <a:t>SYSTEMS</a:t>
            </a:r>
          </a:p>
        </p:txBody>
      </p:sp>
      <p:sp>
        <p:nvSpPr>
          <p:cNvPr id="1510404" name="Text Box 4"/>
          <p:cNvSpPr txBox="1">
            <a:spLocks noChangeArrowheads="1"/>
          </p:cNvSpPr>
          <p:nvPr/>
        </p:nvSpPr>
        <p:spPr bwMode="auto">
          <a:xfrm>
            <a:off x="174118" y="2814638"/>
            <a:ext cx="2206053" cy="830997"/>
          </a:xfrm>
          <a:prstGeom prst="rect">
            <a:avLst/>
          </a:prstGeom>
          <a:noFill/>
          <a:ln w="9525">
            <a:noFill/>
            <a:miter lim="800000"/>
            <a:headEnd/>
            <a:tailEnd/>
          </a:ln>
          <a:effectLst/>
        </p:spPr>
        <p:txBody>
          <a:bodyPr wrap="none">
            <a:spAutoFit/>
          </a:bodyPr>
          <a:lstStyle/>
          <a:p>
            <a:pPr algn="ctr">
              <a:defRPr/>
            </a:pPr>
            <a:r>
              <a:rPr lang="en-US" sz="2400" b="1" dirty="0">
                <a:solidFill>
                  <a:schemeClr val="bg2"/>
                </a:solidFill>
                <a:effectLst>
                  <a:outerShdw blurRad="38100" dist="38100" dir="2700000" algn="tl">
                    <a:srgbClr val="C0C0C0"/>
                  </a:outerShdw>
                </a:effectLst>
                <a:latin typeface="Century Gothic" pitchFamily="34" charset="0"/>
              </a:rPr>
              <a:t>Supporting</a:t>
            </a:r>
          </a:p>
          <a:p>
            <a:pPr algn="ctr">
              <a:defRPr/>
            </a:pPr>
            <a:r>
              <a:rPr lang="en-US" sz="2400" b="1" dirty="0">
                <a:solidFill>
                  <a:schemeClr val="bg2"/>
                </a:solidFill>
                <a:effectLst>
                  <a:outerShdw blurRad="38100" dist="38100" dir="2700000" algn="tl">
                    <a:srgbClr val="C0C0C0"/>
                  </a:outerShdw>
                </a:effectLst>
                <a:latin typeface="Century Gothic" pitchFamily="34" charset="0"/>
              </a:rPr>
              <a:t>Staff Behavior</a:t>
            </a:r>
          </a:p>
        </p:txBody>
      </p:sp>
      <p:grpSp>
        <p:nvGrpSpPr>
          <p:cNvPr id="2" name="Group 5"/>
          <p:cNvGrpSpPr>
            <a:grpSpLocks/>
          </p:cNvGrpSpPr>
          <p:nvPr/>
        </p:nvGrpSpPr>
        <p:grpSpPr bwMode="auto">
          <a:xfrm>
            <a:off x="4038600" y="2149475"/>
            <a:ext cx="4495801" cy="2209800"/>
            <a:chOff x="2544" y="1354"/>
            <a:chExt cx="2832" cy="1392"/>
          </a:xfrm>
        </p:grpSpPr>
        <p:sp>
          <p:nvSpPr>
            <p:cNvPr id="1185807" name="Oval 6"/>
            <p:cNvSpPr>
              <a:spLocks noChangeArrowheads="1"/>
            </p:cNvSpPr>
            <p:nvPr/>
          </p:nvSpPr>
          <p:spPr bwMode="auto">
            <a:xfrm>
              <a:off x="2544" y="1354"/>
              <a:ext cx="1440" cy="1392"/>
            </a:xfrm>
            <a:prstGeom prst="ellipse">
              <a:avLst/>
            </a:prstGeom>
            <a:noFill/>
            <a:ln w="63500">
              <a:solidFill>
                <a:schemeClr val="accent1"/>
              </a:solidFill>
              <a:round/>
              <a:headEnd/>
              <a:tailEnd/>
            </a:ln>
          </p:spPr>
          <p:txBody>
            <a:bodyPr wrap="none" anchor="ctr"/>
            <a:lstStyle/>
            <a:p>
              <a:endParaRPr lang="en-US" dirty="0">
                <a:solidFill>
                  <a:schemeClr val="bg2"/>
                </a:solidFill>
              </a:endParaRPr>
            </a:p>
          </p:txBody>
        </p:sp>
        <p:sp>
          <p:nvSpPr>
            <p:cNvPr id="1510407" name="Text Box 7"/>
            <p:cNvSpPr txBox="1">
              <a:spLocks noChangeArrowheads="1"/>
            </p:cNvSpPr>
            <p:nvPr/>
          </p:nvSpPr>
          <p:spPr bwMode="auto">
            <a:xfrm rot="2905354">
              <a:off x="3146" y="1772"/>
              <a:ext cx="615" cy="288"/>
            </a:xfrm>
            <a:prstGeom prst="rect">
              <a:avLst/>
            </a:prstGeom>
            <a:noFill/>
            <a:ln w="9525">
              <a:noFill/>
              <a:miter lim="800000"/>
              <a:headEnd/>
              <a:tailEnd/>
            </a:ln>
            <a:effectLst/>
          </p:spPr>
          <p:txBody>
            <a:bodyPr wrap="none">
              <a:spAutoFit/>
            </a:bodyPr>
            <a:lstStyle/>
            <a:p>
              <a:pPr>
                <a:defRPr/>
              </a:pPr>
              <a:r>
                <a:rPr lang="en-US" sz="2400" b="1" dirty="0">
                  <a:solidFill>
                    <a:schemeClr val="bg2"/>
                  </a:solidFill>
                  <a:effectLst>
                    <a:outerShdw blurRad="38100" dist="38100" dir="2700000" algn="tl">
                      <a:srgbClr val="C0C0C0"/>
                    </a:outerShdw>
                  </a:effectLst>
                  <a:latin typeface="Century Gothic" pitchFamily="34" charset="0"/>
                </a:rPr>
                <a:t>DATA</a:t>
              </a:r>
            </a:p>
          </p:txBody>
        </p:sp>
        <p:sp>
          <p:nvSpPr>
            <p:cNvPr id="1510408" name="Text Box 8"/>
            <p:cNvSpPr txBox="1">
              <a:spLocks noChangeArrowheads="1"/>
            </p:cNvSpPr>
            <p:nvPr/>
          </p:nvSpPr>
          <p:spPr bwMode="auto">
            <a:xfrm>
              <a:off x="4251" y="1677"/>
              <a:ext cx="1125" cy="756"/>
            </a:xfrm>
            <a:prstGeom prst="rect">
              <a:avLst/>
            </a:prstGeom>
            <a:noFill/>
            <a:ln w="9525">
              <a:noFill/>
              <a:miter lim="800000"/>
              <a:headEnd/>
              <a:tailEnd/>
            </a:ln>
            <a:effectLst/>
          </p:spPr>
          <p:txBody>
            <a:bodyPr wrap="none">
              <a:spAutoFit/>
            </a:bodyPr>
            <a:lstStyle/>
            <a:p>
              <a:pPr algn="ctr">
                <a:defRPr/>
              </a:pPr>
              <a:r>
                <a:rPr lang="en-US" sz="2400" b="1" dirty="0">
                  <a:solidFill>
                    <a:schemeClr val="bg2"/>
                  </a:solidFill>
                  <a:effectLst>
                    <a:outerShdw blurRad="38100" dist="38100" dir="2700000" algn="tl">
                      <a:srgbClr val="C0C0C0"/>
                    </a:outerShdw>
                  </a:effectLst>
                  <a:latin typeface="Century Gothic" pitchFamily="34" charset="0"/>
                </a:rPr>
                <a:t>Supporting</a:t>
              </a:r>
            </a:p>
            <a:p>
              <a:pPr algn="ctr">
                <a:defRPr/>
              </a:pPr>
              <a:r>
                <a:rPr lang="en-US" sz="2400" b="1" dirty="0">
                  <a:solidFill>
                    <a:schemeClr val="bg2"/>
                  </a:solidFill>
                  <a:effectLst>
                    <a:outerShdw blurRad="38100" dist="38100" dir="2700000" algn="tl">
                      <a:srgbClr val="C0C0C0"/>
                    </a:outerShdw>
                  </a:effectLst>
                  <a:latin typeface="Century Gothic" pitchFamily="34" charset="0"/>
                </a:rPr>
                <a:t>Decision</a:t>
              </a:r>
            </a:p>
            <a:p>
              <a:pPr algn="ctr">
                <a:defRPr/>
              </a:pPr>
              <a:r>
                <a:rPr lang="en-US" sz="2400" b="1" dirty="0">
                  <a:solidFill>
                    <a:schemeClr val="bg2"/>
                  </a:solidFill>
                  <a:effectLst>
                    <a:outerShdw blurRad="38100" dist="38100" dir="2700000" algn="tl">
                      <a:srgbClr val="C0C0C0"/>
                    </a:outerShdw>
                  </a:effectLst>
                  <a:latin typeface="Century Gothic" pitchFamily="34" charset="0"/>
                </a:rPr>
                <a:t>Making</a:t>
              </a:r>
            </a:p>
          </p:txBody>
        </p:sp>
      </p:grpSp>
      <p:grpSp>
        <p:nvGrpSpPr>
          <p:cNvPr id="3" name="Group 9"/>
          <p:cNvGrpSpPr>
            <a:grpSpLocks/>
          </p:cNvGrpSpPr>
          <p:nvPr/>
        </p:nvGrpSpPr>
        <p:grpSpPr bwMode="auto">
          <a:xfrm>
            <a:off x="3249613" y="3292475"/>
            <a:ext cx="2692400" cy="3416301"/>
            <a:chOff x="2047" y="2074"/>
            <a:chExt cx="1696" cy="2152"/>
          </a:xfrm>
        </p:grpSpPr>
        <p:sp>
          <p:nvSpPr>
            <p:cNvPr id="1185804" name="Oval 10"/>
            <p:cNvSpPr>
              <a:spLocks noChangeArrowheads="1"/>
            </p:cNvSpPr>
            <p:nvPr/>
          </p:nvSpPr>
          <p:spPr bwMode="auto">
            <a:xfrm>
              <a:off x="2112" y="2074"/>
              <a:ext cx="1488" cy="1392"/>
            </a:xfrm>
            <a:prstGeom prst="ellipse">
              <a:avLst/>
            </a:prstGeom>
            <a:noFill/>
            <a:ln w="63500">
              <a:solidFill>
                <a:schemeClr val="hlink"/>
              </a:solidFill>
              <a:round/>
              <a:headEnd/>
              <a:tailEnd/>
            </a:ln>
          </p:spPr>
          <p:txBody>
            <a:bodyPr wrap="none" anchor="ctr"/>
            <a:lstStyle/>
            <a:p>
              <a:pPr algn="ctr"/>
              <a:endParaRPr lang="en-US" sz="2400" dirty="0">
                <a:solidFill>
                  <a:schemeClr val="bg2"/>
                </a:solidFill>
              </a:endParaRPr>
            </a:p>
          </p:txBody>
        </p:sp>
        <p:sp>
          <p:nvSpPr>
            <p:cNvPr id="1510411" name="Text Box 11"/>
            <p:cNvSpPr txBox="1">
              <a:spLocks noChangeArrowheads="1"/>
            </p:cNvSpPr>
            <p:nvPr/>
          </p:nvSpPr>
          <p:spPr bwMode="auto">
            <a:xfrm>
              <a:off x="2304" y="2891"/>
              <a:ext cx="1112" cy="288"/>
            </a:xfrm>
            <a:prstGeom prst="rect">
              <a:avLst/>
            </a:prstGeom>
            <a:noFill/>
            <a:ln w="9525">
              <a:noFill/>
              <a:miter lim="800000"/>
              <a:headEnd/>
              <a:tailEnd/>
            </a:ln>
            <a:effectLst/>
          </p:spPr>
          <p:txBody>
            <a:bodyPr wrap="none">
              <a:spAutoFit/>
            </a:bodyPr>
            <a:lstStyle/>
            <a:p>
              <a:pPr>
                <a:defRPr/>
              </a:pPr>
              <a:r>
                <a:rPr lang="en-US" sz="2400" b="1" dirty="0">
                  <a:solidFill>
                    <a:schemeClr val="bg2"/>
                  </a:solidFill>
                  <a:effectLst>
                    <a:outerShdw blurRad="38100" dist="38100" dir="2700000" algn="tl">
                      <a:srgbClr val="C0C0C0"/>
                    </a:outerShdw>
                  </a:effectLst>
                  <a:latin typeface="Century Gothic" pitchFamily="34" charset="0"/>
                </a:rPr>
                <a:t>PRACTICES</a:t>
              </a:r>
            </a:p>
          </p:txBody>
        </p:sp>
        <p:sp>
          <p:nvSpPr>
            <p:cNvPr id="1510412" name="Text Box 12"/>
            <p:cNvSpPr txBox="1">
              <a:spLocks noChangeArrowheads="1"/>
            </p:cNvSpPr>
            <p:nvPr/>
          </p:nvSpPr>
          <p:spPr bwMode="auto">
            <a:xfrm>
              <a:off x="2047" y="3703"/>
              <a:ext cx="1696" cy="523"/>
            </a:xfrm>
            <a:prstGeom prst="rect">
              <a:avLst/>
            </a:prstGeom>
            <a:noFill/>
            <a:ln w="9525">
              <a:noFill/>
              <a:miter lim="800000"/>
              <a:headEnd/>
              <a:tailEnd/>
            </a:ln>
            <a:effectLst/>
          </p:spPr>
          <p:txBody>
            <a:bodyPr wrap="none">
              <a:spAutoFit/>
            </a:bodyPr>
            <a:lstStyle/>
            <a:p>
              <a:pPr algn="ctr">
                <a:defRPr/>
              </a:pPr>
              <a:r>
                <a:rPr lang="en-US" sz="2400" b="1" dirty="0">
                  <a:solidFill>
                    <a:schemeClr val="bg2"/>
                  </a:solidFill>
                  <a:effectLst>
                    <a:outerShdw blurRad="38100" dist="38100" dir="2700000" algn="tl">
                      <a:srgbClr val="C0C0C0"/>
                    </a:outerShdw>
                  </a:effectLst>
                  <a:latin typeface="Century Gothic" pitchFamily="34" charset="0"/>
                </a:rPr>
                <a:t>Supporting</a:t>
              </a:r>
            </a:p>
            <a:p>
              <a:pPr algn="ctr">
                <a:defRPr/>
              </a:pPr>
              <a:r>
                <a:rPr lang="en-US" sz="2400" b="1" dirty="0">
                  <a:solidFill>
                    <a:schemeClr val="bg2"/>
                  </a:solidFill>
                  <a:effectLst>
                    <a:outerShdw blurRad="38100" dist="38100" dir="2700000" algn="tl">
                      <a:srgbClr val="C0C0C0"/>
                    </a:outerShdw>
                  </a:effectLst>
                  <a:latin typeface="Century Gothic" pitchFamily="34" charset="0"/>
                </a:rPr>
                <a:t>Student Behavior</a:t>
              </a:r>
            </a:p>
          </p:txBody>
        </p:sp>
      </p:grpSp>
      <p:sp>
        <p:nvSpPr>
          <p:cNvPr id="1510413" name="Text Box 13"/>
          <p:cNvSpPr txBox="1">
            <a:spLocks noChangeArrowheads="1"/>
          </p:cNvSpPr>
          <p:nvPr/>
        </p:nvSpPr>
        <p:spPr bwMode="auto">
          <a:xfrm>
            <a:off x="6609332" y="4795897"/>
            <a:ext cx="2534668" cy="2062103"/>
          </a:xfrm>
          <a:prstGeom prst="rect">
            <a:avLst/>
          </a:prstGeom>
          <a:noFill/>
          <a:ln w="88900">
            <a:noFill/>
            <a:miter lim="800000"/>
            <a:headEnd/>
            <a:tailEnd/>
          </a:ln>
          <a:effectLst/>
        </p:spPr>
        <p:txBody>
          <a:bodyPr wrap="none">
            <a:spAutoFit/>
          </a:bodyPr>
          <a:lstStyle/>
          <a:p>
            <a:pPr>
              <a:defRPr/>
            </a:pPr>
            <a:r>
              <a:rPr lang="en-US" sz="3200" b="1" dirty="0">
                <a:solidFill>
                  <a:schemeClr val="bg2"/>
                </a:solidFill>
                <a:effectLst>
                  <a:outerShdw blurRad="38100" dist="38100" dir="2700000" algn="tl">
                    <a:srgbClr val="C0C0C0"/>
                  </a:outerShdw>
                </a:effectLst>
                <a:latin typeface="Century Gothic" pitchFamily="34" charset="0"/>
              </a:rPr>
              <a:t>Positive</a:t>
            </a:r>
          </a:p>
          <a:p>
            <a:pPr>
              <a:defRPr/>
            </a:pPr>
            <a:r>
              <a:rPr lang="en-US" sz="3200" b="1" dirty="0">
                <a:solidFill>
                  <a:schemeClr val="bg2"/>
                </a:solidFill>
                <a:effectLst>
                  <a:outerShdw blurRad="38100" dist="38100" dir="2700000" algn="tl">
                    <a:srgbClr val="C0C0C0"/>
                  </a:outerShdw>
                </a:effectLst>
                <a:latin typeface="Century Gothic" pitchFamily="34" charset="0"/>
              </a:rPr>
              <a:t>Behavior</a:t>
            </a:r>
          </a:p>
          <a:p>
            <a:pPr>
              <a:defRPr/>
            </a:pPr>
            <a:r>
              <a:rPr lang="en-US" sz="3200" b="1" dirty="0">
                <a:solidFill>
                  <a:schemeClr val="bg2"/>
                </a:solidFill>
                <a:effectLst>
                  <a:outerShdw blurRad="38100" dist="38100" dir="2700000" algn="tl">
                    <a:srgbClr val="C0C0C0"/>
                  </a:outerShdw>
                </a:effectLst>
                <a:latin typeface="Century Gothic" pitchFamily="34" charset="0"/>
              </a:rPr>
              <a:t>Intervention</a:t>
            </a:r>
          </a:p>
          <a:p>
            <a:pPr>
              <a:defRPr/>
            </a:pPr>
            <a:r>
              <a:rPr lang="en-US" sz="3200" b="1" dirty="0">
                <a:solidFill>
                  <a:schemeClr val="bg2"/>
                </a:solidFill>
                <a:effectLst>
                  <a:outerShdw blurRad="38100" dist="38100" dir="2700000" algn="tl">
                    <a:srgbClr val="C0C0C0"/>
                  </a:outerShdw>
                </a:effectLst>
                <a:latin typeface="Century Gothic" pitchFamily="34" charset="0"/>
              </a:rPr>
              <a:t>&amp; Support</a:t>
            </a:r>
          </a:p>
        </p:txBody>
      </p:sp>
      <p:sp>
        <p:nvSpPr>
          <p:cNvPr id="1185799" name="Line 14"/>
          <p:cNvSpPr>
            <a:spLocks noChangeShapeType="1"/>
          </p:cNvSpPr>
          <p:nvPr/>
        </p:nvSpPr>
        <p:spPr bwMode="auto">
          <a:xfrm>
            <a:off x="6553200" y="4953000"/>
            <a:ext cx="0" cy="1676400"/>
          </a:xfrm>
          <a:prstGeom prst="line">
            <a:avLst/>
          </a:prstGeom>
          <a:noFill/>
          <a:ln w="127000">
            <a:pattFill prst="dkUpDiag">
              <a:fgClr>
                <a:schemeClr val="accent1"/>
              </a:fgClr>
              <a:bgClr>
                <a:srgbClr val="FFFFFF"/>
              </a:bgClr>
            </a:pattFill>
            <a:round/>
            <a:headEnd/>
            <a:tailEnd/>
          </a:ln>
        </p:spPr>
        <p:txBody>
          <a:bodyPr/>
          <a:lstStyle/>
          <a:p>
            <a:endParaRPr lang="en-US" dirty="0">
              <a:solidFill>
                <a:schemeClr val="bg2"/>
              </a:solidFill>
            </a:endParaRPr>
          </a:p>
        </p:txBody>
      </p:sp>
      <p:grpSp>
        <p:nvGrpSpPr>
          <p:cNvPr id="4" name="Group 15"/>
          <p:cNvGrpSpPr>
            <a:grpSpLocks/>
          </p:cNvGrpSpPr>
          <p:nvPr/>
        </p:nvGrpSpPr>
        <p:grpSpPr bwMode="auto">
          <a:xfrm>
            <a:off x="2438400" y="355600"/>
            <a:ext cx="4267200" cy="5527675"/>
            <a:chOff x="1536" y="224"/>
            <a:chExt cx="2688" cy="3482"/>
          </a:xfrm>
        </p:grpSpPr>
        <p:sp>
          <p:nvSpPr>
            <p:cNvPr id="1185801" name="Oval 16"/>
            <p:cNvSpPr>
              <a:spLocks noChangeArrowheads="1"/>
            </p:cNvSpPr>
            <p:nvPr/>
          </p:nvSpPr>
          <p:spPr bwMode="auto">
            <a:xfrm>
              <a:off x="1536" y="864"/>
              <a:ext cx="2688" cy="2842"/>
            </a:xfrm>
            <a:prstGeom prst="ellipse">
              <a:avLst/>
            </a:prstGeom>
            <a:noFill/>
            <a:ln w="63500">
              <a:solidFill>
                <a:schemeClr val="folHlink"/>
              </a:solidFill>
              <a:round/>
              <a:headEnd/>
              <a:tailEnd/>
            </a:ln>
          </p:spPr>
          <p:txBody>
            <a:bodyPr wrap="none" anchor="ctr"/>
            <a:lstStyle/>
            <a:p>
              <a:pPr algn="ctr"/>
              <a:endParaRPr lang="en-US" sz="2800" dirty="0">
                <a:solidFill>
                  <a:schemeClr val="bg2"/>
                </a:solidFill>
                <a:latin typeface="Times New Roman" pitchFamily="18" charset="0"/>
              </a:endParaRPr>
            </a:p>
          </p:txBody>
        </p:sp>
        <p:sp>
          <p:nvSpPr>
            <p:cNvPr id="1510417" name="Text Box 17"/>
            <p:cNvSpPr txBox="1">
              <a:spLocks noChangeArrowheads="1"/>
            </p:cNvSpPr>
            <p:nvPr/>
          </p:nvSpPr>
          <p:spPr bwMode="auto">
            <a:xfrm>
              <a:off x="2256" y="1005"/>
              <a:ext cx="1165" cy="288"/>
            </a:xfrm>
            <a:prstGeom prst="rect">
              <a:avLst/>
            </a:prstGeom>
            <a:noFill/>
            <a:ln w="9525">
              <a:noFill/>
              <a:miter lim="800000"/>
              <a:headEnd/>
              <a:tailEnd/>
            </a:ln>
            <a:effectLst/>
          </p:spPr>
          <p:txBody>
            <a:bodyPr wrap="none">
              <a:spAutoFit/>
            </a:bodyPr>
            <a:lstStyle/>
            <a:p>
              <a:pPr>
                <a:defRPr/>
              </a:pPr>
              <a:r>
                <a:rPr lang="en-US" sz="2400" b="1" dirty="0">
                  <a:solidFill>
                    <a:schemeClr val="bg2"/>
                  </a:solidFill>
                  <a:effectLst>
                    <a:outerShdw blurRad="38100" dist="38100" dir="2700000" algn="tl">
                      <a:srgbClr val="C0C0C0"/>
                    </a:outerShdw>
                  </a:effectLst>
                  <a:latin typeface="Century Gothic" pitchFamily="34" charset="0"/>
                </a:rPr>
                <a:t>OUTCOMES</a:t>
              </a:r>
            </a:p>
          </p:txBody>
        </p:sp>
        <p:sp>
          <p:nvSpPr>
            <p:cNvPr id="1510418" name="Text Box 18"/>
            <p:cNvSpPr txBox="1">
              <a:spLocks noChangeArrowheads="1"/>
            </p:cNvSpPr>
            <p:nvPr/>
          </p:nvSpPr>
          <p:spPr bwMode="auto">
            <a:xfrm>
              <a:off x="1660" y="224"/>
              <a:ext cx="2440" cy="523"/>
            </a:xfrm>
            <a:prstGeom prst="rect">
              <a:avLst/>
            </a:prstGeom>
            <a:noFill/>
            <a:ln w="9525">
              <a:noFill/>
              <a:miter lim="800000"/>
              <a:headEnd/>
              <a:tailEnd/>
            </a:ln>
            <a:effectLst/>
          </p:spPr>
          <p:txBody>
            <a:bodyPr wrap="none">
              <a:spAutoFit/>
            </a:bodyPr>
            <a:lstStyle/>
            <a:p>
              <a:pPr algn="ctr">
                <a:defRPr/>
              </a:pPr>
              <a:r>
                <a:rPr lang="en-US" sz="2400" b="1" dirty="0">
                  <a:solidFill>
                    <a:schemeClr val="bg2"/>
                  </a:solidFill>
                  <a:effectLst>
                    <a:outerShdw blurRad="38100" dist="38100" dir="2700000" algn="tl">
                      <a:srgbClr val="C0C0C0"/>
                    </a:outerShdw>
                  </a:effectLst>
                  <a:latin typeface="Century Gothic" pitchFamily="34" charset="0"/>
                </a:rPr>
                <a:t>Social Competence &amp;</a:t>
              </a:r>
            </a:p>
            <a:p>
              <a:pPr algn="ctr">
                <a:defRPr/>
              </a:pPr>
              <a:r>
                <a:rPr lang="en-US" sz="2400" b="1" dirty="0">
                  <a:solidFill>
                    <a:schemeClr val="bg2"/>
                  </a:solidFill>
                  <a:effectLst>
                    <a:outerShdw blurRad="38100" dist="38100" dir="2700000" algn="tl">
                      <a:srgbClr val="C0C0C0"/>
                    </a:outerShdw>
                  </a:effectLst>
                  <a:latin typeface="Century Gothic" pitchFamily="34" charset="0"/>
                </a:rPr>
                <a:t>Academic Achievement</a:t>
              </a:r>
            </a:p>
          </p:txBody>
        </p:sp>
      </p:grpSp>
      <p:sp>
        <p:nvSpPr>
          <p:cNvPr id="19" name="Slide Number Placeholder 18"/>
          <p:cNvSpPr>
            <a:spLocks noGrp="1"/>
          </p:cNvSpPr>
          <p:nvPr>
            <p:ph type="sldNum" sz="quarter" idx="12"/>
          </p:nvPr>
        </p:nvSpPr>
        <p:spPr/>
        <p:txBody>
          <a:bodyPr/>
          <a:lstStyle/>
          <a:p>
            <a:pPr>
              <a:defRPr/>
            </a:pPr>
            <a:fld id="{0C1A2A0E-CAA5-46BF-A5A2-02300CFE1F1A}" type="slidenum">
              <a:rPr lang="en-US">
                <a:solidFill>
                  <a:schemeClr val="bg2"/>
                </a:solidFill>
              </a:rPr>
              <a:pPr>
                <a:defRPr/>
              </a:pPr>
              <a:t>67</a:t>
            </a:fld>
            <a:endParaRPr lang="en-US" dirty="0">
              <a:solidFill>
                <a:schemeClr val="bg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2000"/>
                                        <p:tgtEl>
                                          <p:spTgt spid="1510402"/>
                                        </p:tgtEl>
                                      </p:cBhvr>
                                    </p:animEffect>
                                    <p:set>
                                      <p:cBhvr>
                                        <p:cTn id="10" dur="1" fill="hold">
                                          <p:stCondLst>
                                            <p:cond delay="1999"/>
                                          </p:stCondLst>
                                        </p:cTn>
                                        <p:tgtEl>
                                          <p:spTgt spid="151040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2000"/>
                                        <p:tgtEl>
                                          <p:spTgt spid="1510404"/>
                                        </p:tgtEl>
                                      </p:cBhvr>
                                    </p:animEffect>
                                    <p:set>
                                      <p:cBhvr>
                                        <p:cTn id="13" dur="1" fill="hold">
                                          <p:stCondLst>
                                            <p:cond delay="1999"/>
                                          </p:stCondLst>
                                        </p:cTn>
                                        <p:tgtEl>
                                          <p:spTgt spid="1510404"/>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2000"/>
                                        <p:tgtEl>
                                          <p:spTgt spid="1510403"/>
                                        </p:tgtEl>
                                      </p:cBhvr>
                                    </p:animEffect>
                                    <p:set>
                                      <p:cBhvr>
                                        <p:cTn id="16" dur="1" fill="hold">
                                          <p:stCondLst>
                                            <p:cond delay="1999"/>
                                          </p:stCondLst>
                                        </p:cTn>
                                        <p:tgtEl>
                                          <p:spTgt spid="1510403"/>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2000"/>
                                        <p:tgtEl>
                                          <p:spTgt spid="4"/>
                                        </p:tgtEl>
                                      </p:cBhvr>
                                    </p:animEffect>
                                    <p:set>
                                      <p:cBhvr>
                                        <p:cTn id="19" dur="1" fill="hold">
                                          <p:stCondLst>
                                            <p:cond delay="1999"/>
                                          </p:stCondLst>
                                        </p:cTn>
                                        <p:tgtEl>
                                          <p:spTgt spid="4"/>
                                        </p:tgtEl>
                                        <p:attrNameLst>
                                          <p:attrName>style.visibility</p:attrName>
                                        </p:attrNameLst>
                                      </p:cBhvr>
                                      <p:to>
                                        <p:strVal val="hidden"/>
                                      </p:to>
                                    </p:set>
                                  </p:childTnLst>
                                </p:cTn>
                              </p:par>
                            </p:childTnLst>
                          </p:cTn>
                        </p:par>
                        <p:par>
                          <p:cTn id="20" fill="hold">
                            <p:stCondLst>
                              <p:cond delay="2000"/>
                            </p:stCondLst>
                            <p:childTnLst>
                              <p:par>
                                <p:cTn id="21" presetID="6" presetClass="emph" presetSubtype="0" fill="hold" nodeType="afterEffect">
                                  <p:stCondLst>
                                    <p:cond delay="0"/>
                                  </p:stCondLst>
                                  <p:childTnLst>
                                    <p:animScale>
                                      <p:cBhvr>
                                        <p:cTn id="22" dur="2000" fill="hold"/>
                                        <p:tgtEl>
                                          <p:spTgt spid="3"/>
                                        </p:tgtEl>
                                      </p:cBhvr>
                                      <p:by x="150000" y="150000"/>
                                    </p:animScale>
                                  </p:childTnLst>
                                </p:cTn>
                              </p:par>
                              <p:par>
                                <p:cTn id="23" presetID="64" presetClass="path" presetSubtype="0" accel="50000" decel="50000" fill="hold" nodeType="withEffect">
                                  <p:stCondLst>
                                    <p:cond delay="0"/>
                                  </p:stCondLst>
                                  <p:childTnLst>
                                    <p:animMotion origin="layout" path="M 0 1.66512E-6 L -0.0026 -0.27267 " pathEditMode="relative" rAng="0" ptsTypes="AA">
                                      <p:cBhvr>
                                        <p:cTn id="24" dur="2000" fill="hold"/>
                                        <p:tgtEl>
                                          <p:spTgt spid="3"/>
                                        </p:tgtEl>
                                        <p:attrNameLst>
                                          <p:attrName>ppt_x</p:attrName>
                                          <p:attrName>ppt_y</p:attrName>
                                        </p:attrNameLst>
                                      </p:cBhvr>
                                      <p:rCtr x="-1" y="-1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0402" grpId="0" animBg="1"/>
      <p:bldP spid="1510403" grpId="0"/>
      <p:bldP spid="1510404" grpId="0"/>
    </p:bld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144000" cy="762000"/>
          </a:xfrm>
        </p:spPr>
        <p:txBody>
          <a:bodyPr/>
          <a:lstStyle/>
          <a:p>
            <a:r>
              <a:rPr lang="en-US" dirty="0"/>
              <a:t>Functional Assessment &amp; Intervention</a:t>
            </a:r>
          </a:p>
        </p:txBody>
      </p:sp>
      <p:graphicFrame>
        <p:nvGraphicFramePr>
          <p:cNvPr id="4" name="Content Placeholder 3"/>
          <p:cNvGraphicFramePr>
            <a:graphicFrameLocks noGrp="1"/>
          </p:cNvGraphicFramePr>
          <p:nvPr>
            <p:ph idx="1"/>
          </p:nvPr>
        </p:nvGraphicFramePr>
        <p:xfrm>
          <a:off x="0" y="762001"/>
          <a:ext cx="9144000" cy="6240634"/>
        </p:xfrm>
        <a:graphic>
          <a:graphicData uri="http://schemas.openxmlformats.org/drawingml/2006/table">
            <a:tbl>
              <a:tblPr firstRow="1">
                <a:tableStyleId>{37CE84F3-28C3-443E-9E96-99CF82512B78}</a:tableStyleId>
              </a:tblPr>
              <a:tblGrid>
                <a:gridCol w="1600200"/>
                <a:gridCol w="4648200"/>
                <a:gridCol w="2895600"/>
              </a:tblGrid>
              <a:tr h="97464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u="none" strike="noStrike" cap="none" normalizeH="0" baseline="0" dirty="0">
                          <a:ln>
                            <a:noFill/>
                          </a:ln>
                          <a:effectLst/>
                        </a:rPr>
                        <a:t>Level of Functional Support</a:t>
                      </a:r>
                      <a:endParaRPr kumimoji="0" lang="en-US" sz="2000" b="0" i="0" u="none" strike="noStrike" cap="none" normalizeH="0" baseline="0" dirty="0">
                        <a:ln>
                          <a:noFill/>
                        </a:ln>
                        <a:solidFill>
                          <a:schemeClr val="bg2"/>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400" u="none" strike="noStrike" cap="none" normalizeH="0" baseline="0" dirty="0">
                          <a:ln>
                            <a:noFill/>
                          </a:ln>
                          <a:effectLst/>
                        </a:rPr>
                        <a:t>Tools</a:t>
                      </a:r>
                      <a:endParaRPr kumimoji="0" lang="en-US" sz="2400" b="1" i="0" u="none" strike="noStrike" cap="none" normalizeH="0" baseline="0" dirty="0">
                        <a:ln>
                          <a:noFill/>
                        </a:ln>
                        <a:solidFill>
                          <a:schemeClr val="bg2"/>
                        </a:solidFill>
                        <a:effectLst/>
                        <a:latin typeface="+mj-lt"/>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400" u="none" strike="noStrike" cap="none" normalizeH="0" baseline="0" dirty="0">
                          <a:ln>
                            <a:noFill/>
                          </a:ln>
                          <a:effectLst/>
                        </a:rPr>
                        <a:t>Person(s) involved</a:t>
                      </a:r>
                      <a:endParaRPr kumimoji="0" lang="en-US" sz="2400" b="0" i="0" u="none" strike="noStrike" cap="none" normalizeH="0" baseline="0" dirty="0">
                        <a:ln>
                          <a:noFill/>
                        </a:ln>
                        <a:solidFill>
                          <a:schemeClr val="bg2"/>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16290">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rPr>
                        <a:t>Teacher Led</a:t>
                      </a:r>
                      <a:endParaRPr kumimoji="0" lang="en-US" sz="2400" b="0" i="0" u="none" strike="noStrike" cap="none" normalizeH="0" baseline="0" dirty="0">
                        <a:ln>
                          <a:noFill/>
                        </a:ln>
                        <a:solidFill>
                          <a:srgbClr val="000000"/>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noFill/>
                          </a:ln>
                          <a:effectLst/>
                        </a:rPr>
                        <a:t>Behavior Contract </a:t>
                      </a: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rowSpan="4">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Teacher</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Student</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Parent</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Additional  resource</a:t>
                      </a:r>
                      <a:endParaRPr kumimoji="0" lang="en-US" sz="2200" b="0" i="1" u="none" strike="noStrike" cap="none" normalizeH="0" baseline="0" dirty="0">
                        <a:ln>
                          <a:noFill/>
                        </a:ln>
                        <a:solidFill>
                          <a:srgbClr val="000000"/>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30452">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noFill/>
                          </a:ln>
                          <a:effectLst/>
                        </a:rPr>
                        <a:t>Problem Solving Worksheet</a:t>
                      </a:r>
                      <a:endParaRPr kumimoji="0" lang="en-US" sz="2400" b="0" i="0" u="none" strike="noStrike" cap="none" normalizeH="0" baseline="0" dirty="0">
                        <a:ln>
                          <a:noFill/>
                        </a:ln>
                        <a:solidFill>
                          <a:schemeClr val="bg1"/>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vMerge="1">
                  <a:txBody>
                    <a:bodyPr/>
                    <a:lstStyle/>
                    <a:p>
                      <a:endParaRPr lang="en-US"/>
                    </a:p>
                  </a:txBody>
                  <a:tcPr/>
                </a:tc>
              </a:tr>
              <a:tr h="530452">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noFill/>
                          </a:ln>
                          <a:effectLst/>
                        </a:rPr>
                        <a:t>Competing Behavior Pathway</a:t>
                      </a:r>
                      <a:endParaRPr kumimoji="0" lang="en-US" sz="2400" b="0" i="0" u="none" strike="noStrike" cap="none" normalizeH="0" baseline="0" dirty="0">
                        <a:ln>
                          <a:noFill/>
                        </a:ln>
                        <a:solidFill>
                          <a:schemeClr val="bg1"/>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vMerge="1">
                  <a:txBody>
                    <a:bodyPr/>
                    <a:lstStyle/>
                    <a:p>
                      <a:endParaRPr lang="en-US"/>
                    </a:p>
                  </a:txBody>
                  <a:tcPr/>
                </a:tc>
              </a:tr>
              <a:tr h="443020">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noFill/>
                          </a:ln>
                          <a:effectLst/>
                        </a:rPr>
                        <a:t>ERASE</a:t>
                      </a:r>
                      <a:endParaRPr kumimoji="0" lang="en-US" sz="2400" b="0" i="0" u="none" strike="noStrike" cap="none" normalizeH="0" baseline="0" dirty="0">
                        <a:ln>
                          <a:noFill/>
                        </a:ln>
                        <a:solidFill>
                          <a:srgbClr val="000000"/>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vMerge="1">
                  <a:txBody>
                    <a:bodyPr/>
                    <a:lstStyle/>
                    <a:p>
                      <a:endParaRPr lang="en-US"/>
                    </a:p>
                  </a:txBody>
                  <a:tcPr/>
                </a:tc>
              </a:tr>
              <a:tr h="558637">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noFill/>
                          </a:ln>
                          <a:effectLst/>
                        </a:rPr>
                        <a:t>Team Directed</a:t>
                      </a:r>
                      <a:endParaRPr kumimoji="0" lang="en-US" sz="2400" b="0" i="0" u="none" strike="noStrike" cap="none" normalizeH="0" baseline="0" dirty="0">
                        <a:ln>
                          <a:noFill/>
                        </a:ln>
                        <a:solidFill>
                          <a:srgbClr val="000000"/>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noFill/>
                          </a:ln>
                          <a:effectLst/>
                        </a:rPr>
                        <a:t>ERASE</a:t>
                      </a:r>
                      <a:endParaRPr kumimoji="0" lang="en-US" sz="2400" b="0" i="0" u="none" strike="noStrike" cap="none" normalizeH="0" baseline="0" dirty="0">
                        <a:ln>
                          <a:noFill/>
                        </a:ln>
                        <a:solidFill>
                          <a:srgbClr val="000000"/>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Team</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Teacher</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Student</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noFill/>
                          </a:ln>
                          <a:effectLst/>
                        </a:rPr>
                        <a:t>Parent</a:t>
                      </a:r>
                      <a:endParaRPr kumimoji="0" lang="en-US" sz="2200" b="0" i="0" u="none" strike="noStrike" cap="none" normalizeH="0" baseline="0" dirty="0">
                        <a:ln>
                          <a:noFill/>
                        </a:ln>
                        <a:solidFill>
                          <a:srgbClr val="000000"/>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829493">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noFill/>
                          </a:ln>
                          <a:effectLst/>
                        </a:rPr>
                        <a:t>Brief Intervention Planning</a:t>
                      </a:r>
                      <a:endParaRPr kumimoji="0" lang="en-US" sz="2400" b="0" i="0" u="none" strike="noStrike" cap="none" normalizeH="0" baseline="0" dirty="0">
                        <a:ln>
                          <a:noFill/>
                        </a:ln>
                        <a:solidFill>
                          <a:srgbClr val="000000"/>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vMerge="1">
                  <a:txBody>
                    <a:bodyPr/>
                    <a:lstStyle/>
                    <a:p>
                      <a:endParaRPr lang="en-US"/>
                    </a:p>
                  </a:txBody>
                  <a:tcPr/>
                </a:tc>
              </a:tr>
              <a:tr h="838699">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400" u="none" strike="noStrike" cap="none" normalizeH="0" baseline="0" dirty="0">
                          <a:ln>
                            <a:noFill/>
                          </a:ln>
                          <a:effectLst/>
                        </a:rPr>
                        <a:t>Full FBA &amp; BIP with Child/Family Team</a:t>
                      </a:r>
                      <a:endParaRPr kumimoji="0" lang="en-US" sz="2400" b="0" i="0" u="none" strike="noStrike" cap="none" normalizeH="0" baseline="0" dirty="0">
                        <a:ln>
                          <a:noFill/>
                        </a:ln>
                        <a:solidFill>
                          <a:srgbClr val="000000"/>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u="none" strike="noStrike" cap="none" normalizeH="0" baseline="0" dirty="0">
                          <a:ln>
                            <a:noFill/>
                          </a:ln>
                          <a:effectLst/>
                        </a:rPr>
                        <a:t>Team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u="none" strike="noStrike" cap="none" normalizeH="0" baseline="0" dirty="0">
                          <a:ln>
                            <a:noFill/>
                          </a:ln>
                          <a:effectLst/>
                        </a:rPr>
                        <a:t>Teacher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u="none" strike="noStrike" cap="none" normalizeH="0" baseline="0" dirty="0">
                          <a:ln>
                            <a:noFill/>
                          </a:ln>
                          <a:effectLst/>
                        </a:rPr>
                        <a:t>Student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u="none" strike="noStrike" cap="none" normalizeH="0" baseline="0" dirty="0">
                          <a:ln>
                            <a:noFill/>
                          </a:ln>
                          <a:effectLst/>
                        </a:rPr>
                        <a:t>Parent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u="none" strike="noStrike" cap="none" normalizeH="0" baseline="0" dirty="0">
                          <a:ln>
                            <a:noFill/>
                          </a:ln>
                          <a:effectLst/>
                        </a:rPr>
                        <a:t>Community Partners</a:t>
                      </a:r>
                      <a:endParaRPr kumimoji="0" lang="en-US" sz="2200" b="0" i="1" u="none" strike="noStrike" cap="none" normalizeH="0" baseline="0" dirty="0">
                        <a:ln>
                          <a:noFill/>
                        </a:ln>
                        <a:solidFill>
                          <a:srgbClr val="000000"/>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874313">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u="none" strike="noStrike" cap="none" normalizeH="0" baseline="0" dirty="0">
                          <a:ln>
                            <a:noFill/>
                          </a:ln>
                          <a:effectLst/>
                        </a:rPr>
                        <a:t>Functional Analysis &amp; Behavior Intervention Plan</a:t>
                      </a:r>
                      <a:endParaRPr kumimoji="0" lang="en-US" sz="2400" b="0" i="0" u="none" strike="noStrike" cap="none" normalizeH="0" baseline="0" dirty="0">
                        <a:ln>
                          <a:noFill/>
                        </a:ln>
                        <a:solidFill>
                          <a:srgbClr val="000000"/>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vMerge="1">
                  <a:txBody>
                    <a:bodyPr/>
                    <a:lstStyle/>
                    <a:p>
                      <a:endParaRPr lang="en-US"/>
                    </a:p>
                  </a:txBody>
                  <a:tcPr/>
                </a:tc>
              </a:tr>
            </a:tbl>
          </a:graphicData>
        </a:graphic>
      </p:graphicFrame>
      <p:sp>
        <p:nvSpPr>
          <p:cNvPr id="5" name="Slide Number Placeholder 4"/>
          <p:cNvSpPr>
            <a:spLocks noGrp="1"/>
          </p:cNvSpPr>
          <p:nvPr>
            <p:ph type="sldNum" sz="quarter" idx="12"/>
          </p:nvPr>
        </p:nvSpPr>
        <p:spPr/>
        <p:txBody>
          <a:bodyPr/>
          <a:lstStyle/>
          <a:p>
            <a:pPr>
              <a:defRPr/>
            </a:pPr>
            <a:fld id="{0C1A2A0E-CAA5-46BF-A5A2-02300CFE1F1A}" type="slidenum">
              <a:rPr lang="en-US"/>
              <a:pPr>
                <a:defRPr/>
              </a:pPr>
              <a:t>68</a:t>
            </a:fld>
            <a:endParaRPr lang="en-US" dirty="0"/>
          </a:p>
        </p:txBody>
      </p:sp>
      <p:sp>
        <p:nvSpPr>
          <p:cNvPr id="3" name="Up-Down Arrow 2"/>
          <p:cNvSpPr/>
          <p:nvPr/>
        </p:nvSpPr>
        <p:spPr>
          <a:xfrm>
            <a:off x="5562600" y="533400"/>
            <a:ext cx="3581400" cy="6324600"/>
          </a:xfrm>
          <a:prstGeom prst="upDownArrow">
            <a:avLst>
              <a:gd name="adj1" fmla="val 61722"/>
              <a:gd name="adj2" fmla="val 55861"/>
            </a:avLst>
          </a:prstGeom>
          <a:gradFill>
            <a:gsLst>
              <a:gs pos="0">
                <a:srgbClr val="FFFFCC"/>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rgbClr val="FF0000"/>
                </a:solidFill>
              </a:rPr>
              <a:t>INFORMAL</a:t>
            </a:r>
          </a:p>
          <a:p>
            <a:pPr algn="ctr">
              <a:defRPr/>
            </a:pPr>
            <a:r>
              <a:rPr lang="en-US" sz="2400" b="1" dirty="0">
                <a:solidFill>
                  <a:srgbClr val="FF0000"/>
                </a:solidFill>
              </a:rPr>
              <a:t>EASIER</a:t>
            </a:r>
          </a:p>
          <a:p>
            <a:pPr algn="ctr">
              <a:defRPr/>
            </a:pPr>
            <a:r>
              <a:rPr lang="en-US" sz="2400" b="1" dirty="0">
                <a:solidFill>
                  <a:srgbClr val="FF0000"/>
                </a:solidFill>
              </a:rPr>
              <a:t>SIMPLE</a:t>
            </a:r>
          </a:p>
          <a:p>
            <a:pPr algn="ctr">
              <a:defRPr/>
            </a:pPr>
            <a:r>
              <a:rPr lang="en-US" sz="2400" b="1" dirty="0">
                <a:solidFill>
                  <a:srgbClr val="FF0000"/>
                </a:solidFill>
              </a:rPr>
              <a:t>RESPONSIVE</a:t>
            </a:r>
          </a:p>
          <a:p>
            <a:pPr algn="ctr">
              <a:defRPr/>
            </a:pPr>
            <a:endParaRPr lang="en-US" sz="2400" b="1" dirty="0">
              <a:solidFill>
                <a:srgbClr val="FF0000"/>
              </a:solidFill>
            </a:endParaRPr>
          </a:p>
          <a:p>
            <a:pPr algn="ctr">
              <a:defRPr/>
            </a:pPr>
            <a:endParaRPr lang="en-US" sz="2400" b="1" dirty="0">
              <a:solidFill>
                <a:srgbClr val="FF0000"/>
              </a:solidFill>
            </a:endParaRPr>
          </a:p>
          <a:p>
            <a:pPr algn="ctr">
              <a:defRPr/>
            </a:pPr>
            <a:endParaRPr lang="en-US" sz="2400" b="1" dirty="0">
              <a:solidFill>
                <a:srgbClr val="FF0000"/>
              </a:solidFill>
            </a:endParaRPr>
          </a:p>
          <a:p>
            <a:pPr algn="ctr">
              <a:defRPr/>
            </a:pPr>
            <a:endParaRPr lang="en-US" sz="2400" b="1" dirty="0">
              <a:solidFill>
                <a:srgbClr val="FF0000"/>
              </a:solidFill>
            </a:endParaRPr>
          </a:p>
          <a:p>
            <a:pPr algn="ctr">
              <a:defRPr/>
            </a:pPr>
            <a:endParaRPr lang="en-US" sz="2400" b="1" dirty="0">
              <a:solidFill>
                <a:srgbClr val="FF0000"/>
              </a:solidFill>
            </a:endParaRPr>
          </a:p>
          <a:p>
            <a:pPr algn="ctr">
              <a:defRPr/>
            </a:pPr>
            <a:r>
              <a:rPr lang="en-US" sz="2400" b="1" dirty="0">
                <a:solidFill>
                  <a:srgbClr val="FF0000"/>
                </a:solidFill>
              </a:rPr>
              <a:t>NOT RESPONSIVE</a:t>
            </a:r>
          </a:p>
          <a:p>
            <a:pPr algn="ctr">
              <a:defRPr/>
            </a:pPr>
            <a:r>
              <a:rPr lang="en-US" sz="2400" b="1" dirty="0">
                <a:solidFill>
                  <a:srgbClr val="FF0000"/>
                </a:solidFill>
              </a:rPr>
              <a:t>COMPLICATED</a:t>
            </a:r>
          </a:p>
          <a:p>
            <a:pPr algn="ctr">
              <a:defRPr/>
            </a:pPr>
            <a:r>
              <a:rPr lang="en-US" sz="2400" b="1" dirty="0">
                <a:solidFill>
                  <a:srgbClr val="FF0000"/>
                </a:solidFill>
              </a:rPr>
              <a:t>HARDER</a:t>
            </a:r>
          </a:p>
          <a:p>
            <a:pPr algn="ctr">
              <a:defRPr/>
            </a:pPr>
            <a:r>
              <a:rPr lang="en-US" sz="2400" b="1" dirty="0">
                <a:solidFill>
                  <a:srgbClr val="FF0000"/>
                </a:solidFill>
              </a:rPr>
              <a:t>FORMAL</a:t>
            </a:r>
          </a:p>
        </p:txBody>
      </p:sp>
      <p:grpSp>
        <p:nvGrpSpPr>
          <p:cNvPr id="10" name="Group 9"/>
          <p:cNvGrpSpPr>
            <a:grpSpLocks/>
          </p:cNvGrpSpPr>
          <p:nvPr/>
        </p:nvGrpSpPr>
        <p:grpSpPr bwMode="auto">
          <a:xfrm>
            <a:off x="4191000" y="838200"/>
            <a:ext cx="1524000" cy="1219200"/>
            <a:chOff x="6705600" y="3429000"/>
            <a:chExt cx="2743200" cy="2743200"/>
          </a:xfrm>
        </p:grpSpPr>
        <p:pic>
          <p:nvPicPr>
            <p:cNvPr id="11"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2" name="TextBox 9"/>
            <p:cNvSpPr txBox="1">
              <a:spLocks noChangeArrowheads="1"/>
            </p:cNvSpPr>
            <p:nvPr/>
          </p:nvSpPr>
          <p:spPr bwMode="auto">
            <a:xfrm>
              <a:off x="7315201" y="4572000"/>
              <a:ext cx="1752601" cy="83099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69</a:t>
            </a:fld>
            <a:endParaRPr lang="en-US" dirty="0"/>
          </a:p>
        </p:txBody>
      </p:sp>
      <p:graphicFrame>
        <p:nvGraphicFramePr>
          <p:cNvPr id="8" name="Diagram 7"/>
          <p:cNvGraphicFramePr/>
          <p:nvPr/>
        </p:nvGraphicFramePr>
        <p:xfrm>
          <a:off x="228600" y="304800"/>
          <a:ext cx="86106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5" name="Rectangle 3"/>
          <p:cNvSpPr>
            <a:spLocks noGrp="1" noChangeArrowheads="1"/>
          </p:cNvSpPr>
          <p:nvPr>
            <p:ph type="title"/>
          </p:nvPr>
        </p:nvSpPr>
        <p:spPr/>
        <p:txBody>
          <a:bodyPr/>
          <a:lstStyle/>
          <a:p>
            <a:pPr eaLnBrk="1" hangingPunct="1"/>
            <a:r>
              <a:rPr lang="en-US" dirty="0"/>
              <a:t>Training Objectives</a:t>
            </a:r>
          </a:p>
        </p:txBody>
      </p:sp>
      <p:sp>
        <p:nvSpPr>
          <p:cNvPr id="57346" name="Rectangle 2"/>
          <p:cNvSpPr>
            <a:spLocks noGrp="1" noChangeArrowheads="1"/>
          </p:cNvSpPr>
          <p:nvPr>
            <p:ph idx="1"/>
          </p:nvPr>
        </p:nvSpPr>
        <p:spPr>
          <a:xfrm>
            <a:off x="228600" y="1524000"/>
            <a:ext cx="8686800" cy="4953000"/>
          </a:xfrm>
        </p:spPr>
        <p:txBody>
          <a:bodyPr/>
          <a:lstStyle/>
          <a:p>
            <a:pPr eaLnBrk="1" hangingPunct="1">
              <a:buNone/>
            </a:pPr>
            <a:r>
              <a:rPr lang="en-US" sz="2800" dirty="0"/>
              <a:t>Participants will be able to:</a:t>
            </a:r>
          </a:p>
          <a:p>
            <a:pPr eaLnBrk="1" hangingPunct="1"/>
            <a:r>
              <a:rPr lang="en-US" sz="2800" dirty="0"/>
              <a:t>Evaluate implementation of school-wide and secondary PBIS </a:t>
            </a:r>
          </a:p>
          <a:p>
            <a:pPr eaLnBrk="1" hangingPunct="1"/>
            <a:r>
              <a:rPr lang="en-US" sz="2800" dirty="0"/>
              <a:t>Create a system for receiving and processing individual student referrals</a:t>
            </a:r>
          </a:p>
          <a:p>
            <a:pPr eaLnBrk="1" hangingPunct="1"/>
            <a:r>
              <a:rPr lang="en-US" sz="2800" dirty="0"/>
              <a:t>Use data to:</a:t>
            </a:r>
          </a:p>
          <a:p>
            <a:pPr lvl="1" eaLnBrk="1" hangingPunct="1"/>
            <a:r>
              <a:rPr lang="en-US" sz="2400" dirty="0"/>
              <a:t>Identify individual students needing intervention</a:t>
            </a:r>
          </a:p>
          <a:p>
            <a:pPr lvl="1" eaLnBrk="1" hangingPunct="1"/>
            <a:r>
              <a:rPr lang="en-US" sz="2400" dirty="0"/>
              <a:t>Develop and evaluate interventions to address problem behavior</a:t>
            </a:r>
          </a:p>
          <a:p>
            <a:pPr lvl="1" eaLnBrk="1" hangingPunct="1"/>
            <a:r>
              <a:rPr lang="en-US" sz="2400" dirty="0"/>
              <a:t>Determine effectiveness of tertiary systems </a:t>
            </a:r>
          </a:p>
          <a:p>
            <a:pPr lvl="1" eaLnBrk="1" hangingPunct="1"/>
            <a:endParaRPr lang="en-US" sz="2400" dirty="0"/>
          </a:p>
          <a:p>
            <a:pPr lvl="1" eaLnBrk="1" hangingPunct="1"/>
            <a:endParaRPr lang="en-US" sz="2400"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7</a:t>
            </a:fld>
            <a:endParaRPr lang="en-US" dirty="0"/>
          </a:p>
        </p:txBody>
      </p:sp>
    </p:spTree>
  </p:cSld>
  <p:clrMapOvr>
    <a:masterClrMapping/>
  </p:clrMapOvr>
  <p:transition>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C1A2A0E-CAA5-46BF-A5A2-02300CFE1F1A}" type="slidenum">
              <a:rPr lang="en-US"/>
              <a:pPr/>
              <a:t>70</a:t>
            </a:fld>
            <a:endParaRPr lang="en-US" dirty="0"/>
          </a:p>
        </p:txBody>
      </p:sp>
      <p:sp>
        <p:nvSpPr>
          <p:cNvPr id="1191937" name="Title 1"/>
          <p:cNvSpPr>
            <a:spLocks noGrp="1"/>
          </p:cNvSpPr>
          <p:nvPr>
            <p:ph type="title" idx="4294967295"/>
          </p:nvPr>
        </p:nvSpPr>
        <p:spPr>
          <a:xfrm>
            <a:off x="1295400" y="274638"/>
            <a:ext cx="7848600" cy="1249362"/>
          </a:xfrm>
        </p:spPr>
        <p:txBody>
          <a:bodyPr/>
          <a:lstStyle/>
          <a:p>
            <a:pPr eaLnBrk="1" hangingPunct="1"/>
            <a:r>
              <a:rPr lang="en-US" sz="3200" dirty="0"/>
              <a:t>Both Identify:</a:t>
            </a:r>
            <a:endParaRPr lang="en-US" dirty="0"/>
          </a:p>
        </p:txBody>
      </p:sp>
      <p:sp>
        <p:nvSpPr>
          <p:cNvPr id="3" name="Content Placeholder 2"/>
          <p:cNvSpPr>
            <a:spLocks noGrp="1"/>
          </p:cNvSpPr>
          <p:nvPr>
            <p:ph idx="4294967295"/>
          </p:nvPr>
        </p:nvSpPr>
        <p:spPr>
          <a:xfrm>
            <a:off x="381000" y="2133600"/>
            <a:ext cx="8763000" cy="4495800"/>
          </a:xfrm>
        </p:spPr>
        <p:txBody>
          <a:bodyPr>
            <a:normAutofit/>
          </a:bodyPr>
          <a:lstStyle/>
          <a:p>
            <a:pPr eaLnBrk="1" hangingPunct="1">
              <a:lnSpc>
                <a:spcPct val="90000"/>
              </a:lnSpc>
              <a:defRPr/>
            </a:pPr>
            <a:r>
              <a:rPr lang="en-US" sz="3000" u="sng" dirty="0"/>
              <a:t>Problem behavior</a:t>
            </a:r>
            <a:endParaRPr lang="en-US" sz="3000" dirty="0"/>
          </a:p>
          <a:p>
            <a:pPr eaLnBrk="1" hangingPunct="1">
              <a:lnSpc>
                <a:spcPct val="90000"/>
              </a:lnSpc>
              <a:defRPr/>
            </a:pPr>
            <a:r>
              <a:rPr lang="en-US" sz="3000" u="sng" dirty="0"/>
              <a:t>Setting events </a:t>
            </a:r>
            <a:r>
              <a:rPr lang="en-US" sz="3000" dirty="0"/>
              <a:t>that increase the likelihood of the occurrence of the targeted behavior</a:t>
            </a:r>
          </a:p>
          <a:p>
            <a:pPr eaLnBrk="1" hangingPunct="1">
              <a:lnSpc>
                <a:spcPct val="90000"/>
              </a:lnSpc>
              <a:defRPr/>
            </a:pPr>
            <a:r>
              <a:rPr lang="en-US" sz="3000" u="sng" dirty="0"/>
              <a:t>Antecedents </a:t>
            </a:r>
            <a:r>
              <a:rPr lang="en-US" sz="3000" dirty="0"/>
              <a:t>that reliably predict the target behavior </a:t>
            </a:r>
          </a:p>
          <a:p>
            <a:pPr eaLnBrk="1" hangingPunct="1">
              <a:lnSpc>
                <a:spcPct val="90000"/>
              </a:lnSpc>
              <a:defRPr/>
            </a:pPr>
            <a:r>
              <a:rPr lang="en-US" sz="3000" u="sng" dirty="0"/>
              <a:t>Consequences</a:t>
            </a:r>
            <a:r>
              <a:rPr lang="en-US" sz="3000" dirty="0"/>
              <a:t> that maintain the behavior </a:t>
            </a:r>
          </a:p>
          <a:p>
            <a:pPr eaLnBrk="1" hangingPunct="1">
              <a:lnSpc>
                <a:spcPct val="90000"/>
              </a:lnSpc>
              <a:defRPr/>
            </a:pPr>
            <a:r>
              <a:rPr lang="en-US" sz="3000" dirty="0"/>
              <a:t>Plans to teach </a:t>
            </a:r>
            <a:r>
              <a:rPr lang="en-US" sz="3000" u="sng" dirty="0"/>
              <a:t>replacement behavior</a:t>
            </a:r>
            <a:r>
              <a:rPr lang="en-US" sz="3000" dirty="0"/>
              <a:t> </a:t>
            </a:r>
            <a:endParaRPr lang="en-US" sz="3000" u="sng" dirty="0"/>
          </a:p>
          <a:p>
            <a:pPr eaLnBrk="1" hangingPunct="1">
              <a:lnSpc>
                <a:spcPct val="90000"/>
              </a:lnSpc>
              <a:buNone/>
              <a:defRPr/>
            </a:pPr>
            <a:endParaRPr lang="en-US" sz="3000" dirty="0"/>
          </a:p>
        </p:txBody>
      </p:sp>
    </p:spTree>
  </p:cSld>
  <p:clrMapOvr>
    <a:masterClrMapping/>
  </p:clrMapOvr>
  <p:transition spd="med">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Behavior</a:t>
            </a:r>
          </a:p>
        </p:txBody>
      </p:sp>
      <p:sp>
        <p:nvSpPr>
          <p:cNvPr id="3" name="Content Placeholder 2"/>
          <p:cNvSpPr>
            <a:spLocks noGrp="1"/>
          </p:cNvSpPr>
          <p:nvPr>
            <p:ph idx="1"/>
          </p:nvPr>
        </p:nvSpPr>
        <p:spPr>
          <a:xfrm>
            <a:off x="304800" y="1981200"/>
            <a:ext cx="8382000" cy="4144963"/>
          </a:xfrm>
        </p:spPr>
        <p:txBody>
          <a:bodyPr/>
          <a:lstStyle/>
          <a:p>
            <a:r>
              <a:rPr lang="en-US" dirty="0"/>
              <a:t>What is the challenging behavior?</a:t>
            </a:r>
          </a:p>
          <a:p>
            <a:r>
              <a:rPr lang="en-US" dirty="0"/>
              <a:t>What can you observe?</a:t>
            </a:r>
          </a:p>
          <a:p>
            <a:pPr lvl="1"/>
            <a:r>
              <a:rPr lang="en-US" dirty="0"/>
              <a:t>What does it look or sound like?</a:t>
            </a:r>
          </a:p>
          <a:p>
            <a:r>
              <a:rPr lang="en-US" dirty="0"/>
              <a:t>Choose one</a:t>
            </a:r>
          </a:p>
          <a:p>
            <a:r>
              <a:rPr lang="en-US" dirty="0"/>
              <a:t>Prioritize</a:t>
            </a:r>
          </a:p>
          <a:p>
            <a:pPr>
              <a:buNone/>
            </a:pPr>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71</a:t>
            </a:fld>
            <a:endParaRPr lang="en-US" dirty="0"/>
          </a:p>
        </p:txBody>
      </p:sp>
    </p:spTree>
  </p:cSld>
  <p:clrMapOvr>
    <a:masterClrMapping/>
  </p:clrMapOvr>
  <p:transition spd="med">
    <p:rand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noGrp="1"/>
          </p:cNvGraphicFramePr>
          <p:nvPr/>
        </p:nvGraphicFramePr>
        <p:xfrm>
          <a:off x="600075" y="1219200"/>
          <a:ext cx="8543925" cy="5791200"/>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p:cNvSpPr>
            <a:spLocks noGrp="1"/>
          </p:cNvSpPr>
          <p:nvPr>
            <p:ph type="title"/>
          </p:nvPr>
        </p:nvSpPr>
        <p:spPr/>
        <p:txBody>
          <a:bodyPr/>
          <a:lstStyle/>
          <a:p>
            <a:r>
              <a:rPr lang="en-US" dirty="0"/>
              <a:t>Behavior</a:t>
            </a:r>
          </a:p>
        </p:txBody>
      </p:sp>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72</a:t>
            </a:fld>
            <a:endParaRPr lang="en-US" dirty="0"/>
          </a:p>
        </p:txBody>
      </p:sp>
    </p:spTree>
  </p:cSld>
  <p:clrMapOvr>
    <a:masterClrMapping/>
  </p:clrMapOvr>
  <p:transition spd="med">
    <p:rand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7777" name="Title 1"/>
          <p:cNvSpPr>
            <a:spLocks noGrp="1"/>
          </p:cNvSpPr>
          <p:nvPr>
            <p:ph type="title"/>
          </p:nvPr>
        </p:nvSpPr>
        <p:spPr/>
        <p:txBody>
          <a:bodyPr/>
          <a:lstStyle/>
          <a:p>
            <a:r>
              <a:rPr lang="en-US" dirty="0"/>
              <a:t>Setting Events</a:t>
            </a:r>
          </a:p>
        </p:txBody>
      </p:sp>
      <p:sp>
        <p:nvSpPr>
          <p:cNvPr id="1227778" name="Content Placeholder 2"/>
          <p:cNvSpPr>
            <a:spLocks noGrp="1"/>
          </p:cNvSpPr>
          <p:nvPr>
            <p:ph idx="1"/>
          </p:nvPr>
        </p:nvSpPr>
        <p:spPr/>
        <p:txBody>
          <a:bodyPr/>
          <a:lstStyle/>
          <a:p>
            <a:r>
              <a:rPr lang="en-US" dirty="0"/>
              <a:t>What environmental, personal, situational or daily events impact the behavior?</a:t>
            </a:r>
          </a:p>
          <a:p>
            <a:pPr lvl="1"/>
            <a:r>
              <a:rPr lang="en-US" dirty="0"/>
              <a:t>Eating/Sleeping  routines</a:t>
            </a:r>
          </a:p>
          <a:p>
            <a:pPr lvl="1"/>
            <a:r>
              <a:rPr lang="en-US" dirty="0"/>
              <a:t>Medical/Physical problems</a:t>
            </a:r>
          </a:p>
          <a:p>
            <a:pPr lvl="1"/>
            <a:r>
              <a:rPr lang="en-US" dirty="0"/>
              <a:t>Familial and staff interactions</a:t>
            </a:r>
          </a:p>
          <a:p>
            <a:r>
              <a:rPr lang="en-US" dirty="0"/>
              <a:t>Do not immediately precede problem behavior   </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FD0EBBB7-19FA-4840-8929-F705CC2DDF8D}" type="slidenum">
              <a:rPr lang="en-US"/>
              <a:pPr/>
              <a:t>73</a:t>
            </a:fld>
            <a:endParaRPr lang="en-US" dirty="0"/>
          </a:p>
        </p:txBody>
      </p:sp>
    </p:spTree>
  </p:cSld>
  <p:clrMapOvr>
    <a:masterClrMapping/>
  </p:clrMapOvr>
  <p:transition spd="med">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7297" name="Title 1"/>
          <p:cNvSpPr>
            <a:spLocks noGrp="1"/>
          </p:cNvSpPr>
          <p:nvPr>
            <p:ph type="title"/>
          </p:nvPr>
        </p:nvSpPr>
        <p:spPr/>
        <p:txBody>
          <a:bodyPr/>
          <a:lstStyle/>
          <a:p>
            <a:pPr eaLnBrk="1" hangingPunct="1"/>
            <a:r>
              <a:rPr lang="en-US" dirty="0"/>
              <a:t>Setting Events</a:t>
            </a:r>
          </a:p>
        </p:txBody>
      </p:sp>
      <p:graphicFrame>
        <p:nvGraphicFramePr>
          <p:cNvPr id="8" name="Content Placeholder 7"/>
          <p:cNvGraphicFramePr>
            <a:graphicFrameLocks noGrp="1"/>
          </p:cNvGraphicFramePr>
          <p:nvPr>
            <p:ph idx="1"/>
          </p:nvPr>
        </p:nvGraphicFramePr>
        <p:xfrm>
          <a:off x="0" y="1219200"/>
          <a:ext cx="9601200" cy="5410200"/>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74</a:t>
            </a:fld>
            <a:endParaRPr lang="en-US" dirty="0"/>
          </a:p>
        </p:txBody>
      </p:sp>
    </p:spTree>
  </p:cSld>
  <p:clrMapOvr>
    <a:masterClrMapping/>
  </p:clrMapOvr>
  <p:transition spd="med">
    <p:rand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01" name="Title 3"/>
          <p:cNvSpPr>
            <a:spLocks noGrp="1"/>
          </p:cNvSpPr>
          <p:nvPr>
            <p:ph type="title"/>
          </p:nvPr>
        </p:nvSpPr>
        <p:spPr/>
        <p:txBody>
          <a:bodyPr/>
          <a:lstStyle/>
          <a:p>
            <a:r>
              <a:rPr lang="en-US" dirty="0"/>
              <a:t>Antecedent</a:t>
            </a:r>
          </a:p>
        </p:txBody>
      </p:sp>
      <p:sp>
        <p:nvSpPr>
          <p:cNvPr id="1228802" name="Content Placeholder 4"/>
          <p:cNvSpPr>
            <a:spLocks noGrp="1"/>
          </p:cNvSpPr>
          <p:nvPr>
            <p:ph idx="1"/>
          </p:nvPr>
        </p:nvSpPr>
        <p:spPr>
          <a:xfrm>
            <a:off x="304800" y="1676400"/>
            <a:ext cx="8382000" cy="4221163"/>
          </a:xfrm>
        </p:spPr>
        <p:txBody>
          <a:bodyPr/>
          <a:lstStyle/>
          <a:p>
            <a:r>
              <a:rPr lang="en-US" dirty="0"/>
              <a:t>What happens immediately before the behavior?</a:t>
            </a:r>
          </a:p>
          <a:p>
            <a:r>
              <a:rPr lang="en-US" dirty="0"/>
              <a:t>Predicts problem behavior</a:t>
            </a:r>
          </a:p>
          <a:p>
            <a:r>
              <a:rPr lang="en-US" dirty="0"/>
              <a:t>When, Where, With whom, Activity</a:t>
            </a:r>
          </a:p>
          <a:p>
            <a:pPr lvl="1"/>
            <a:r>
              <a:rPr lang="en-US" dirty="0"/>
              <a:t>Time of day</a:t>
            </a:r>
          </a:p>
          <a:p>
            <a:pPr lvl="1"/>
            <a:r>
              <a:rPr lang="en-US" dirty="0"/>
              <a:t>Physical Setting</a:t>
            </a:r>
          </a:p>
          <a:p>
            <a:pPr lvl="1"/>
            <a:r>
              <a:rPr lang="en-US" dirty="0"/>
              <a:t>People present</a:t>
            </a:r>
          </a:p>
          <a:p>
            <a:pPr lvl="1"/>
            <a:r>
              <a:rPr lang="en-US" dirty="0"/>
              <a:t>Types of interactions (demands, directives, etc.)</a:t>
            </a:r>
          </a:p>
        </p:txBody>
      </p:sp>
      <p:sp>
        <p:nvSpPr>
          <p:cNvPr id="4" name="Slide Number Placeholder 3"/>
          <p:cNvSpPr>
            <a:spLocks noGrp="1"/>
          </p:cNvSpPr>
          <p:nvPr>
            <p:ph type="sldNum" sz="quarter" idx="12"/>
          </p:nvPr>
        </p:nvSpPr>
        <p:spPr/>
        <p:txBody>
          <a:bodyPr/>
          <a:lstStyle/>
          <a:p>
            <a:fld id="{FD0EBBB7-19FA-4840-8929-F705CC2DDF8D}" type="slidenum">
              <a:rPr lang="en-US"/>
              <a:pPr/>
              <a:t>75</a:t>
            </a:fld>
            <a:endParaRPr lang="en-US" dirty="0"/>
          </a:p>
        </p:txBody>
      </p:sp>
    </p:spTree>
  </p:cSld>
  <p:clrMapOvr>
    <a:masterClrMapping/>
  </p:clrMapOvr>
  <p:transition spd="med">
    <p:rand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Antecedent</a:t>
            </a:r>
          </a:p>
        </p:txBody>
      </p:sp>
      <p:graphicFrame>
        <p:nvGraphicFramePr>
          <p:cNvPr id="6" name="Content Placeholder 5"/>
          <p:cNvGraphicFramePr>
            <a:graphicFrameLocks noGrp="1"/>
          </p:cNvGraphicFramePr>
          <p:nvPr>
            <p:ph idx="1"/>
          </p:nvPr>
        </p:nvGraphicFramePr>
        <p:xfrm>
          <a:off x="457200" y="1447800"/>
          <a:ext cx="8382000" cy="5410200"/>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pPr>
              <a:defRPr/>
            </a:pPr>
            <a:fld id="{FD0EBBB7-19FA-4840-8929-F705CC2DDF8D}" type="slidenum">
              <a:rPr lang="en-US"/>
              <a:pPr>
                <a:defRPr/>
              </a:pPr>
              <a:t>76</a:t>
            </a:fld>
            <a:endParaRPr lang="en-US" dirty="0"/>
          </a:p>
        </p:txBody>
      </p:sp>
    </p:spTree>
  </p:cSld>
  <p:clrMapOvr>
    <a:masterClrMapping/>
  </p:clrMapOvr>
  <p:transition spd="med">
    <p:rand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Consequence</a:t>
            </a:r>
          </a:p>
        </p:txBody>
      </p:sp>
      <p:sp>
        <p:nvSpPr>
          <p:cNvPr id="5" name="Content Placeholder 4"/>
          <p:cNvSpPr>
            <a:spLocks noGrp="1"/>
          </p:cNvSpPr>
          <p:nvPr>
            <p:ph idx="1"/>
          </p:nvPr>
        </p:nvSpPr>
        <p:spPr>
          <a:ln>
            <a:noFill/>
          </a:ln>
        </p:spPr>
        <p:txBody>
          <a:bodyPr/>
          <a:lstStyle/>
          <a:p>
            <a:r>
              <a:rPr lang="en-US" dirty="0"/>
              <a:t>What happens immediately after the behavior?</a:t>
            </a:r>
          </a:p>
          <a:p>
            <a:r>
              <a:rPr lang="en-US" dirty="0"/>
              <a:t>Gives student a reason to repeat the problem behavior</a:t>
            </a:r>
          </a:p>
          <a:p>
            <a:r>
              <a:rPr lang="en-US" dirty="0"/>
              <a:t>Not related to punishment</a:t>
            </a:r>
          </a:p>
        </p:txBody>
      </p:sp>
      <p:sp>
        <p:nvSpPr>
          <p:cNvPr id="6" name="Slide Number Placeholder 5"/>
          <p:cNvSpPr>
            <a:spLocks noGrp="1"/>
          </p:cNvSpPr>
          <p:nvPr>
            <p:ph type="sldNum" sz="quarter" idx="12"/>
          </p:nvPr>
        </p:nvSpPr>
        <p:spPr/>
        <p:txBody>
          <a:bodyPr/>
          <a:lstStyle/>
          <a:p>
            <a:pPr>
              <a:defRPr/>
            </a:pPr>
            <a:fld id="{FD0EBBB7-19FA-4840-8929-F705CC2DDF8D}" type="slidenum">
              <a:rPr lang="en-US"/>
              <a:pPr>
                <a:defRPr/>
              </a:pPr>
              <a:t>77</a:t>
            </a:fld>
            <a:endParaRPr lang="en-US" dirty="0"/>
          </a:p>
        </p:txBody>
      </p:sp>
    </p:spTree>
  </p:cSld>
  <p:clrMapOvr>
    <a:masterClrMapping/>
  </p:clrMapOvr>
  <p:transition spd="med">
    <p:rand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noGrp="1"/>
          </p:cNvGraphicFramePr>
          <p:nvPr/>
        </p:nvGraphicFramePr>
        <p:xfrm>
          <a:off x="0" y="304800"/>
          <a:ext cx="8924925" cy="655320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2"/>
          </p:nvPr>
        </p:nvSpPr>
        <p:spPr/>
        <p:txBody>
          <a:bodyPr/>
          <a:lstStyle/>
          <a:p>
            <a:pPr>
              <a:defRPr/>
            </a:pPr>
            <a:fld id="{0C1A2A0E-CAA5-46BF-A5A2-02300CFE1F1A}" type="slidenum">
              <a:rPr lang="en-US"/>
              <a:pPr>
                <a:defRPr/>
              </a:pPr>
              <a:t>78</a:t>
            </a:fld>
            <a:endParaRPr lang="en-US" dirty="0"/>
          </a:p>
        </p:txBody>
      </p:sp>
    </p:spTree>
  </p:cSld>
  <p:clrMapOvr>
    <a:masterClrMapping/>
  </p:clrMapOvr>
  <p:transition spd="med">
    <p:rand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0C1A2A0E-CAA5-46BF-A5A2-02300CFE1F1A}" type="slidenum">
              <a:rPr lang="en-US">
                <a:solidFill>
                  <a:schemeClr val="bg2"/>
                </a:solidFill>
              </a:rPr>
              <a:pPr>
                <a:defRPr/>
              </a:pPr>
              <a:t>79</a:t>
            </a:fld>
            <a:endParaRPr lang="en-US" dirty="0">
              <a:solidFill>
                <a:schemeClr val="bg2"/>
              </a:solidFill>
            </a:endParaRPr>
          </a:p>
        </p:txBody>
      </p:sp>
      <p:sp>
        <p:nvSpPr>
          <p:cNvPr id="1203201" name="Rectangle 2"/>
          <p:cNvSpPr>
            <a:spLocks noGrp="1" noChangeArrowheads="1"/>
          </p:cNvSpPr>
          <p:nvPr>
            <p:ph type="title" idx="4294967295"/>
          </p:nvPr>
        </p:nvSpPr>
        <p:spPr>
          <a:xfrm>
            <a:off x="1295400" y="274638"/>
            <a:ext cx="7239000" cy="1249362"/>
          </a:xfrm>
        </p:spPr>
        <p:txBody>
          <a:bodyPr/>
          <a:lstStyle/>
          <a:p>
            <a:pPr eaLnBrk="1" hangingPunct="1"/>
            <a:r>
              <a:rPr lang="en-US" dirty="0">
                <a:solidFill>
                  <a:schemeClr val="bg2"/>
                </a:solidFill>
              </a:rPr>
              <a:t>Function …</a:t>
            </a:r>
          </a:p>
        </p:txBody>
      </p:sp>
      <p:sp>
        <p:nvSpPr>
          <p:cNvPr id="1203202" name="Rectangle 3"/>
          <p:cNvSpPr>
            <a:spLocks noGrp="1" noChangeArrowheads="1"/>
          </p:cNvSpPr>
          <p:nvPr>
            <p:ph type="body" idx="4294967295"/>
          </p:nvPr>
        </p:nvSpPr>
        <p:spPr>
          <a:xfrm>
            <a:off x="457200" y="1828800"/>
            <a:ext cx="7924800" cy="4221163"/>
          </a:xfrm>
        </p:spPr>
        <p:txBody>
          <a:bodyPr/>
          <a:lstStyle/>
          <a:p>
            <a:pPr eaLnBrk="1" hangingPunct="1">
              <a:buNone/>
            </a:pPr>
            <a:r>
              <a:rPr lang="en-US" dirty="0">
                <a:solidFill>
                  <a:schemeClr val="bg2"/>
                </a:solidFill>
              </a:rPr>
              <a:t>People behave for a reason - we call </a:t>
            </a:r>
            <a:br>
              <a:rPr lang="en-US" dirty="0">
                <a:solidFill>
                  <a:schemeClr val="bg2"/>
                </a:solidFill>
              </a:rPr>
            </a:br>
            <a:r>
              <a:rPr lang="en-US" dirty="0">
                <a:solidFill>
                  <a:schemeClr val="bg2"/>
                </a:solidFill>
              </a:rPr>
              <a:t> this “function”</a:t>
            </a:r>
          </a:p>
          <a:p>
            <a:pPr eaLnBrk="1" hangingPunct="1">
              <a:buNone/>
            </a:pPr>
            <a:r>
              <a:rPr lang="en-US" dirty="0">
                <a:solidFill>
                  <a:schemeClr val="bg2"/>
                </a:solidFill>
              </a:rPr>
              <a:t> Function:</a:t>
            </a:r>
          </a:p>
          <a:p>
            <a:pPr lvl="1" eaLnBrk="1" hangingPunct="1"/>
            <a:r>
              <a:rPr lang="en-US" dirty="0">
                <a:solidFill>
                  <a:schemeClr val="bg2"/>
                </a:solidFill>
              </a:rPr>
              <a:t> Does he/she </a:t>
            </a:r>
            <a:r>
              <a:rPr lang="en-US" b="1" u="sng" dirty="0">
                <a:solidFill>
                  <a:schemeClr val="bg2"/>
                </a:solidFill>
              </a:rPr>
              <a:t>get</a:t>
            </a:r>
            <a:r>
              <a:rPr lang="en-US" dirty="0">
                <a:solidFill>
                  <a:schemeClr val="bg2"/>
                </a:solidFill>
              </a:rPr>
              <a:t> something?</a:t>
            </a:r>
          </a:p>
          <a:p>
            <a:pPr lvl="2" eaLnBrk="1" hangingPunct="1"/>
            <a:r>
              <a:rPr lang="en-US" dirty="0">
                <a:solidFill>
                  <a:schemeClr val="bg2"/>
                </a:solidFill>
              </a:rPr>
              <a:t>Tangibles, attention, stimulation, people, etc.</a:t>
            </a:r>
          </a:p>
          <a:p>
            <a:pPr lvl="1" eaLnBrk="1" hangingPunct="1"/>
            <a:r>
              <a:rPr lang="en-US" dirty="0">
                <a:solidFill>
                  <a:schemeClr val="bg2"/>
                </a:solidFill>
              </a:rPr>
              <a:t> Does he/she </a:t>
            </a:r>
            <a:r>
              <a:rPr lang="en-US" b="1" u="sng" dirty="0">
                <a:solidFill>
                  <a:schemeClr val="bg2"/>
                </a:solidFill>
              </a:rPr>
              <a:t>avoid or escape </a:t>
            </a:r>
            <a:r>
              <a:rPr lang="en-US" dirty="0">
                <a:solidFill>
                  <a:schemeClr val="bg2"/>
                </a:solidFill>
              </a:rPr>
              <a:t>something?</a:t>
            </a:r>
          </a:p>
          <a:p>
            <a:pPr lvl="2" eaLnBrk="1" hangingPunct="1"/>
            <a:r>
              <a:rPr lang="en-US" dirty="0">
                <a:solidFill>
                  <a:schemeClr val="bg2"/>
                </a:solidFill>
              </a:rPr>
              <a:t>People, activities, embarrassment, tasks, etc.</a:t>
            </a:r>
          </a:p>
          <a:p>
            <a:pPr eaLnBrk="1" hangingPunct="1"/>
            <a:endParaRPr lang="en-US" dirty="0">
              <a:solidFill>
                <a:schemeClr val="bg2"/>
              </a:solidFill>
            </a:endParaRPr>
          </a:p>
        </p:txBody>
      </p:sp>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457200" y="228600"/>
            <a:ext cx="8229600" cy="1143000"/>
          </a:xfrm>
        </p:spPr>
        <p:txBody>
          <a:bodyPr/>
          <a:lstStyle/>
          <a:p>
            <a:pPr eaLnBrk="1" hangingPunct="1"/>
            <a:r>
              <a:rPr lang="en-US" dirty="0"/>
              <a:t>  Module Three Outcomes</a:t>
            </a:r>
          </a:p>
        </p:txBody>
      </p:sp>
      <p:sp>
        <p:nvSpPr>
          <p:cNvPr id="59394" name="Rectangle 3"/>
          <p:cNvSpPr>
            <a:spLocks noGrp="1" noChangeArrowheads="1"/>
          </p:cNvSpPr>
          <p:nvPr>
            <p:ph idx="1"/>
          </p:nvPr>
        </p:nvSpPr>
        <p:spPr>
          <a:xfrm>
            <a:off x="228600" y="1752600"/>
            <a:ext cx="8458200" cy="5105400"/>
          </a:xfrm>
        </p:spPr>
        <p:txBody>
          <a:bodyPr/>
          <a:lstStyle/>
          <a:p>
            <a:pPr eaLnBrk="1" hangingPunct="1">
              <a:buFont typeface="Wingdings 2" pitchFamily="18" charset="2"/>
              <a:buNone/>
            </a:pPr>
            <a:r>
              <a:rPr lang="en-US" dirty="0"/>
              <a:t>	At the end of these two days, teams are expected to have:</a:t>
            </a:r>
          </a:p>
          <a:p>
            <a:pPr lvl="1" eaLnBrk="1" hangingPunct="1"/>
            <a:r>
              <a:rPr lang="en-US" dirty="0"/>
              <a:t>Conceptualized tertiary systems for your setting</a:t>
            </a:r>
          </a:p>
          <a:p>
            <a:pPr lvl="1" eaLnBrk="1" hangingPunct="1"/>
            <a:r>
              <a:rPr lang="en-US" dirty="0"/>
              <a:t>Discussed implementation of teacher-led practices</a:t>
            </a:r>
          </a:p>
          <a:p>
            <a:pPr lvl="1" eaLnBrk="1" hangingPunct="1"/>
            <a:r>
              <a:rPr lang="en-US" dirty="0"/>
              <a:t>Reviewed data collection &amp; assessment for individual students</a:t>
            </a:r>
          </a:p>
          <a:p>
            <a:pPr lvl="1" eaLnBrk="1" hangingPunct="1"/>
            <a:r>
              <a:rPr lang="en-US" dirty="0"/>
              <a:t>Developed action steps for tertiary implementation</a:t>
            </a:r>
          </a:p>
          <a:p>
            <a:pPr lvl="1" eaLnBrk="1" hangingPunct="1"/>
            <a:endParaRPr lang="en-US" sz="3200"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8</a:t>
            </a:fld>
            <a:endParaRPr lang="en-US" dirty="0"/>
          </a:p>
        </p:txBody>
      </p:sp>
    </p:spTree>
  </p:cSld>
  <p:clrMapOvr>
    <a:masterClrMapping/>
  </p:clrMapOvr>
  <p:transition spd="med">
    <p:rand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a:xfrm>
            <a:off x="685800" y="152400"/>
            <a:ext cx="8153400" cy="990600"/>
          </a:xfrm>
        </p:spPr>
        <p:txBody>
          <a:bodyPr/>
          <a:lstStyle/>
          <a:p>
            <a:r>
              <a:rPr lang="en-US" sz="4000" b="1" dirty="0">
                <a:solidFill>
                  <a:schemeClr val="bg2"/>
                </a:solidFill>
                <a:effectLst>
                  <a:outerShdw blurRad="38100" dist="38100" dir="2700000" algn="tl">
                    <a:srgbClr val="C0C0C0"/>
                  </a:outerShdw>
                </a:effectLst>
              </a:rPr>
              <a:t>Only Two Basic Functions</a:t>
            </a:r>
          </a:p>
        </p:txBody>
      </p:sp>
      <p:sp>
        <p:nvSpPr>
          <p:cNvPr id="91139" name="Rectangle 3"/>
          <p:cNvSpPr>
            <a:spLocks noChangeArrowheads="1"/>
          </p:cNvSpPr>
          <p:nvPr/>
        </p:nvSpPr>
        <p:spPr bwMode="auto">
          <a:xfrm>
            <a:off x="0" y="1110734"/>
            <a:ext cx="184731" cy="369332"/>
          </a:xfrm>
          <a:prstGeom prst="rect">
            <a:avLst/>
          </a:prstGeom>
          <a:noFill/>
          <a:ln w="9525">
            <a:noFill/>
            <a:miter lim="800000"/>
            <a:headEnd/>
            <a:tailEnd/>
          </a:ln>
        </p:spPr>
        <p:txBody>
          <a:bodyPr wrap="none" anchor="ctr">
            <a:spAutoFit/>
          </a:bodyPr>
          <a:lstStyle/>
          <a:p>
            <a:pPr defTabSz="914400"/>
            <a:endParaRPr lang="en-US" dirty="0">
              <a:solidFill>
                <a:schemeClr val="bg2"/>
              </a:solidFill>
              <a:cs typeface="Arial" charset="0"/>
            </a:endParaRPr>
          </a:p>
        </p:txBody>
      </p:sp>
      <p:graphicFrame>
        <p:nvGraphicFramePr>
          <p:cNvPr id="91140" name="Object 4"/>
          <p:cNvGraphicFramePr>
            <a:graphicFrameLocks noChangeAspect="1"/>
          </p:cNvGraphicFramePr>
          <p:nvPr/>
        </p:nvGraphicFramePr>
        <p:xfrm>
          <a:off x="1981200" y="1066800"/>
          <a:ext cx="5029200" cy="5562600"/>
        </p:xfrm>
        <a:graphic>
          <a:graphicData uri="http://schemas.openxmlformats.org/presentationml/2006/ole">
            <p:oleObj spid="_x0000_s1410050" name="Visio" r:id="rId4" imgW="3247034" imgH="3610051" progId="">
              <p:embed/>
            </p:oleObj>
          </a:graphicData>
        </a:graphic>
      </p:graphicFrame>
      <p:sp>
        <p:nvSpPr>
          <p:cNvPr id="91144" name="Text Box 8"/>
          <p:cNvSpPr txBox="1">
            <a:spLocks noChangeArrowheads="1"/>
          </p:cNvSpPr>
          <p:nvPr/>
        </p:nvSpPr>
        <p:spPr bwMode="auto">
          <a:xfrm>
            <a:off x="152400" y="6096000"/>
            <a:ext cx="1676400" cy="738664"/>
          </a:xfrm>
          <a:prstGeom prst="rect">
            <a:avLst/>
          </a:prstGeom>
          <a:noFill/>
          <a:ln w="9525">
            <a:noFill/>
            <a:miter lim="800000"/>
            <a:headEnd/>
            <a:tailEnd/>
          </a:ln>
          <a:effectLst/>
        </p:spPr>
        <p:txBody>
          <a:bodyPr>
            <a:spAutoFit/>
          </a:bodyPr>
          <a:lstStyle/>
          <a:p>
            <a:pPr algn="ctr"/>
            <a:r>
              <a:rPr lang="en-US" sz="1400" dirty="0">
                <a:solidFill>
                  <a:schemeClr val="bg2"/>
                </a:solidFill>
              </a:rPr>
              <a:t>from Horner &amp; Sugai at www.pbis.org</a:t>
            </a:r>
          </a:p>
        </p:txBody>
      </p:sp>
    </p:spTree>
  </p:cSld>
  <p:clrMapOvr>
    <a:masterClrMapping/>
  </p:clrMapOvr>
  <p:transition spd="med">
    <p:rand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normAutofit/>
          </a:bodyPr>
          <a:lstStyle/>
          <a:p>
            <a:pPr eaLnBrk="1" hangingPunct="1">
              <a:defRPr/>
            </a:pPr>
            <a:r>
              <a:rPr lang="en-US" sz="4000" dirty="0"/>
              <a:t>Hypothesis Statements</a:t>
            </a:r>
          </a:p>
        </p:txBody>
      </p:sp>
      <p:sp>
        <p:nvSpPr>
          <p:cNvPr id="5" name="Content Placeholder 4"/>
          <p:cNvSpPr>
            <a:spLocks noGrp="1"/>
          </p:cNvSpPr>
          <p:nvPr>
            <p:ph idx="1"/>
          </p:nvPr>
        </p:nvSpPr>
        <p:spPr>
          <a:xfrm>
            <a:off x="3352800" y="1828800"/>
            <a:ext cx="5334000" cy="4221163"/>
          </a:xfrm>
        </p:spPr>
        <p:txBody>
          <a:bodyPr/>
          <a:lstStyle/>
          <a:p>
            <a:pPr indent="0">
              <a:buNone/>
            </a:pPr>
            <a:r>
              <a:rPr lang="en-US" dirty="0"/>
              <a:t>Information about the problem behavior is used to write a hypothesis statement that helps us predict when the problem behavior is likely to occur and the function of that behavior.</a:t>
            </a:r>
          </a:p>
        </p:txBody>
      </p:sp>
      <p:sp>
        <p:nvSpPr>
          <p:cNvPr id="4" name="Slide Number Placeholder 3"/>
          <p:cNvSpPr>
            <a:spLocks noGrp="1"/>
          </p:cNvSpPr>
          <p:nvPr>
            <p:ph type="sldNum" sz="quarter" idx="12"/>
          </p:nvPr>
        </p:nvSpPr>
        <p:spPr/>
        <p:txBody>
          <a:bodyPr/>
          <a:lstStyle/>
          <a:p>
            <a:pPr>
              <a:defRPr/>
            </a:pPr>
            <a:fld id="{72DE0107-F7E8-42D3-B18F-186CB0915A37}" type="slidenum">
              <a:rPr lang="en-US"/>
              <a:pPr>
                <a:defRPr/>
              </a:pPr>
              <a:t>81</a:t>
            </a:fld>
            <a:endParaRPr lang="en-US" dirty="0"/>
          </a:p>
        </p:txBody>
      </p:sp>
      <p:pic>
        <p:nvPicPr>
          <p:cNvPr id="6" name="Picture 2"/>
          <p:cNvPicPr>
            <a:picLocks noChangeAspect="1" noChangeArrowheads="1"/>
          </p:cNvPicPr>
          <p:nvPr/>
        </p:nvPicPr>
        <p:blipFill>
          <a:blip r:embed="rId3" cstate="print"/>
          <a:srcRect/>
          <a:stretch>
            <a:fillRect/>
          </a:stretch>
        </p:blipFill>
        <p:spPr bwMode="auto">
          <a:xfrm>
            <a:off x="304800" y="2362200"/>
            <a:ext cx="2590800" cy="281940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8257" name="Text Box 3"/>
          <p:cNvSpPr txBox="1">
            <a:spLocks noChangeArrowheads="1"/>
          </p:cNvSpPr>
          <p:nvPr/>
        </p:nvSpPr>
        <p:spPr bwMode="auto">
          <a:xfrm>
            <a:off x="381000" y="2590800"/>
            <a:ext cx="8458200" cy="2031325"/>
          </a:xfrm>
          <a:prstGeom prst="rect">
            <a:avLst/>
          </a:prstGeom>
          <a:noFill/>
          <a:ln w="9525">
            <a:noFill/>
            <a:miter lim="800000"/>
            <a:headEnd/>
            <a:tailEnd/>
          </a:ln>
        </p:spPr>
        <p:txBody>
          <a:bodyPr>
            <a:spAutoFit/>
          </a:bodyPr>
          <a:lstStyle/>
          <a:p>
            <a:pPr>
              <a:spcBef>
                <a:spcPct val="50000"/>
              </a:spcBef>
            </a:pPr>
            <a:r>
              <a:rPr lang="en-US" b="1" dirty="0">
                <a:solidFill>
                  <a:srgbClr val="000066"/>
                </a:solidFill>
                <a:latin typeface="Verdana" pitchFamily="34" charset="0"/>
              </a:rPr>
              <a:t>When  Estes is ___________ and __________ (happens), he</a:t>
            </a:r>
          </a:p>
          <a:p>
            <a:pPr>
              <a:spcBef>
                <a:spcPct val="50000"/>
              </a:spcBef>
            </a:pPr>
            <a:r>
              <a:rPr lang="en-US" b="1" dirty="0">
                <a:latin typeface="Verdana" pitchFamily="34" charset="0"/>
              </a:rPr>
              <a:t>                          </a:t>
            </a:r>
            <a:r>
              <a:rPr lang="en-US" sz="1600" b="1" dirty="0">
                <a:solidFill>
                  <a:srgbClr val="FF0000"/>
                </a:solidFill>
                <a:latin typeface="Verdana" pitchFamily="34" charset="0"/>
              </a:rPr>
              <a:t>where/setting           </a:t>
            </a:r>
            <a:r>
              <a:rPr lang="en-US" sz="1600" b="1" dirty="0">
                <a:solidFill>
                  <a:schemeClr val="accent2"/>
                </a:solidFill>
                <a:latin typeface="Verdana" pitchFamily="34" charset="0"/>
              </a:rPr>
              <a:t>context/antecedent</a:t>
            </a:r>
          </a:p>
          <a:p>
            <a:pPr>
              <a:spcBef>
                <a:spcPct val="50000"/>
              </a:spcBef>
            </a:pPr>
            <a:endParaRPr lang="en-US" b="1" dirty="0">
              <a:solidFill>
                <a:srgbClr val="000066"/>
              </a:solidFill>
              <a:latin typeface="Verdana" pitchFamily="34" charset="0"/>
            </a:endParaRPr>
          </a:p>
          <a:p>
            <a:pPr>
              <a:spcBef>
                <a:spcPct val="50000"/>
              </a:spcBef>
            </a:pPr>
            <a:r>
              <a:rPr lang="en-US" b="1" dirty="0">
                <a:solidFill>
                  <a:srgbClr val="000066"/>
                </a:solidFill>
                <a:latin typeface="Verdana" pitchFamily="34" charset="0"/>
              </a:rPr>
              <a:t>typically responds by _________ to gain/avoid ____________ . </a:t>
            </a:r>
          </a:p>
          <a:p>
            <a:pPr>
              <a:spcBef>
                <a:spcPct val="50000"/>
              </a:spcBef>
            </a:pPr>
            <a:r>
              <a:rPr lang="en-US" b="1" dirty="0">
                <a:latin typeface="Verdana" pitchFamily="34" charset="0"/>
              </a:rPr>
              <a:t>                                        </a:t>
            </a:r>
            <a:r>
              <a:rPr lang="en-US" sz="1600" b="1" dirty="0">
                <a:solidFill>
                  <a:srgbClr val="008000"/>
                </a:solidFill>
                <a:latin typeface="Verdana" pitchFamily="34" charset="0"/>
              </a:rPr>
              <a:t>behavior</a:t>
            </a:r>
            <a:r>
              <a:rPr lang="en-US" sz="1600" b="1" dirty="0">
                <a:solidFill>
                  <a:srgbClr val="FF0000"/>
                </a:solidFill>
                <a:latin typeface="Verdana" pitchFamily="34" charset="0"/>
              </a:rPr>
              <a:t>                          </a:t>
            </a:r>
            <a:r>
              <a:rPr lang="en-US" sz="1600" b="1" dirty="0">
                <a:solidFill>
                  <a:srgbClr val="800080"/>
                </a:solidFill>
                <a:latin typeface="Verdana" pitchFamily="34" charset="0"/>
              </a:rPr>
              <a:t>function</a:t>
            </a:r>
          </a:p>
        </p:txBody>
      </p:sp>
      <p:pic>
        <p:nvPicPr>
          <p:cNvPr id="1248258" name="Picture 4" descr="j0284137"/>
          <p:cNvPicPr>
            <a:picLocks noChangeAspect="1" noChangeArrowheads="1" noCrop="1"/>
          </p:cNvPicPr>
          <p:nvPr/>
        </p:nvPicPr>
        <p:blipFill>
          <a:blip r:embed="rId3" cstate="print"/>
          <a:srcRect/>
          <a:stretch>
            <a:fillRect/>
          </a:stretch>
        </p:blipFill>
        <p:spPr bwMode="auto">
          <a:xfrm>
            <a:off x="304800" y="381000"/>
            <a:ext cx="2362200" cy="1931988"/>
          </a:xfrm>
          <a:prstGeom prst="rect">
            <a:avLst/>
          </a:prstGeom>
          <a:noFill/>
          <a:ln w="9525">
            <a:noFill/>
            <a:miter lim="800000"/>
            <a:headEnd/>
            <a:tailEnd/>
          </a:ln>
        </p:spPr>
      </p:pic>
      <p:sp>
        <p:nvSpPr>
          <p:cNvPr id="139269" name="Rectangle 5"/>
          <p:cNvSpPr>
            <a:spLocks noChangeArrowheads="1"/>
          </p:cNvSpPr>
          <p:nvPr/>
        </p:nvSpPr>
        <p:spPr bwMode="auto">
          <a:xfrm>
            <a:off x="457200" y="6019800"/>
            <a:ext cx="4648200" cy="338554"/>
          </a:xfrm>
          <a:prstGeom prst="rect">
            <a:avLst/>
          </a:prstGeom>
          <a:noFill/>
          <a:ln w="9525">
            <a:noFill/>
            <a:miter lim="800000"/>
            <a:headEnd/>
            <a:tailEnd/>
          </a:ln>
        </p:spPr>
        <p:txBody>
          <a:bodyPr wrap="square">
            <a:spAutoFit/>
          </a:bodyPr>
          <a:lstStyle/>
          <a:p>
            <a:pPr>
              <a:spcBef>
                <a:spcPct val="50000"/>
              </a:spcBef>
            </a:pPr>
            <a:r>
              <a:rPr lang="en-US" sz="1600" b="1" dirty="0">
                <a:solidFill>
                  <a:srgbClr val="000066"/>
                </a:solidFill>
                <a:latin typeface="Verdana" pitchFamily="34" charset="0"/>
              </a:rPr>
              <a:t>to </a:t>
            </a:r>
            <a:r>
              <a:rPr lang="en-US" sz="1600" b="1" dirty="0">
                <a:solidFill>
                  <a:srgbClr val="7030A0"/>
                </a:solidFill>
                <a:latin typeface="Verdana" pitchFamily="34" charset="0"/>
              </a:rPr>
              <a:t>access peer and teacher attention.</a:t>
            </a:r>
          </a:p>
        </p:txBody>
      </p:sp>
      <p:sp>
        <p:nvSpPr>
          <p:cNvPr id="139270" name="AutoShape 6"/>
          <p:cNvSpPr>
            <a:spLocks noChangeArrowheads="1"/>
          </p:cNvSpPr>
          <p:nvPr/>
        </p:nvSpPr>
        <p:spPr bwMode="auto">
          <a:xfrm>
            <a:off x="381000" y="4572000"/>
            <a:ext cx="381000" cy="228600"/>
          </a:xfrm>
          <a:prstGeom prst="rightArrow">
            <a:avLst>
              <a:gd name="adj1" fmla="val 50000"/>
              <a:gd name="adj2" fmla="val 41667"/>
            </a:avLst>
          </a:prstGeom>
          <a:solidFill>
            <a:srgbClr val="9933FF"/>
          </a:solidFill>
          <a:ln w="9525">
            <a:solidFill>
              <a:schemeClr val="tx1"/>
            </a:solidFill>
            <a:miter lim="800000"/>
            <a:headEnd/>
            <a:tailEnd/>
          </a:ln>
        </p:spPr>
        <p:txBody>
          <a:bodyPr wrap="none" anchor="ctr"/>
          <a:lstStyle/>
          <a:p>
            <a:endParaRPr lang="en-US" dirty="0"/>
          </a:p>
        </p:txBody>
      </p:sp>
      <p:sp>
        <p:nvSpPr>
          <p:cNvPr id="139271" name="Rectangle 7"/>
          <p:cNvSpPr>
            <a:spLocks noChangeArrowheads="1"/>
          </p:cNvSpPr>
          <p:nvPr/>
        </p:nvSpPr>
        <p:spPr bwMode="auto">
          <a:xfrm>
            <a:off x="990600" y="4500563"/>
            <a:ext cx="1263650" cy="366712"/>
          </a:xfrm>
          <a:prstGeom prst="rect">
            <a:avLst/>
          </a:prstGeom>
          <a:noFill/>
          <a:ln w="9525">
            <a:noFill/>
            <a:miter lim="800000"/>
            <a:headEnd/>
            <a:tailEnd/>
          </a:ln>
        </p:spPr>
        <p:txBody>
          <a:bodyPr wrap="none">
            <a:spAutoFit/>
          </a:bodyPr>
          <a:lstStyle/>
          <a:p>
            <a:r>
              <a:rPr lang="en-US" b="1" dirty="0">
                <a:solidFill>
                  <a:srgbClr val="000066"/>
                </a:solidFill>
                <a:latin typeface="Footlight MT Light" pitchFamily="18" charset="0"/>
              </a:rPr>
              <a:t>Hypothesis:</a:t>
            </a:r>
          </a:p>
        </p:txBody>
      </p:sp>
      <p:sp>
        <p:nvSpPr>
          <p:cNvPr id="139272" name="Rectangle 8"/>
          <p:cNvSpPr>
            <a:spLocks noChangeArrowheads="1"/>
          </p:cNvSpPr>
          <p:nvPr/>
        </p:nvSpPr>
        <p:spPr bwMode="auto">
          <a:xfrm>
            <a:off x="304800" y="5029200"/>
            <a:ext cx="3735318" cy="338554"/>
          </a:xfrm>
          <a:prstGeom prst="rect">
            <a:avLst/>
          </a:prstGeom>
          <a:noFill/>
          <a:ln w="9525">
            <a:noFill/>
            <a:miter lim="800000"/>
            <a:headEnd/>
            <a:tailEnd/>
          </a:ln>
        </p:spPr>
        <p:txBody>
          <a:bodyPr wrap="none">
            <a:spAutoFit/>
          </a:bodyPr>
          <a:lstStyle/>
          <a:p>
            <a:r>
              <a:rPr lang="en-US" sz="1600" b="1" dirty="0">
                <a:solidFill>
                  <a:srgbClr val="000066"/>
                </a:solidFill>
                <a:latin typeface="Verdana" pitchFamily="34" charset="0"/>
              </a:rPr>
              <a:t>When Estes is </a:t>
            </a:r>
            <a:r>
              <a:rPr lang="en-US" sz="1600" b="1" dirty="0">
                <a:solidFill>
                  <a:srgbClr val="FF0000"/>
                </a:solidFill>
                <a:latin typeface="Verdana" pitchFamily="34" charset="0"/>
              </a:rPr>
              <a:t>in language arts</a:t>
            </a:r>
          </a:p>
        </p:txBody>
      </p:sp>
      <p:sp>
        <p:nvSpPr>
          <p:cNvPr id="139273" name="Rectangle 9"/>
          <p:cNvSpPr>
            <a:spLocks noChangeArrowheads="1"/>
          </p:cNvSpPr>
          <p:nvPr/>
        </p:nvSpPr>
        <p:spPr bwMode="auto">
          <a:xfrm>
            <a:off x="3962400" y="5029200"/>
            <a:ext cx="4168129" cy="338554"/>
          </a:xfrm>
          <a:prstGeom prst="rect">
            <a:avLst/>
          </a:prstGeom>
          <a:noFill/>
          <a:ln w="9525">
            <a:noFill/>
            <a:miter lim="800000"/>
            <a:headEnd/>
            <a:tailEnd/>
          </a:ln>
        </p:spPr>
        <p:txBody>
          <a:bodyPr wrap="none">
            <a:spAutoFit/>
          </a:bodyPr>
          <a:lstStyle/>
          <a:p>
            <a:r>
              <a:rPr lang="en-US" sz="1600" b="1" dirty="0">
                <a:solidFill>
                  <a:srgbClr val="000066"/>
                </a:solidFill>
                <a:latin typeface="Verdana" pitchFamily="34" charset="0"/>
              </a:rPr>
              <a:t>and </a:t>
            </a:r>
            <a:r>
              <a:rPr lang="en-US" sz="1600" b="1" dirty="0">
                <a:solidFill>
                  <a:schemeClr val="accent2"/>
                </a:solidFill>
                <a:latin typeface="Verdana" pitchFamily="34" charset="0"/>
              </a:rPr>
              <a:t>the teacher is providing direct</a:t>
            </a:r>
            <a:endParaRPr lang="en-US" sz="1600" b="1" dirty="0">
              <a:latin typeface="Verdana" pitchFamily="34" charset="0"/>
            </a:endParaRPr>
          </a:p>
        </p:txBody>
      </p:sp>
      <p:sp>
        <p:nvSpPr>
          <p:cNvPr id="139274" name="Rectangle 10"/>
          <p:cNvSpPr>
            <a:spLocks noChangeArrowheads="1"/>
          </p:cNvSpPr>
          <p:nvPr/>
        </p:nvSpPr>
        <p:spPr bwMode="auto">
          <a:xfrm>
            <a:off x="1905000" y="5507038"/>
            <a:ext cx="7156126" cy="338554"/>
          </a:xfrm>
          <a:prstGeom prst="rect">
            <a:avLst/>
          </a:prstGeom>
          <a:noFill/>
          <a:ln w="9525">
            <a:noFill/>
            <a:miter lim="800000"/>
            <a:headEnd/>
            <a:tailEnd/>
          </a:ln>
        </p:spPr>
        <p:txBody>
          <a:bodyPr wrap="none">
            <a:spAutoFit/>
          </a:bodyPr>
          <a:lstStyle/>
          <a:p>
            <a:r>
              <a:rPr lang="en-US" sz="1600" b="1" dirty="0">
                <a:solidFill>
                  <a:srgbClr val="000066"/>
                </a:solidFill>
                <a:latin typeface="Verdana" pitchFamily="34" charset="0"/>
              </a:rPr>
              <a:t>he typically responds by </a:t>
            </a:r>
            <a:r>
              <a:rPr lang="en-US" sz="1600" b="1" dirty="0">
                <a:solidFill>
                  <a:srgbClr val="008000"/>
                </a:solidFill>
                <a:latin typeface="Verdana" pitchFamily="34" charset="0"/>
              </a:rPr>
              <a:t>making verbal noises (ex. Burping) </a:t>
            </a:r>
            <a:endParaRPr lang="en-US" sz="1600" b="1" dirty="0">
              <a:latin typeface="Verdana" pitchFamily="34" charset="0"/>
            </a:endParaRPr>
          </a:p>
        </p:txBody>
      </p:sp>
      <p:sp>
        <p:nvSpPr>
          <p:cNvPr id="1248268" name="Title 12"/>
          <p:cNvSpPr>
            <a:spLocks noGrp="1"/>
          </p:cNvSpPr>
          <p:nvPr>
            <p:ph type="title"/>
          </p:nvPr>
        </p:nvSpPr>
        <p:spPr>
          <a:xfrm>
            <a:off x="1524000" y="228600"/>
            <a:ext cx="7239000" cy="1249362"/>
          </a:xfrm>
        </p:spPr>
        <p:txBody>
          <a:bodyPr/>
          <a:lstStyle/>
          <a:p>
            <a:pPr eaLnBrk="1" hangingPunct="1"/>
            <a:r>
              <a:rPr lang="en-US" dirty="0"/>
              <a:t>Hypothesis Statements</a:t>
            </a:r>
          </a:p>
        </p:txBody>
      </p:sp>
      <p:sp>
        <p:nvSpPr>
          <p:cNvPr id="13" name="Slide Number Placeholder 12"/>
          <p:cNvSpPr>
            <a:spLocks noGrp="1"/>
          </p:cNvSpPr>
          <p:nvPr>
            <p:ph type="sldNum" sz="quarter" idx="12"/>
          </p:nvPr>
        </p:nvSpPr>
        <p:spPr/>
        <p:txBody>
          <a:bodyPr/>
          <a:lstStyle/>
          <a:p>
            <a:pPr>
              <a:defRPr/>
            </a:pPr>
            <a:fld id="{790EAD23-AD56-4924-81E5-5BA748AC2EC8}" type="slidenum">
              <a:rPr lang="en-US"/>
              <a:pPr>
                <a:defRPr/>
              </a:pPr>
              <a:t>82</a:t>
            </a:fld>
            <a:endParaRPr lang="en-US" dirty="0"/>
          </a:p>
        </p:txBody>
      </p:sp>
      <p:sp>
        <p:nvSpPr>
          <p:cNvPr id="15" name="Rectangle 9"/>
          <p:cNvSpPr>
            <a:spLocks noChangeArrowheads="1"/>
          </p:cNvSpPr>
          <p:nvPr/>
        </p:nvSpPr>
        <p:spPr bwMode="auto">
          <a:xfrm>
            <a:off x="304800" y="5486400"/>
            <a:ext cx="1905000" cy="338554"/>
          </a:xfrm>
          <a:prstGeom prst="rect">
            <a:avLst/>
          </a:prstGeom>
          <a:noFill/>
          <a:ln w="9525">
            <a:noFill/>
            <a:miter lim="800000"/>
            <a:headEnd/>
            <a:tailEnd/>
          </a:ln>
        </p:spPr>
        <p:txBody>
          <a:bodyPr wrap="square">
            <a:spAutoFit/>
          </a:bodyPr>
          <a:lstStyle/>
          <a:p>
            <a:r>
              <a:rPr lang="en-US" sz="1600" b="1" dirty="0">
                <a:solidFill>
                  <a:srgbClr val="FF0000"/>
                </a:solidFill>
                <a:latin typeface="Verdana" pitchFamily="34" charset="0"/>
              </a:rPr>
              <a:t>instruction</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4500"/>
                                  </p:stCondLst>
                                  <p:childTnLst>
                                    <p:set>
                                      <p:cBhvr>
                                        <p:cTn id="6" dur="1" fill="hold">
                                          <p:stCondLst>
                                            <p:cond delay="0"/>
                                          </p:stCondLst>
                                        </p:cTn>
                                        <p:tgtEl>
                                          <p:spTgt spid="139270"/>
                                        </p:tgtEl>
                                        <p:attrNameLst>
                                          <p:attrName>style.visibility</p:attrName>
                                        </p:attrNameLst>
                                      </p:cBhvr>
                                      <p:to>
                                        <p:strVal val="visible"/>
                                      </p:to>
                                    </p:set>
                                    <p:animEffect transition="in" filter="dissolve">
                                      <p:cBhvr>
                                        <p:cTn id="7" dur="1000"/>
                                        <p:tgtEl>
                                          <p:spTgt spid="139270"/>
                                        </p:tgtEl>
                                      </p:cBhvr>
                                    </p:animEffect>
                                  </p:childTnLst>
                                </p:cTn>
                              </p:par>
                            </p:childTnLst>
                          </p:cTn>
                        </p:par>
                        <p:par>
                          <p:cTn id="8" fill="hold">
                            <p:stCondLst>
                              <p:cond delay="5500"/>
                            </p:stCondLst>
                            <p:childTnLst>
                              <p:par>
                                <p:cTn id="9" presetID="9" presetClass="entr" presetSubtype="0" fill="hold" grpId="0" nodeType="afterEffect">
                                  <p:stCondLst>
                                    <p:cond delay="0"/>
                                  </p:stCondLst>
                                  <p:childTnLst>
                                    <p:set>
                                      <p:cBhvr>
                                        <p:cTn id="10" dur="1" fill="hold">
                                          <p:stCondLst>
                                            <p:cond delay="0"/>
                                          </p:stCondLst>
                                        </p:cTn>
                                        <p:tgtEl>
                                          <p:spTgt spid="139271"/>
                                        </p:tgtEl>
                                        <p:attrNameLst>
                                          <p:attrName>style.visibility</p:attrName>
                                        </p:attrNameLst>
                                      </p:cBhvr>
                                      <p:to>
                                        <p:strVal val="visible"/>
                                      </p:to>
                                    </p:set>
                                    <p:animEffect transition="in" filter="dissolve">
                                      <p:cBhvr>
                                        <p:cTn id="11" dur="1000"/>
                                        <p:tgtEl>
                                          <p:spTgt spid="13927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39272"/>
                                        </p:tgtEl>
                                        <p:attrNameLst>
                                          <p:attrName>style.visibility</p:attrName>
                                        </p:attrNameLst>
                                      </p:cBhvr>
                                      <p:to>
                                        <p:strVal val="visible"/>
                                      </p:to>
                                    </p:set>
                                    <p:animEffect transition="in" filter="wipe(left)">
                                      <p:cBhvr>
                                        <p:cTn id="16" dur="2000"/>
                                        <p:tgtEl>
                                          <p:spTgt spid="13927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39273">
                                            <p:txEl>
                                              <p:pRg st="0" end="0"/>
                                            </p:txEl>
                                          </p:spTgt>
                                        </p:tgtEl>
                                        <p:attrNameLst>
                                          <p:attrName>style.visibility</p:attrName>
                                        </p:attrNameLst>
                                      </p:cBhvr>
                                      <p:to>
                                        <p:strVal val="visible"/>
                                      </p:to>
                                    </p:set>
                                    <p:animEffect transition="in" filter="wipe(left)">
                                      <p:cBhvr>
                                        <p:cTn id="21" dur="2000"/>
                                        <p:tgtEl>
                                          <p:spTgt spid="13927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39274"/>
                                        </p:tgtEl>
                                        <p:attrNameLst>
                                          <p:attrName>style.visibility</p:attrName>
                                        </p:attrNameLst>
                                      </p:cBhvr>
                                      <p:to>
                                        <p:strVal val="visible"/>
                                      </p:to>
                                    </p:set>
                                    <p:animEffect transition="in" filter="wipe(left)">
                                      <p:cBhvr>
                                        <p:cTn id="26" dur="2000"/>
                                        <p:tgtEl>
                                          <p:spTgt spid="13927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39269"/>
                                        </p:tgtEl>
                                        <p:attrNameLst>
                                          <p:attrName>style.visibility</p:attrName>
                                        </p:attrNameLst>
                                      </p:cBhvr>
                                      <p:to>
                                        <p:strVal val="visible"/>
                                      </p:to>
                                    </p:set>
                                    <p:animEffect transition="in" filter="wipe(left)">
                                      <p:cBhvr>
                                        <p:cTn id="31" dur="2000"/>
                                        <p:tgtEl>
                                          <p:spTgt spid="13926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2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9" grpId="0"/>
      <p:bldP spid="139270" grpId="0" animBg="1"/>
      <p:bldP spid="139271" grpId="0"/>
      <p:bldP spid="139272" grpId="0"/>
      <p:bldP spid="139274"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4097" name="Picture 2"/>
          <p:cNvPicPr>
            <a:picLocks noChangeAspect="1" noChangeArrowheads="1"/>
          </p:cNvPicPr>
          <p:nvPr/>
        </p:nvPicPr>
        <p:blipFill>
          <a:blip r:embed="rId3" cstate="print"/>
          <a:srcRect/>
          <a:stretch>
            <a:fillRect/>
          </a:stretch>
        </p:blipFill>
        <p:spPr bwMode="auto">
          <a:xfrm>
            <a:off x="0" y="0"/>
            <a:ext cx="9220200" cy="6019800"/>
          </a:xfrm>
          <a:prstGeom prst="rect">
            <a:avLst/>
          </a:prstGeom>
          <a:noFill/>
          <a:ln w="9525">
            <a:noFill/>
            <a:miter lim="800000"/>
            <a:headEnd/>
            <a:tailEnd/>
          </a:ln>
        </p:spPr>
      </p:pic>
      <p:sp>
        <p:nvSpPr>
          <p:cNvPr id="1284098" name="Rectangle 3"/>
          <p:cNvSpPr>
            <a:spLocks noChangeArrowheads="1"/>
          </p:cNvSpPr>
          <p:nvPr/>
        </p:nvSpPr>
        <p:spPr bwMode="auto">
          <a:xfrm>
            <a:off x="228600" y="6172200"/>
            <a:ext cx="2897188" cy="214313"/>
          </a:xfrm>
          <a:prstGeom prst="rect">
            <a:avLst/>
          </a:prstGeom>
          <a:noFill/>
          <a:ln w="9525">
            <a:noFill/>
            <a:miter lim="800000"/>
            <a:headEnd/>
            <a:tailEnd/>
          </a:ln>
        </p:spPr>
        <p:txBody>
          <a:bodyPr wrap="none">
            <a:spAutoFit/>
          </a:bodyPr>
          <a:lstStyle/>
          <a:p>
            <a:r>
              <a:rPr lang="en-US" sz="800" dirty="0"/>
              <a:t>http://www.sonoma.edu/cihs/classroom/mod_3/lesson1.html</a:t>
            </a:r>
          </a:p>
        </p:txBody>
      </p:sp>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83</a:t>
            </a:fld>
            <a:endParaRPr lang="en-US" dirty="0"/>
          </a:p>
        </p:txBody>
      </p:sp>
      <p:sp>
        <p:nvSpPr>
          <p:cNvPr id="5" name="Rectangle 3"/>
          <p:cNvSpPr>
            <a:spLocks noChangeArrowheads="1"/>
          </p:cNvSpPr>
          <p:nvPr/>
        </p:nvSpPr>
        <p:spPr bwMode="auto">
          <a:xfrm>
            <a:off x="381000" y="6324600"/>
            <a:ext cx="2897188" cy="214313"/>
          </a:xfrm>
          <a:prstGeom prst="rect">
            <a:avLst/>
          </a:prstGeom>
          <a:noFill/>
          <a:ln w="9525">
            <a:noFill/>
            <a:miter lim="800000"/>
            <a:headEnd/>
            <a:tailEnd/>
          </a:ln>
        </p:spPr>
        <p:txBody>
          <a:bodyPr wrap="none">
            <a:spAutoFit/>
          </a:bodyPr>
          <a:lstStyle/>
          <a:p>
            <a:r>
              <a:rPr lang="en-US" sz="800" dirty="0"/>
              <a:t>http://www.sonoma.edu/cihs/classroom/mod_3/lesson1.html</a:t>
            </a:r>
          </a:p>
        </p:txBody>
      </p:sp>
      <p:sp>
        <p:nvSpPr>
          <p:cNvPr id="6" name="Rectangle 3"/>
          <p:cNvSpPr>
            <a:spLocks noChangeArrowheads="1"/>
          </p:cNvSpPr>
          <p:nvPr/>
        </p:nvSpPr>
        <p:spPr bwMode="auto">
          <a:xfrm>
            <a:off x="533400" y="6477000"/>
            <a:ext cx="2897188" cy="214313"/>
          </a:xfrm>
          <a:prstGeom prst="rect">
            <a:avLst/>
          </a:prstGeom>
          <a:noFill/>
          <a:ln w="9525">
            <a:noFill/>
            <a:miter lim="800000"/>
            <a:headEnd/>
            <a:tailEnd/>
          </a:ln>
        </p:spPr>
        <p:txBody>
          <a:bodyPr wrap="none">
            <a:spAutoFit/>
          </a:bodyPr>
          <a:lstStyle/>
          <a:p>
            <a:r>
              <a:rPr lang="en-US" sz="800" dirty="0"/>
              <a:t>http://www.sonoma.edu/cihs/classroom/mod_3/lesson1.html</a:t>
            </a:r>
          </a:p>
        </p:txBody>
      </p:sp>
      <p:sp>
        <p:nvSpPr>
          <p:cNvPr id="7" name="Rectangle 3"/>
          <p:cNvSpPr>
            <a:spLocks noChangeArrowheads="1"/>
          </p:cNvSpPr>
          <p:nvPr/>
        </p:nvSpPr>
        <p:spPr bwMode="auto">
          <a:xfrm>
            <a:off x="685800" y="6629400"/>
            <a:ext cx="2897188" cy="214313"/>
          </a:xfrm>
          <a:prstGeom prst="rect">
            <a:avLst/>
          </a:prstGeom>
          <a:noFill/>
          <a:ln w="9525">
            <a:noFill/>
            <a:miter lim="800000"/>
            <a:headEnd/>
            <a:tailEnd/>
          </a:ln>
        </p:spPr>
        <p:txBody>
          <a:bodyPr wrap="none">
            <a:spAutoFit/>
          </a:bodyPr>
          <a:lstStyle/>
          <a:p>
            <a:r>
              <a:rPr lang="en-US" sz="800" dirty="0"/>
              <a:t>http://www.sonoma.edu/cihs/classroom/mod_3/lesson1.html</a:t>
            </a:r>
          </a:p>
        </p:txBody>
      </p:sp>
      <p:sp>
        <p:nvSpPr>
          <p:cNvPr id="8" name="Rectangle 7"/>
          <p:cNvSpPr/>
          <p:nvPr/>
        </p:nvSpPr>
        <p:spPr bwMode="auto">
          <a:xfrm>
            <a:off x="3657600" y="5410200"/>
            <a:ext cx="5486400" cy="1447800"/>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4000" dirty="0">
                <a:solidFill>
                  <a:schemeClr val="bg1"/>
                </a:solidFill>
                <a:latin typeface="Arial" pitchFamily="34" charset="0"/>
              </a:rPr>
              <a:t>Activity</a:t>
            </a:r>
          </a:p>
          <a:p>
            <a:pPr marL="0" marR="0" indent="0" algn="l" defTabSz="914400" rtl="0" eaLnBrk="1" fontAlgn="base" latinLnBrk="0" hangingPunct="1">
              <a:lnSpc>
                <a:spcPct val="100000"/>
              </a:lnSpc>
              <a:spcBef>
                <a:spcPct val="0"/>
              </a:spcBef>
              <a:spcAft>
                <a:spcPct val="0"/>
              </a:spcAft>
              <a:buClrTx/>
              <a:buSzTx/>
              <a:buFontTx/>
              <a:buNone/>
              <a:tabLst/>
            </a:pPr>
            <a:r>
              <a:rPr lang="en-US" sz="2400" dirty="0">
                <a:solidFill>
                  <a:schemeClr val="bg1"/>
                </a:solidFill>
                <a:latin typeface="Arial" pitchFamily="34" charset="0"/>
              </a:rPr>
              <a:t>Write a hypothesis statement about Bruno’s behavior</a:t>
            </a:r>
            <a:endParaRPr kumimoji="0" lang="en-US" sz="2400" b="0" i="0" u="none" strike="noStrike" cap="none" normalizeH="0" baseline="0" dirty="0">
              <a:ln>
                <a:noFill/>
              </a:ln>
              <a:solidFill>
                <a:schemeClr val="bg1"/>
              </a:solidFill>
              <a:effectLst/>
              <a:latin typeface="Arial" pitchFamily="34" charset="0"/>
            </a:endParaRPr>
          </a:p>
        </p:txBody>
      </p:sp>
      <p:sp>
        <p:nvSpPr>
          <p:cNvPr id="9" name="Right Arrow 8"/>
          <p:cNvSpPr/>
          <p:nvPr/>
        </p:nvSpPr>
        <p:spPr bwMode="auto">
          <a:xfrm>
            <a:off x="3352800" y="3276600"/>
            <a:ext cx="1219200" cy="990600"/>
          </a:xfrm>
          <a:prstGeom prst="rightArrow">
            <a:avLst/>
          </a:prstGeom>
          <a:solidFill>
            <a:schemeClr val="accent2"/>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pitchFamily="34" charset="0"/>
              </a:rPr>
              <a:t>Bruno</a:t>
            </a:r>
          </a:p>
        </p:txBody>
      </p:sp>
    </p:spTree>
  </p:cSld>
  <p:clrMapOvr>
    <a:masterClrMapping/>
  </p:clrMapOvr>
  <p:transition spd="med">
    <p:rand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3441" name="Title 1"/>
          <p:cNvSpPr>
            <a:spLocks noGrp="1"/>
          </p:cNvSpPr>
          <p:nvPr>
            <p:ph type="title"/>
          </p:nvPr>
        </p:nvSpPr>
        <p:spPr/>
        <p:txBody>
          <a:bodyPr/>
          <a:lstStyle/>
          <a:p>
            <a:pPr eaLnBrk="1" hangingPunct="1"/>
            <a:r>
              <a:rPr lang="en-US" dirty="0"/>
              <a:t>Identifying the function helps:</a:t>
            </a:r>
          </a:p>
        </p:txBody>
      </p:sp>
      <p:sp>
        <p:nvSpPr>
          <p:cNvPr id="1213442" name="Content Placeholder 2"/>
          <p:cNvSpPr>
            <a:spLocks noGrp="1"/>
          </p:cNvSpPr>
          <p:nvPr>
            <p:ph idx="1"/>
          </p:nvPr>
        </p:nvSpPr>
        <p:spPr/>
        <p:txBody>
          <a:bodyPr/>
          <a:lstStyle/>
          <a:p>
            <a:pPr eaLnBrk="1" hangingPunct="1"/>
            <a:r>
              <a:rPr lang="en-US" dirty="0"/>
              <a:t>Choose an appropriate intervention</a:t>
            </a:r>
          </a:p>
          <a:p>
            <a:pPr lvl="1" eaLnBrk="1" hangingPunct="1"/>
            <a:r>
              <a:rPr lang="en-US" dirty="0"/>
              <a:t>Will this intervention meet the functional need?</a:t>
            </a:r>
          </a:p>
          <a:p>
            <a:pPr eaLnBrk="1" hangingPunct="1"/>
            <a:r>
              <a:rPr lang="en-US" dirty="0"/>
              <a:t>Choose an appropriate replacement behavior</a:t>
            </a:r>
          </a:p>
          <a:p>
            <a:pPr lvl="1" eaLnBrk="1" hangingPunct="1"/>
            <a:r>
              <a:rPr lang="en-US" dirty="0"/>
              <a:t>Alternative behavior taught to the student</a:t>
            </a:r>
          </a:p>
          <a:p>
            <a:pPr lvl="1" eaLnBrk="1" hangingPunct="1"/>
            <a:r>
              <a:rPr lang="en-US" dirty="0"/>
              <a:t>What you want the student to do </a:t>
            </a:r>
            <a:r>
              <a:rPr lang="en-US" i="1" dirty="0"/>
              <a:t>instead</a:t>
            </a:r>
          </a:p>
          <a:p>
            <a:pPr lvl="1" eaLnBrk="1" hangingPunct="1"/>
            <a:r>
              <a:rPr lang="en-US" dirty="0"/>
              <a:t>Must meet functional need</a:t>
            </a:r>
          </a:p>
          <a:p>
            <a:pPr eaLnBrk="1" hangingPunct="1">
              <a:buFont typeface="Wingdings 2" pitchFamily="18" charset="2"/>
              <a:buNone/>
            </a:pPr>
            <a:endParaRPr lang="en-US" dirty="0"/>
          </a:p>
          <a:p>
            <a:pPr eaLnBrk="1" hangingPunct="1"/>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84</a:t>
            </a:fld>
            <a:endParaRPr lang="en-US" dirty="0"/>
          </a:p>
        </p:txBody>
      </p:sp>
    </p:spTree>
  </p:cSld>
  <p:clrMapOvr>
    <a:masterClrMapping/>
  </p:clrMapOvr>
  <p:transition spd="med">
    <p:rand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noGrp="1"/>
          </p:cNvGraphicFramePr>
          <p:nvPr/>
        </p:nvGraphicFramePr>
        <p:xfrm>
          <a:off x="228600" y="838200"/>
          <a:ext cx="8696325" cy="6338887"/>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1676400" y="228600"/>
            <a:ext cx="6705600" cy="1200329"/>
          </a:xfrm>
          <a:prstGeom prst="rect">
            <a:avLst/>
          </a:prstGeom>
          <a:noFill/>
        </p:spPr>
        <p:txBody>
          <a:bodyPr wrap="square" rtlCol="0">
            <a:spAutoFit/>
          </a:bodyPr>
          <a:lstStyle/>
          <a:p>
            <a:r>
              <a:rPr lang="en-US" sz="2400" dirty="0">
                <a:solidFill>
                  <a:srgbClr val="002060"/>
                </a:solidFill>
              </a:rPr>
              <a:t>Which reinforcement would be most effective:  a behavior plan that gives student lunch with the teacher or a “drop an assignment” pass?</a:t>
            </a:r>
          </a:p>
        </p:txBody>
      </p:sp>
      <p:sp>
        <p:nvSpPr>
          <p:cNvPr id="4" name="Slide Number Placeholder 3"/>
          <p:cNvSpPr>
            <a:spLocks noGrp="1"/>
          </p:cNvSpPr>
          <p:nvPr>
            <p:ph type="sldNum" sz="quarter" idx="12"/>
          </p:nvPr>
        </p:nvSpPr>
        <p:spPr/>
        <p:txBody>
          <a:bodyPr/>
          <a:lstStyle/>
          <a:p>
            <a:pPr>
              <a:defRPr/>
            </a:pPr>
            <a:fld id="{0C1A2A0E-CAA5-46BF-A5A2-02300CFE1F1A}" type="slidenum">
              <a:rPr lang="en-US"/>
              <a:pPr>
                <a:defRPr/>
              </a:pPr>
              <a:t>85</a:t>
            </a:fld>
            <a:endParaRPr lang="en-US" dirty="0"/>
          </a:p>
        </p:txBody>
      </p:sp>
    </p:spTree>
  </p:cSld>
  <p:clrMapOvr>
    <a:masterClrMapping/>
  </p:clrMapOvr>
  <p:transition spd="med">
    <p:rand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295400" y="2133600"/>
            <a:ext cx="6477000" cy="1524000"/>
          </a:xfrm>
        </p:spPr>
        <p:txBody>
          <a:bodyPr/>
          <a:lstStyle/>
          <a:p>
            <a:r>
              <a:rPr lang="en-US" sz="4000" dirty="0"/>
              <a:t>Teacher-Led </a:t>
            </a:r>
            <a:br>
              <a:rPr lang="en-US" sz="4000" dirty="0"/>
            </a:br>
            <a:r>
              <a:rPr lang="en-US" sz="4000" dirty="0"/>
              <a:t>Behavior Support</a:t>
            </a:r>
          </a:p>
        </p:txBody>
      </p:sp>
      <p:sp>
        <p:nvSpPr>
          <p:cNvPr id="2" name="Slide Number Placeholder 1"/>
          <p:cNvSpPr>
            <a:spLocks noGrp="1"/>
          </p:cNvSpPr>
          <p:nvPr>
            <p:ph type="sldNum" sz="quarter" idx="12"/>
          </p:nvPr>
        </p:nvSpPr>
        <p:spPr/>
        <p:txBody>
          <a:bodyPr/>
          <a:lstStyle/>
          <a:p>
            <a:pPr>
              <a:defRPr/>
            </a:pPr>
            <a:fld id="{0C1A2A0E-CAA5-46BF-A5A2-02300CFE1F1A}" type="slidenum">
              <a:rPr lang="en-US"/>
              <a:pPr>
                <a:defRPr/>
              </a:pPr>
              <a:t>86</a:t>
            </a:fld>
            <a:endParaRPr lang="en-US" dirty="0"/>
          </a:p>
        </p:txBody>
      </p:sp>
    </p:spTree>
  </p:cSld>
  <p:clrMapOvr>
    <a:masterClrMapping/>
  </p:clrMapOvr>
  <p:transition spd="med">
    <p:rand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 Led Support</a:t>
            </a:r>
          </a:p>
        </p:txBody>
      </p:sp>
      <p:sp>
        <p:nvSpPr>
          <p:cNvPr id="3" name="Content Placeholder 2"/>
          <p:cNvSpPr>
            <a:spLocks noGrp="1"/>
          </p:cNvSpPr>
          <p:nvPr>
            <p:ph idx="1"/>
          </p:nvPr>
        </p:nvSpPr>
        <p:spPr/>
        <p:txBody>
          <a:bodyPr/>
          <a:lstStyle/>
          <a:p>
            <a:pPr indent="0">
              <a:buNone/>
            </a:pPr>
            <a:r>
              <a:rPr lang="en-US" dirty="0"/>
              <a:t>Any individualized behavior support should always begin with a hypothesis  based on data about the student</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87</a:t>
            </a:fld>
            <a:endParaRPr lang="en-US" dirty="0"/>
          </a:p>
        </p:txBody>
      </p:sp>
    </p:spTree>
  </p:cSld>
  <p:clrMapOvr>
    <a:masterClrMapping/>
  </p:clrMapOvr>
  <p:transition spd="med">
    <p:rand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8153400" cy="1066800"/>
          </a:xfrm>
        </p:spPr>
        <p:txBody>
          <a:bodyPr/>
          <a:lstStyle/>
          <a:p>
            <a:r>
              <a:rPr lang="en-US" dirty="0"/>
              <a:t>Teacher – Led Support</a:t>
            </a:r>
          </a:p>
        </p:txBody>
      </p:sp>
      <p:graphicFrame>
        <p:nvGraphicFramePr>
          <p:cNvPr id="4" name="Content Placeholder 3"/>
          <p:cNvGraphicFramePr>
            <a:graphicFrameLocks noGrp="1"/>
          </p:cNvGraphicFramePr>
          <p:nvPr>
            <p:ph idx="1"/>
          </p:nvPr>
        </p:nvGraphicFramePr>
        <p:xfrm>
          <a:off x="0" y="1556860"/>
          <a:ext cx="9144000" cy="5301140"/>
        </p:xfrm>
        <a:graphic>
          <a:graphicData uri="http://schemas.openxmlformats.org/drawingml/2006/table">
            <a:tbl>
              <a:tblPr firstRow="1">
                <a:tableStyleId>{8A107856-5554-42FB-B03E-39F5DBC370BA}</a:tableStyleId>
              </a:tblPr>
              <a:tblGrid>
                <a:gridCol w="1600200"/>
                <a:gridCol w="4648200"/>
                <a:gridCol w="2895600"/>
              </a:tblGrid>
              <a:tr h="113712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2000" dirty="0">
                          <a:solidFill>
                            <a:schemeClr val="bg1"/>
                          </a:solidFill>
                        </a:rPr>
                        <a:t>Level of Functional Support</a:t>
                      </a: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400" u="none" strike="noStrike" cap="none" normalizeH="0" baseline="0" dirty="0">
                          <a:ln>
                            <a:noFill/>
                          </a:ln>
                          <a:solidFill>
                            <a:schemeClr val="bg1"/>
                          </a:solidFill>
                          <a:effectLst/>
                        </a:rPr>
                        <a:t>Tools</a:t>
                      </a:r>
                      <a:endParaRPr kumimoji="0" lang="en-US" sz="2400" b="1" i="0" u="none" strike="noStrike" cap="none" normalizeH="0" baseline="0" dirty="0">
                        <a:ln>
                          <a:noFill/>
                        </a:ln>
                        <a:solidFill>
                          <a:schemeClr val="bg1"/>
                        </a:solidFill>
                        <a:effectLst/>
                        <a:latin typeface="+mj-lt"/>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400" u="none" strike="noStrike" cap="none" normalizeH="0" baseline="0" dirty="0">
                          <a:ln>
                            <a:noFill/>
                          </a:ln>
                          <a:solidFill>
                            <a:schemeClr val="bg1"/>
                          </a:solidFill>
                          <a:effectLst/>
                        </a:rPr>
                        <a:t>Person(s) involved</a:t>
                      </a:r>
                      <a:endParaRPr kumimoji="0" lang="en-US" sz="2400" b="0" i="0" u="none" strike="noStrike" cap="none" normalizeH="0" baseline="0" dirty="0">
                        <a:ln>
                          <a:noFill/>
                        </a:ln>
                        <a:solidFill>
                          <a:schemeClr val="bg1"/>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2"/>
                    </a:solidFill>
                  </a:tcPr>
                </a:tc>
              </a:tr>
              <a:tr h="1080503">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u="none" strike="noStrike" cap="none" normalizeH="0" baseline="0" dirty="0">
                          <a:ln>
                            <a:solidFill>
                              <a:schemeClr val="tx1"/>
                            </a:solidFill>
                          </a:ln>
                          <a:solidFill>
                            <a:schemeClr val="tx1"/>
                          </a:solidFill>
                          <a:effectLst/>
                        </a:rPr>
                        <a:t>Teacher Led</a:t>
                      </a:r>
                      <a:endParaRPr kumimoji="0" lang="en-US" sz="2400" b="0" i="0" u="none" strike="noStrike" cap="none" normalizeH="0" baseline="0" dirty="0">
                        <a:ln>
                          <a:solidFill>
                            <a:schemeClr val="tx1"/>
                          </a:solidFill>
                        </a:ln>
                        <a:solidFill>
                          <a:schemeClr val="tx1"/>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solidFill>
                              <a:schemeClr val="tx1"/>
                            </a:solidFill>
                          </a:ln>
                          <a:solidFill>
                            <a:schemeClr val="tx1"/>
                          </a:solidFill>
                          <a:effectLst/>
                        </a:rPr>
                        <a:t>Behavior Contract </a:t>
                      </a: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tc rowSpan="4">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solidFill>
                              <a:schemeClr val="tx1"/>
                            </a:solidFill>
                          </a:ln>
                          <a:solidFill>
                            <a:schemeClr val="tx1"/>
                          </a:solidFill>
                          <a:effectLst/>
                        </a:rPr>
                        <a:t>Teacher</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solidFill>
                              <a:schemeClr val="tx1"/>
                            </a:solidFill>
                          </a:ln>
                          <a:solidFill>
                            <a:schemeClr val="tx1"/>
                          </a:solidFill>
                          <a:effectLst/>
                        </a:rPr>
                        <a:t>Student</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solidFill>
                              <a:schemeClr val="tx1"/>
                            </a:solidFill>
                          </a:ln>
                          <a:solidFill>
                            <a:schemeClr val="tx1"/>
                          </a:solidFill>
                          <a:effectLst/>
                        </a:rPr>
                        <a:t>Parent</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2200" u="none" strike="noStrike" cap="none" normalizeH="0" baseline="0" dirty="0">
                          <a:ln>
                            <a:solidFill>
                              <a:schemeClr val="tx1"/>
                            </a:solidFill>
                          </a:ln>
                          <a:solidFill>
                            <a:schemeClr val="tx1"/>
                          </a:solidFill>
                          <a:effectLst/>
                        </a:rPr>
                        <a:t>Additional  resource</a:t>
                      </a:r>
                      <a:endParaRPr kumimoji="0" lang="en-US" sz="2200" b="0" i="1" u="none" strike="noStrike" cap="none" normalizeH="0" baseline="0" dirty="0">
                        <a:ln>
                          <a:solidFill>
                            <a:schemeClr val="tx1"/>
                          </a:solidFill>
                        </a:ln>
                        <a:solidFill>
                          <a:schemeClr val="tx1"/>
                        </a:solidFill>
                        <a:effectLst/>
                        <a:latin typeface="Arial" pitchFamily="34" charset="0"/>
                      </a:endParaRPr>
                    </a:p>
                  </a:txBody>
                  <a:tcPr marL="83820" marR="8382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tr>
              <a:tr h="1110140">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solidFill>
                              <a:schemeClr val="tx1"/>
                            </a:solidFill>
                          </a:ln>
                          <a:solidFill>
                            <a:schemeClr val="tx1"/>
                          </a:solidFill>
                          <a:effectLst/>
                        </a:rPr>
                        <a:t>Problem Solving Worksheet</a:t>
                      </a:r>
                      <a:endParaRPr kumimoji="0" lang="en-US" sz="2400" b="0" i="0" u="none" strike="noStrike" cap="none" normalizeH="0" baseline="0" dirty="0">
                        <a:ln>
                          <a:solidFill>
                            <a:schemeClr val="tx1"/>
                          </a:solidFill>
                        </a:ln>
                        <a:solidFill>
                          <a:schemeClr val="tx1"/>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tc vMerge="1">
                  <a:txBody>
                    <a:bodyPr/>
                    <a:lstStyle/>
                    <a:p>
                      <a:endParaRPr lang="en-US"/>
                    </a:p>
                  </a:txBody>
                  <a:tcPr/>
                </a:tc>
              </a:tr>
              <a:tr h="1110140">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solidFill>
                              <a:schemeClr val="tx1"/>
                            </a:solidFill>
                          </a:ln>
                          <a:solidFill>
                            <a:schemeClr val="tx1"/>
                          </a:solidFill>
                          <a:effectLst/>
                        </a:rPr>
                        <a:t>Competing Behavior Pathway</a:t>
                      </a:r>
                      <a:endParaRPr kumimoji="0" lang="en-US" sz="2400" b="0" i="0" u="none" strike="noStrike" cap="none" normalizeH="0" baseline="0" dirty="0">
                        <a:ln>
                          <a:solidFill>
                            <a:schemeClr val="tx1"/>
                          </a:solidFill>
                        </a:ln>
                        <a:solidFill>
                          <a:schemeClr val="tx1"/>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tc vMerge="1">
                  <a:txBody>
                    <a:bodyPr/>
                    <a:lstStyle/>
                    <a:p>
                      <a:endParaRPr lang="en-US"/>
                    </a:p>
                  </a:txBody>
                  <a:tcPr/>
                </a:tc>
              </a:tr>
              <a:tr h="863236">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u="none" strike="noStrike" cap="none" normalizeH="0" baseline="0" dirty="0">
                          <a:ln>
                            <a:solidFill>
                              <a:schemeClr val="tx1"/>
                            </a:solidFill>
                          </a:ln>
                          <a:solidFill>
                            <a:schemeClr val="tx1"/>
                          </a:solidFill>
                          <a:effectLst/>
                        </a:rPr>
                        <a:t>ERASE</a:t>
                      </a:r>
                      <a:endParaRPr kumimoji="0" lang="en-US" sz="2400" b="0" i="0" u="none" strike="noStrike" cap="none" normalizeH="0" baseline="0" dirty="0">
                        <a:ln>
                          <a:solidFill>
                            <a:schemeClr val="tx1"/>
                          </a:solidFill>
                        </a:ln>
                        <a:solidFill>
                          <a:schemeClr val="tx1"/>
                        </a:solidFill>
                        <a:effectLst/>
                        <a:latin typeface="+mn-lt"/>
                      </a:endParaRPr>
                    </a:p>
                  </a:txBody>
                  <a:tcPr marL="83820" marR="8382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solidFill>
                  </a:tcPr>
                </a:tc>
                <a:tc vMerge="1">
                  <a:txBody>
                    <a:bodyPr/>
                    <a:lstStyle/>
                    <a:p>
                      <a:endParaRPr lang="en-US"/>
                    </a:p>
                  </a:txBody>
                  <a:tcPr/>
                </a:tc>
              </a:tr>
            </a:tbl>
          </a:graphicData>
        </a:graphic>
      </p:graphicFrame>
      <p:sp>
        <p:nvSpPr>
          <p:cNvPr id="5" name="Slide Number Placeholder 4"/>
          <p:cNvSpPr>
            <a:spLocks noGrp="1"/>
          </p:cNvSpPr>
          <p:nvPr>
            <p:ph type="sldNum" sz="quarter" idx="12"/>
          </p:nvPr>
        </p:nvSpPr>
        <p:spPr/>
        <p:txBody>
          <a:bodyPr/>
          <a:lstStyle/>
          <a:p>
            <a:pPr>
              <a:defRPr/>
            </a:pPr>
            <a:fld id="{0C1A2A0E-CAA5-46BF-A5A2-02300CFE1F1A}" type="slidenum">
              <a:rPr lang="en-US"/>
              <a:pPr>
                <a:defRPr/>
              </a:pPr>
              <a:t>88</a:t>
            </a:fld>
            <a:endParaRPr lang="en-US" dirty="0"/>
          </a:p>
        </p:txBody>
      </p:sp>
    </p:spTree>
  </p:cSld>
  <p:clrMapOvr>
    <a:masterClrMapping/>
  </p:clrMapOvr>
  <p:transition spd="med">
    <p:rand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Behavior Contract</a:t>
            </a:r>
          </a:p>
        </p:txBody>
      </p:sp>
      <p:sp>
        <p:nvSpPr>
          <p:cNvPr id="3" name="Content Placeholder 2"/>
          <p:cNvSpPr>
            <a:spLocks noGrp="1"/>
          </p:cNvSpPr>
          <p:nvPr>
            <p:ph idx="1"/>
          </p:nvPr>
        </p:nvSpPr>
        <p:spPr/>
        <p:txBody>
          <a:bodyPr/>
          <a:lstStyle/>
          <a:p>
            <a:r>
              <a:rPr lang="en-US" dirty="0"/>
              <a:t>Individualized class or school behavior plan</a:t>
            </a:r>
          </a:p>
          <a:p>
            <a:pPr lvl="1"/>
            <a:r>
              <a:rPr lang="en-US" dirty="0"/>
              <a:t>Adjust goals</a:t>
            </a:r>
          </a:p>
          <a:p>
            <a:pPr lvl="1"/>
            <a:r>
              <a:rPr lang="en-US" dirty="0"/>
              <a:t>Prerequisite skills</a:t>
            </a:r>
          </a:p>
          <a:p>
            <a:pPr lvl="1"/>
            <a:r>
              <a:rPr lang="en-US" dirty="0"/>
              <a:t>Shorter time periods</a:t>
            </a:r>
          </a:p>
          <a:p>
            <a:pPr lvl="1"/>
            <a:r>
              <a:rPr lang="en-US" dirty="0"/>
              <a:t>More frequent reinforcement</a:t>
            </a:r>
          </a:p>
          <a:p>
            <a:r>
              <a:rPr lang="en-US" dirty="0"/>
              <a:t>Contract to address performance deficit</a:t>
            </a:r>
          </a:p>
          <a:p>
            <a:pPr lvl="1">
              <a:buNone/>
            </a:pPr>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89</a:t>
            </a:fld>
            <a:endParaRPr lang="en-US" dirty="0"/>
          </a:p>
        </p:txBody>
      </p:sp>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2"/>
          <p:cNvSpPr>
            <a:spLocks noGrp="1"/>
          </p:cNvSpPr>
          <p:nvPr>
            <p:ph type="title"/>
          </p:nvPr>
        </p:nvSpPr>
        <p:spPr/>
        <p:txBody>
          <a:bodyPr/>
          <a:lstStyle/>
          <a:p>
            <a:pPr algn="l"/>
            <a:r>
              <a:rPr lang="en-US" dirty="0"/>
              <a:t>Activity</a:t>
            </a:r>
          </a:p>
        </p:txBody>
      </p:sp>
      <p:sp>
        <p:nvSpPr>
          <p:cNvPr id="65538" name="Subtitle 3"/>
          <p:cNvSpPr>
            <a:spLocks noGrp="1"/>
          </p:cNvSpPr>
          <p:nvPr>
            <p:ph idx="1"/>
          </p:nvPr>
        </p:nvSpPr>
        <p:spPr/>
        <p:txBody>
          <a:bodyPr/>
          <a:lstStyle/>
          <a:p>
            <a:pPr>
              <a:buNone/>
            </a:pPr>
            <a:r>
              <a:rPr lang="en-US" sz="3600" dirty="0"/>
              <a:t>   Universal and Secondary Implementation Review</a:t>
            </a:r>
          </a:p>
          <a:p>
            <a:pPr>
              <a:buNone/>
            </a:pPr>
            <a:r>
              <a:rPr lang="en-US" sz="3600" dirty="0"/>
              <a:t>			PBIS Crossword</a:t>
            </a:r>
          </a:p>
          <a:p>
            <a:pPr>
              <a:buNone/>
            </a:pPr>
            <a:r>
              <a:rPr lang="en-US" sz="3600" dirty="0">
                <a:solidFill>
                  <a:srgbClr val="00B050"/>
                </a:solidFill>
              </a:rPr>
              <a:t> </a:t>
            </a:r>
          </a:p>
        </p:txBody>
      </p:sp>
      <p:sp>
        <p:nvSpPr>
          <p:cNvPr id="5" name="Slide Number Placeholder 4"/>
          <p:cNvSpPr>
            <a:spLocks noGrp="1"/>
          </p:cNvSpPr>
          <p:nvPr>
            <p:ph type="sldNum" sz="quarter" idx="12"/>
          </p:nvPr>
        </p:nvSpPr>
        <p:spPr/>
        <p:txBody>
          <a:bodyPr/>
          <a:lstStyle/>
          <a:p>
            <a:fld id="{72DE0107-F7E8-42D3-B18F-186CB0915A37}" type="slidenum">
              <a:rPr lang="en-US"/>
              <a:pPr/>
              <a:t>9</a:t>
            </a:fld>
            <a:endParaRPr lang="en-US" dirty="0"/>
          </a:p>
        </p:txBody>
      </p:sp>
      <p:grpSp>
        <p:nvGrpSpPr>
          <p:cNvPr id="11" name="Group 10"/>
          <p:cNvGrpSpPr>
            <a:grpSpLocks/>
          </p:cNvGrpSpPr>
          <p:nvPr/>
        </p:nvGrpSpPr>
        <p:grpSpPr bwMode="auto">
          <a:xfrm>
            <a:off x="6019800" y="4114800"/>
            <a:ext cx="2743200" cy="2743200"/>
            <a:chOff x="6705600" y="3429000"/>
            <a:chExt cx="2743200" cy="2743200"/>
          </a:xfrm>
        </p:grpSpPr>
        <p:pic>
          <p:nvPicPr>
            <p:cNvPr id="12" name="Picture 8" descr="C:\Documents and Settings\ycsadmin\Local Settings\Temporary Internet Files\Content.IE5\4WW7QPFQ\MC900441312[1].png"/>
            <p:cNvPicPr>
              <a:picLocks noChangeAspect="1" noChangeArrowheads="1"/>
            </p:cNvPicPr>
            <p:nvPr/>
          </p:nvPicPr>
          <p:blipFill>
            <a:blip r:embed="rId3" cstate="print"/>
            <a:srcRect/>
            <a:stretch>
              <a:fillRect/>
            </a:stretch>
          </p:blipFill>
          <p:spPr bwMode="auto">
            <a:xfrm>
              <a:off x="6705600" y="3429000"/>
              <a:ext cx="2743200" cy="2743200"/>
            </a:xfrm>
            <a:prstGeom prst="rect">
              <a:avLst/>
            </a:prstGeom>
            <a:noFill/>
            <a:ln w="9525">
              <a:noFill/>
              <a:miter lim="800000"/>
              <a:headEnd/>
              <a:tailEnd/>
            </a:ln>
          </p:spPr>
        </p:pic>
        <p:sp>
          <p:nvSpPr>
            <p:cNvPr id="13" name="TextBox 9"/>
            <p:cNvSpPr txBox="1">
              <a:spLocks noChangeArrowheads="1"/>
            </p:cNvSpPr>
            <p:nvPr/>
          </p:nvSpPr>
          <p:spPr bwMode="auto">
            <a:xfrm>
              <a:off x="7543800" y="4572000"/>
              <a:ext cx="1524000" cy="36933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rPr>
                <a:t>Workbook</a:t>
              </a:r>
            </a:p>
          </p:txBody>
        </p:sp>
      </p:grpSp>
    </p:spTree>
  </p:cSld>
  <p:clrMapOvr>
    <a:masterClrMapping/>
  </p:clrMapOvr>
  <p:transition spd="med">
    <p:rand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Behavioral Contracts</a:t>
            </a:r>
          </a:p>
        </p:txBody>
      </p:sp>
      <p:sp>
        <p:nvSpPr>
          <p:cNvPr id="3" name="Content Placeholder 2"/>
          <p:cNvSpPr>
            <a:spLocks noGrp="1"/>
          </p:cNvSpPr>
          <p:nvPr>
            <p:ph idx="1"/>
          </p:nvPr>
        </p:nvSpPr>
        <p:spPr/>
        <p:txBody>
          <a:bodyPr/>
          <a:lstStyle/>
          <a:p>
            <a:r>
              <a:rPr lang="en-US" dirty="0"/>
              <a:t>Positive reinforcement intervention</a:t>
            </a:r>
          </a:p>
          <a:p>
            <a:r>
              <a:rPr lang="en-US" dirty="0"/>
              <a:t>Clarify behavioral expectations for students and staff to carry out the intervention plan</a:t>
            </a:r>
          </a:p>
          <a:p>
            <a:r>
              <a:rPr lang="en-US" dirty="0"/>
              <a:t>Include the student in designing the contract to increase motivation</a:t>
            </a:r>
          </a:p>
          <a:p>
            <a:r>
              <a:rPr lang="en-US" dirty="0"/>
              <a:t>Include parents in planning and reinforcement</a:t>
            </a:r>
          </a:p>
          <a:p>
            <a:endParaRPr lang="en-US" dirty="0"/>
          </a:p>
          <a:p>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90</a:t>
            </a:fld>
            <a:endParaRPr lang="en-US" dirty="0"/>
          </a:p>
        </p:txBody>
      </p:sp>
    </p:spTree>
  </p:cSld>
  <p:clrMapOvr>
    <a:masterClrMapping/>
  </p:clrMapOvr>
  <p:transition spd="med">
    <p:rand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848600" cy="1249362"/>
          </a:xfrm>
        </p:spPr>
        <p:txBody>
          <a:bodyPr>
            <a:normAutofit fontScale="90000"/>
          </a:bodyPr>
          <a:lstStyle/>
          <a:p>
            <a:r>
              <a:rPr lang="en-US" dirty="0"/>
              <a:t>Steps for Designing Behavior Contracts</a:t>
            </a:r>
          </a:p>
        </p:txBody>
      </p:sp>
      <p:sp>
        <p:nvSpPr>
          <p:cNvPr id="3" name="Content Placeholder 2"/>
          <p:cNvSpPr>
            <a:spLocks noGrp="1"/>
          </p:cNvSpPr>
          <p:nvPr>
            <p:ph idx="1"/>
          </p:nvPr>
        </p:nvSpPr>
        <p:spPr>
          <a:xfrm>
            <a:off x="457200" y="1676400"/>
            <a:ext cx="8229600" cy="4221163"/>
          </a:xfrm>
        </p:spPr>
        <p:txBody>
          <a:bodyPr>
            <a:noAutofit/>
          </a:bodyPr>
          <a:lstStyle/>
          <a:p>
            <a:r>
              <a:rPr lang="en-US" dirty="0"/>
              <a:t>List student behaviors </a:t>
            </a:r>
          </a:p>
          <a:p>
            <a:pPr lvl="1"/>
            <a:r>
              <a:rPr lang="en-US" sz="3200" dirty="0"/>
              <a:t>Can be reduced or increased </a:t>
            </a:r>
          </a:p>
          <a:p>
            <a:pPr lvl="1"/>
            <a:r>
              <a:rPr lang="en-US" sz="3200" dirty="0"/>
              <a:t>Behavioral goals should usually be stated in positive, goal-oriented terms </a:t>
            </a:r>
          </a:p>
          <a:p>
            <a:pPr lvl="1"/>
            <a:r>
              <a:rPr lang="en-US" sz="3200" dirty="0"/>
              <a:t>Clearly defined, observable</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91</a:t>
            </a:fld>
            <a:endParaRPr lang="en-US" dirty="0"/>
          </a:p>
        </p:txBody>
      </p:sp>
      <p:sp>
        <p:nvSpPr>
          <p:cNvPr id="5" name="Rectangle 4"/>
          <p:cNvSpPr/>
          <p:nvPr/>
        </p:nvSpPr>
        <p:spPr>
          <a:xfrm>
            <a:off x="609600" y="6096000"/>
            <a:ext cx="5257800" cy="369332"/>
          </a:xfrm>
          <a:prstGeom prst="rect">
            <a:avLst/>
          </a:prstGeom>
        </p:spPr>
        <p:txBody>
          <a:bodyPr wrap="square">
            <a:spAutoFit/>
          </a:bodyPr>
          <a:lstStyle/>
          <a:p>
            <a:pPr>
              <a:buNone/>
            </a:pPr>
            <a:r>
              <a:rPr lang="en-US" dirty="0">
                <a:solidFill>
                  <a:schemeClr val="bg2"/>
                </a:solidFill>
              </a:rPr>
              <a:t>(Wright, 2011; Jenson, Rhode, Reavis, 1994)</a:t>
            </a:r>
          </a:p>
        </p:txBody>
      </p:sp>
    </p:spTree>
  </p:cSld>
  <p:clrMapOvr>
    <a:masterClrMapping/>
  </p:clrMapOvr>
  <p:transition spd="med">
    <p:rand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848600" cy="1249362"/>
          </a:xfrm>
        </p:spPr>
        <p:txBody>
          <a:bodyPr>
            <a:normAutofit fontScale="90000"/>
          </a:bodyPr>
          <a:lstStyle/>
          <a:p>
            <a:r>
              <a:rPr lang="en-US" dirty="0"/>
              <a:t>Steps for Designing Behavior Contracts</a:t>
            </a:r>
          </a:p>
        </p:txBody>
      </p:sp>
      <p:sp>
        <p:nvSpPr>
          <p:cNvPr id="3" name="Content Placeholder 2"/>
          <p:cNvSpPr>
            <a:spLocks noGrp="1"/>
          </p:cNvSpPr>
          <p:nvPr>
            <p:ph idx="1"/>
          </p:nvPr>
        </p:nvSpPr>
        <p:spPr>
          <a:xfrm>
            <a:off x="457200" y="1676400"/>
            <a:ext cx="8229600" cy="4221163"/>
          </a:xfrm>
        </p:spPr>
        <p:txBody>
          <a:bodyPr>
            <a:noAutofit/>
          </a:bodyPr>
          <a:lstStyle/>
          <a:p>
            <a:r>
              <a:rPr lang="en-US" dirty="0"/>
              <a:t>Contract Reinforcers</a:t>
            </a:r>
          </a:p>
          <a:p>
            <a:pPr lvl="1"/>
            <a:r>
              <a:rPr lang="en-US" sz="3200" dirty="0"/>
              <a:t>A statement or section that explains the minimum conditions under which the student will earn a point, sticker, or other token for showing appropriate behaviors</a:t>
            </a:r>
          </a:p>
          <a:p>
            <a:pPr lvl="1"/>
            <a:r>
              <a:rPr lang="en-US" sz="3200" dirty="0"/>
              <a:t>Amount of behavior</a:t>
            </a:r>
          </a:p>
          <a:p>
            <a:pPr lvl="1"/>
            <a:r>
              <a:rPr lang="en-US" sz="3200" dirty="0"/>
              <a:t>Amount of reinforcement</a:t>
            </a:r>
          </a:p>
          <a:p>
            <a:pPr>
              <a:buNone/>
            </a:pPr>
            <a:r>
              <a:rPr lang="en-US" dirty="0"/>
              <a:t>			</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92</a:t>
            </a:fld>
            <a:endParaRPr lang="en-US" dirty="0"/>
          </a:p>
        </p:txBody>
      </p:sp>
      <p:sp>
        <p:nvSpPr>
          <p:cNvPr id="5" name="Rectangle 4"/>
          <p:cNvSpPr/>
          <p:nvPr/>
        </p:nvSpPr>
        <p:spPr>
          <a:xfrm>
            <a:off x="457200" y="6211669"/>
            <a:ext cx="6858000" cy="369332"/>
          </a:xfrm>
          <a:prstGeom prst="rect">
            <a:avLst/>
          </a:prstGeom>
        </p:spPr>
        <p:txBody>
          <a:bodyPr wrap="square">
            <a:spAutoFit/>
          </a:bodyPr>
          <a:lstStyle/>
          <a:p>
            <a:r>
              <a:rPr lang="en-US" dirty="0">
                <a:solidFill>
                  <a:schemeClr val="bg2"/>
                </a:solidFill>
              </a:rPr>
              <a:t>(Wright, 2011; Jenson, Rhode, Reavis, 1994)</a:t>
            </a:r>
          </a:p>
        </p:txBody>
      </p:sp>
    </p:spTree>
  </p:cSld>
  <p:clrMapOvr>
    <a:masterClrMapping/>
  </p:clrMapOvr>
  <p:transition spd="med">
    <p:rand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for Designing Behavior Contracts (continued)</a:t>
            </a:r>
          </a:p>
        </p:txBody>
      </p:sp>
      <p:sp>
        <p:nvSpPr>
          <p:cNvPr id="3" name="Content Placeholder 2"/>
          <p:cNvSpPr>
            <a:spLocks noGrp="1"/>
          </p:cNvSpPr>
          <p:nvPr>
            <p:ph idx="1"/>
          </p:nvPr>
        </p:nvSpPr>
        <p:spPr/>
        <p:txBody>
          <a:bodyPr/>
          <a:lstStyle/>
          <a:p>
            <a:r>
              <a:rPr lang="en-US" dirty="0"/>
              <a:t>Collection</a:t>
            </a:r>
          </a:p>
          <a:p>
            <a:pPr lvl="1"/>
            <a:r>
              <a:rPr lang="en-US" sz="3200" dirty="0"/>
              <a:t>Describe when the student will be able to redeem points earned for reward/recognition</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93</a:t>
            </a:fld>
            <a:endParaRPr lang="en-US" dirty="0"/>
          </a:p>
        </p:txBody>
      </p:sp>
      <p:sp>
        <p:nvSpPr>
          <p:cNvPr id="5" name="Rectangle 4"/>
          <p:cNvSpPr/>
          <p:nvPr/>
        </p:nvSpPr>
        <p:spPr>
          <a:xfrm>
            <a:off x="609600" y="6183868"/>
            <a:ext cx="5638800" cy="369332"/>
          </a:xfrm>
          <a:prstGeom prst="rect">
            <a:avLst/>
          </a:prstGeom>
        </p:spPr>
        <p:txBody>
          <a:bodyPr wrap="square">
            <a:spAutoFit/>
          </a:bodyPr>
          <a:lstStyle/>
          <a:p>
            <a:r>
              <a:rPr lang="en-US" dirty="0">
                <a:solidFill>
                  <a:schemeClr val="bg2"/>
                </a:solidFill>
              </a:rPr>
              <a:t>(Wright, 2011; Jenson, Rhode, Reavis, 1994)</a:t>
            </a:r>
          </a:p>
        </p:txBody>
      </p:sp>
    </p:spTree>
  </p:cSld>
  <p:clrMapOvr>
    <a:masterClrMapping/>
  </p:clrMapOvr>
  <p:transition spd="med">
    <p:rand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for Designing Behavior Contracts (continued)</a:t>
            </a:r>
          </a:p>
        </p:txBody>
      </p:sp>
      <p:sp>
        <p:nvSpPr>
          <p:cNvPr id="3" name="Content Placeholder 2"/>
          <p:cNvSpPr>
            <a:spLocks noGrp="1"/>
          </p:cNvSpPr>
          <p:nvPr>
            <p:ph idx="1"/>
          </p:nvPr>
        </p:nvSpPr>
        <p:spPr/>
        <p:txBody>
          <a:bodyPr/>
          <a:lstStyle/>
          <a:p>
            <a:r>
              <a:rPr lang="en-US" dirty="0"/>
              <a:t>Bonus clauses (optional) </a:t>
            </a:r>
          </a:p>
          <a:p>
            <a:pPr lvl="1"/>
            <a:r>
              <a:rPr lang="en-US" sz="3200" dirty="0"/>
              <a:t>can provide extra incentives for the student to follow the contract</a:t>
            </a:r>
          </a:p>
          <a:p>
            <a:pPr lvl="1"/>
            <a:r>
              <a:rPr lang="en-US" sz="3200" dirty="0"/>
              <a:t>offers the student some type of additional 'pay-off' for consistently reaching behavioral targets</a:t>
            </a:r>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94</a:t>
            </a:fld>
            <a:endParaRPr lang="en-US" dirty="0"/>
          </a:p>
        </p:txBody>
      </p:sp>
      <p:sp>
        <p:nvSpPr>
          <p:cNvPr id="5" name="Rectangle 4"/>
          <p:cNvSpPr/>
          <p:nvPr/>
        </p:nvSpPr>
        <p:spPr>
          <a:xfrm>
            <a:off x="381000" y="6488668"/>
            <a:ext cx="5562600" cy="369332"/>
          </a:xfrm>
          <a:prstGeom prst="rect">
            <a:avLst/>
          </a:prstGeom>
        </p:spPr>
        <p:txBody>
          <a:bodyPr wrap="square">
            <a:spAutoFit/>
          </a:bodyPr>
          <a:lstStyle/>
          <a:p>
            <a:r>
              <a:rPr lang="en-US" dirty="0">
                <a:solidFill>
                  <a:schemeClr val="bg2"/>
                </a:solidFill>
              </a:rPr>
              <a:t>(Wright, 2011; Jenson, Rhode, Reavis, 1994)</a:t>
            </a:r>
          </a:p>
        </p:txBody>
      </p:sp>
    </p:spTree>
  </p:cSld>
  <p:clrMapOvr>
    <a:masterClrMapping/>
  </p:clrMapOvr>
  <p:transition spd="med">
    <p:rand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for Designing Behavior Contracts (continued)</a:t>
            </a:r>
          </a:p>
        </p:txBody>
      </p:sp>
      <p:sp>
        <p:nvSpPr>
          <p:cNvPr id="3" name="Content Placeholder 2"/>
          <p:cNvSpPr>
            <a:spLocks noGrp="1"/>
          </p:cNvSpPr>
          <p:nvPr>
            <p:ph idx="1"/>
          </p:nvPr>
        </p:nvSpPr>
        <p:spPr/>
        <p:txBody>
          <a:bodyPr/>
          <a:lstStyle/>
          <a:p>
            <a:r>
              <a:rPr lang="en-US" dirty="0"/>
              <a:t>Negotiate and Document Terms</a:t>
            </a:r>
          </a:p>
          <a:p>
            <a:pPr lvl="1"/>
            <a:r>
              <a:rPr lang="en-US" sz="3200" dirty="0"/>
              <a:t>Discuss the plan and responsibilities of the student and staff</a:t>
            </a:r>
          </a:p>
          <a:p>
            <a:r>
              <a:rPr lang="en-US" dirty="0"/>
              <a:t>Areas for signature. </a:t>
            </a:r>
          </a:p>
          <a:p>
            <a:pPr lvl="1"/>
            <a:r>
              <a:rPr lang="en-US" sz="3200" dirty="0"/>
              <a:t>both teacher and student signatures</a:t>
            </a:r>
          </a:p>
          <a:p>
            <a:pPr lvl="1"/>
            <a:r>
              <a:rPr lang="en-US" sz="3200" dirty="0"/>
              <a:t>Other staff, parents, administrators </a:t>
            </a:r>
          </a:p>
          <a:p>
            <a:pPr>
              <a:buNone/>
            </a:pPr>
            <a:r>
              <a:rPr lang="en-US" dirty="0"/>
              <a:t>				</a:t>
            </a:r>
            <a:endParaRPr lang="en-US" sz="2800" dirty="0"/>
          </a:p>
          <a:p>
            <a:pPr>
              <a:buNone/>
            </a:pPr>
            <a:endParaRPr lang="en-US" dirty="0"/>
          </a:p>
        </p:txBody>
      </p:sp>
      <p:sp>
        <p:nvSpPr>
          <p:cNvPr id="4" name="Slide Number Placeholder 3"/>
          <p:cNvSpPr>
            <a:spLocks noGrp="1"/>
          </p:cNvSpPr>
          <p:nvPr>
            <p:ph type="sldNum" sz="quarter" idx="12"/>
          </p:nvPr>
        </p:nvSpPr>
        <p:spPr/>
        <p:txBody>
          <a:bodyPr/>
          <a:lstStyle/>
          <a:p>
            <a:pPr>
              <a:defRPr/>
            </a:pPr>
            <a:fld id="{FD0EBBB7-19FA-4840-8929-F705CC2DDF8D}" type="slidenum">
              <a:rPr lang="en-US"/>
              <a:pPr>
                <a:defRPr/>
              </a:pPr>
              <a:t>95</a:t>
            </a:fld>
            <a:endParaRPr lang="en-US" dirty="0"/>
          </a:p>
        </p:txBody>
      </p:sp>
      <p:sp>
        <p:nvSpPr>
          <p:cNvPr id="5" name="Rectangle 4"/>
          <p:cNvSpPr/>
          <p:nvPr/>
        </p:nvSpPr>
        <p:spPr>
          <a:xfrm>
            <a:off x="381000" y="6107668"/>
            <a:ext cx="5257800" cy="369332"/>
          </a:xfrm>
          <a:prstGeom prst="rect">
            <a:avLst/>
          </a:prstGeom>
        </p:spPr>
        <p:txBody>
          <a:bodyPr wrap="square">
            <a:spAutoFit/>
          </a:bodyPr>
          <a:lstStyle/>
          <a:p>
            <a:r>
              <a:rPr lang="en-US" dirty="0">
                <a:solidFill>
                  <a:schemeClr val="bg2"/>
                </a:solidFill>
              </a:rPr>
              <a:t>(Wright, 2011; Jenson, Rhode, Reavis, 1994)</a:t>
            </a:r>
          </a:p>
        </p:txBody>
      </p:sp>
    </p:spTree>
  </p:cSld>
  <p:clrMapOvr>
    <a:masterClrMapping/>
  </p:clrMapOvr>
  <p:transition spd="med">
    <p:rand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8050" name="Rectangle 2"/>
          <p:cNvSpPr>
            <a:spLocks noGrp="1" noChangeArrowheads="1"/>
          </p:cNvSpPr>
          <p:nvPr>
            <p:ph type="title"/>
          </p:nvPr>
        </p:nvSpPr>
        <p:spPr/>
        <p:txBody>
          <a:bodyPr/>
          <a:lstStyle/>
          <a:p>
            <a:r>
              <a:rPr lang="en-US" dirty="0"/>
              <a:t>Sample Contracts</a:t>
            </a:r>
          </a:p>
        </p:txBody>
      </p:sp>
      <p:sp>
        <p:nvSpPr>
          <p:cNvPr id="9" name="Slide Number Placeholder 8"/>
          <p:cNvSpPr>
            <a:spLocks noGrp="1"/>
          </p:cNvSpPr>
          <p:nvPr>
            <p:ph type="sldNum" sz="quarter" idx="12"/>
          </p:nvPr>
        </p:nvSpPr>
        <p:spPr/>
        <p:txBody>
          <a:bodyPr/>
          <a:lstStyle/>
          <a:p>
            <a:pPr>
              <a:defRPr/>
            </a:pPr>
            <a:fld id="{790EAD23-AD56-4924-81E5-5BA748AC2EC8}" type="slidenum">
              <a:rPr lang="en-US"/>
              <a:pPr>
                <a:defRPr/>
              </a:pPr>
              <a:t>96</a:t>
            </a:fld>
            <a:endParaRPr lang="en-US" dirty="0"/>
          </a:p>
        </p:txBody>
      </p:sp>
      <p:sp>
        <p:nvSpPr>
          <p:cNvPr id="1538051" name="Text Box 3"/>
          <p:cNvSpPr txBox="1">
            <a:spLocks noChangeArrowheads="1"/>
          </p:cNvSpPr>
          <p:nvPr/>
        </p:nvSpPr>
        <p:spPr bwMode="auto">
          <a:xfrm>
            <a:off x="990600" y="2438400"/>
            <a:ext cx="4416425" cy="342900"/>
          </a:xfrm>
          <a:prstGeom prst="rect">
            <a:avLst/>
          </a:prstGeom>
          <a:noFill/>
          <a:ln w="9525">
            <a:noFill/>
            <a:miter lim="800000"/>
            <a:headEnd/>
            <a:tailEnd/>
          </a:ln>
        </p:spPr>
        <p:txBody>
          <a:bodyPr/>
          <a:lstStyle/>
          <a:p>
            <a:r>
              <a:rPr lang="en-US" sz="4400" b="1" dirty="0">
                <a:solidFill>
                  <a:schemeClr val="accent2"/>
                </a:solidFill>
              </a:rPr>
              <a:t>My Contract:</a:t>
            </a:r>
          </a:p>
        </p:txBody>
      </p:sp>
      <p:sp>
        <p:nvSpPr>
          <p:cNvPr id="1538052" name="Text Box 4"/>
          <p:cNvSpPr txBox="1">
            <a:spLocks noChangeArrowheads="1"/>
          </p:cNvSpPr>
          <p:nvPr/>
        </p:nvSpPr>
        <p:spPr bwMode="auto">
          <a:xfrm>
            <a:off x="4572000" y="4038600"/>
            <a:ext cx="4267200" cy="342900"/>
          </a:xfrm>
          <a:prstGeom prst="rect">
            <a:avLst/>
          </a:prstGeom>
          <a:noFill/>
          <a:ln w="9525">
            <a:noFill/>
            <a:miter lim="800000"/>
            <a:headEnd/>
            <a:tailEnd/>
          </a:ln>
        </p:spPr>
        <p:txBody>
          <a:bodyPr/>
          <a:lstStyle/>
          <a:p>
            <a:r>
              <a:rPr lang="en-US" sz="4400" b="1" dirty="0">
                <a:solidFill>
                  <a:schemeClr val="accent2"/>
                </a:solidFill>
                <a:latin typeface="Verdana" pitchFamily="34" charset="0"/>
              </a:rPr>
              <a:t>Race to 20!</a:t>
            </a:r>
            <a:endParaRPr lang="en-US" sz="4400" dirty="0">
              <a:solidFill>
                <a:schemeClr val="accent2"/>
              </a:solidFill>
            </a:endParaRPr>
          </a:p>
        </p:txBody>
      </p:sp>
      <p:sp>
        <p:nvSpPr>
          <p:cNvPr id="1538053" name="Rectangle 5"/>
          <p:cNvSpPr>
            <a:spLocks noChangeArrowheads="1"/>
          </p:cNvSpPr>
          <p:nvPr/>
        </p:nvSpPr>
        <p:spPr bwMode="auto">
          <a:xfrm rot="-1582283">
            <a:off x="963613" y="3962400"/>
            <a:ext cx="3608387" cy="519113"/>
          </a:xfrm>
          <a:prstGeom prst="rect">
            <a:avLst/>
          </a:prstGeom>
          <a:noFill/>
          <a:ln w="9525">
            <a:noFill/>
            <a:miter lim="800000"/>
            <a:headEnd/>
            <a:tailEnd/>
          </a:ln>
          <a:effectLst/>
        </p:spPr>
        <p:txBody>
          <a:bodyPr wrap="none" anchor="ctr">
            <a:spAutoFit/>
          </a:bodyPr>
          <a:lstStyle/>
          <a:p>
            <a:r>
              <a:rPr lang="en-US" sz="2800" b="1" i="1" dirty="0"/>
              <a:t>These are my goals:</a:t>
            </a:r>
          </a:p>
        </p:txBody>
      </p:sp>
      <p:sp>
        <p:nvSpPr>
          <p:cNvPr id="1538054" name="Rectangle 6"/>
          <p:cNvSpPr>
            <a:spLocks noChangeArrowheads="1"/>
          </p:cNvSpPr>
          <p:nvPr/>
        </p:nvSpPr>
        <p:spPr bwMode="auto">
          <a:xfrm rot="735886">
            <a:off x="4572000" y="2209800"/>
            <a:ext cx="4419600" cy="822325"/>
          </a:xfrm>
          <a:prstGeom prst="rect">
            <a:avLst/>
          </a:prstGeom>
          <a:noFill/>
          <a:ln w="9525">
            <a:noFill/>
            <a:miter lim="800000"/>
            <a:headEnd/>
            <a:tailEnd/>
          </a:ln>
          <a:effectLst/>
        </p:spPr>
        <p:txBody>
          <a:bodyPr wrap="none" anchor="ctr">
            <a:spAutoFit/>
          </a:bodyPr>
          <a:lstStyle/>
          <a:p>
            <a:r>
              <a:rPr lang="en-US" sz="2400" b="1" i="1" dirty="0"/>
              <a:t>These are my consequences </a:t>
            </a:r>
          </a:p>
          <a:p>
            <a:r>
              <a:rPr lang="en-US" sz="2400" b="1" i="1" dirty="0"/>
              <a:t>if I don’t meet my goals:</a:t>
            </a:r>
          </a:p>
        </p:txBody>
      </p:sp>
      <p:sp>
        <p:nvSpPr>
          <p:cNvPr id="1538055" name="Rectangle 7"/>
          <p:cNvSpPr>
            <a:spLocks noChangeArrowheads="1"/>
          </p:cNvSpPr>
          <p:nvPr/>
        </p:nvSpPr>
        <p:spPr bwMode="auto">
          <a:xfrm rot="430648">
            <a:off x="1752600" y="5562600"/>
            <a:ext cx="6129338" cy="457200"/>
          </a:xfrm>
          <a:prstGeom prst="rect">
            <a:avLst/>
          </a:prstGeom>
          <a:noFill/>
          <a:ln w="9525">
            <a:noFill/>
            <a:miter lim="800000"/>
            <a:headEnd/>
            <a:tailEnd/>
          </a:ln>
          <a:effectLst/>
        </p:spPr>
        <p:txBody>
          <a:bodyPr wrap="none" anchor="ctr">
            <a:spAutoFit/>
          </a:bodyPr>
          <a:lstStyle/>
          <a:p>
            <a:r>
              <a:rPr lang="en-US" sz="2400" b="1" i="1" dirty="0"/>
              <a:t>These are my rewards if I meet my goals:</a:t>
            </a:r>
          </a:p>
        </p:txBody>
      </p:sp>
      <p:grpSp>
        <p:nvGrpSpPr>
          <p:cNvPr id="14" name="Group 13"/>
          <p:cNvGrpSpPr>
            <a:grpSpLocks/>
          </p:cNvGrpSpPr>
          <p:nvPr/>
        </p:nvGrpSpPr>
        <p:grpSpPr bwMode="auto">
          <a:xfrm>
            <a:off x="685800" y="3733800"/>
            <a:ext cx="2743200" cy="2743200"/>
            <a:chOff x="6705600" y="3429000"/>
            <a:chExt cx="2743200" cy="2743200"/>
          </a:xfrm>
        </p:grpSpPr>
        <p:pic>
          <p:nvPicPr>
            <p:cNvPr id="15"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6"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Oval 4"/>
          <p:cNvSpPr>
            <a:spLocks noChangeArrowheads="1"/>
          </p:cNvSpPr>
          <p:nvPr/>
        </p:nvSpPr>
        <p:spPr bwMode="auto">
          <a:xfrm>
            <a:off x="1295400" y="304800"/>
            <a:ext cx="6781800" cy="6400800"/>
          </a:xfrm>
          <a:prstGeom prst="ellipse">
            <a:avLst/>
          </a:prstGeom>
          <a:solidFill>
            <a:srgbClr val="FFFF99"/>
          </a:solidFill>
          <a:ln w="9525">
            <a:solidFill>
              <a:schemeClr val="bg2"/>
            </a:solidFill>
            <a:round/>
            <a:headEnd/>
            <a:tailEnd/>
          </a:ln>
        </p:spPr>
        <p:txBody>
          <a:bodyPr wrap="none" anchor="ctr"/>
          <a:lstStyle/>
          <a:p>
            <a:pPr>
              <a:defRPr/>
            </a:pPr>
            <a:endPar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Arial" pitchFamily="34" charset="0"/>
            </a:endParaRPr>
          </a:p>
        </p:txBody>
      </p:sp>
      <p:sp>
        <p:nvSpPr>
          <p:cNvPr id="16389" name="AutoShape 5"/>
          <p:cNvSpPr>
            <a:spLocks noChangeArrowheads="1"/>
          </p:cNvSpPr>
          <p:nvPr/>
        </p:nvSpPr>
        <p:spPr bwMode="auto">
          <a:xfrm>
            <a:off x="3733800" y="2667000"/>
            <a:ext cx="1828800" cy="1600200"/>
          </a:xfrm>
          <a:prstGeom prst="pentagon">
            <a:avLst/>
          </a:prstGeom>
          <a:solidFill>
            <a:srgbClr val="99CC00"/>
          </a:solidFill>
          <a:ln w="9525">
            <a:solidFill>
              <a:schemeClr val="bg2"/>
            </a:solidFill>
            <a:miter lim="800000"/>
            <a:headEnd/>
            <a:tailEnd/>
          </a:ln>
        </p:spPr>
        <p:txBody>
          <a:bodyPr wrap="none" anchor="ctr"/>
          <a:lstStyle/>
          <a:p>
            <a:pPr algn="ctr">
              <a:defRPr/>
            </a:pPr>
            <a:r>
              <a:rPr lang="en-US" sz="2400" dirty="0">
                <a:solidFill>
                  <a:schemeClr val="bg2"/>
                </a:solidFill>
                <a:effectLst>
                  <a:outerShdw blurRad="38100" dist="38100" dir="2700000" algn="tl">
                    <a:srgbClr val="FFFFFF"/>
                  </a:outerShdw>
                </a:effectLst>
              </a:rPr>
              <a:t>Collect</a:t>
            </a:r>
          </a:p>
          <a:p>
            <a:pPr algn="ctr">
              <a:defRPr/>
            </a:pPr>
            <a:r>
              <a:rPr lang="en-US" sz="2400" dirty="0">
                <a:solidFill>
                  <a:schemeClr val="bg2"/>
                </a:solidFill>
                <a:effectLst>
                  <a:outerShdw blurRad="38100" dist="38100" dir="2700000" algn="tl">
                    <a:srgbClr val="FFFFFF"/>
                  </a:outerShdw>
                </a:effectLst>
              </a:rPr>
              <a:t> and Use</a:t>
            </a:r>
          </a:p>
          <a:p>
            <a:pPr algn="ctr">
              <a:defRPr/>
            </a:pPr>
            <a:r>
              <a:rPr lang="en-US" sz="2400" dirty="0">
                <a:solidFill>
                  <a:schemeClr val="bg2"/>
                </a:solidFill>
                <a:effectLst>
                  <a:outerShdw blurRad="38100" dist="38100" dir="2700000" algn="tl">
                    <a:srgbClr val="FFFFFF"/>
                  </a:outerShdw>
                </a:effectLst>
              </a:rPr>
              <a:t>Data</a:t>
            </a:r>
          </a:p>
          <a:p>
            <a:pPr algn="ctr">
              <a:defRPr/>
            </a:pPr>
            <a:endParaRPr lang="en-US" dirty="0">
              <a:solidFill>
                <a:schemeClr val="bg2"/>
              </a:solidFill>
            </a:endParaRPr>
          </a:p>
        </p:txBody>
      </p:sp>
      <p:sp>
        <p:nvSpPr>
          <p:cNvPr id="907267" name="Oval 7"/>
          <p:cNvSpPr>
            <a:spLocks noChangeArrowheads="1"/>
          </p:cNvSpPr>
          <p:nvPr/>
        </p:nvSpPr>
        <p:spPr bwMode="auto">
          <a:xfrm>
            <a:off x="6019800" y="1752600"/>
            <a:ext cx="1676400" cy="1600200"/>
          </a:xfrm>
          <a:prstGeom prst="ellipse">
            <a:avLst/>
          </a:prstGeom>
          <a:solidFill>
            <a:srgbClr val="C0C0C0"/>
          </a:solidFill>
          <a:ln w="9525">
            <a:solidFill>
              <a:schemeClr val="bg2"/>
            </a:solidFill>
            <a:round/>
            <a:headEnd/>
            <a:tailEnd/>
          </a:ln>
        </p:spPr>
        <p:txBody>
          <a:bodyPr wrap="none" anchor="ctr"/>
          <a:lstStyle/>
          <a:p>
            <a:pPr algn="ctr"/>
            <a:r>
              <a:rPr lang="en-US" sz="2000" dirty="0">
                <a:solidFill>
                  <a:schemeClr val="bg2"/>
                </a:solidFill>
              </a:rPr>
              <a:t>Develop </a:t>
            </a:r>
          </a:p>
          <a:p>
            <a:pPr algn="ctr"/>
            <a:r>
              <a:rPr lang="en-US" sz="2000" dirty="0">
                <a:solidFill>
                  <a:schemeClr val="bg2"/>
                </a:solidFill>
              </a:rPr>
              <a:t>Hypothesis </a:t>
            </a:r>
          </a:p>
          <a:p>
            <a:pPr algn="ctr"/>
            <a:endParaRPr lang="en-US" sz="1000" dirty="0">
              <a:solidFill>
                <a:schemeClr val="bg2"/>
              </a:solidFill>
            </a:endParaRPr>
          </a:p>
        </p:txBody>
      </p:sp>
      <p:sp>
        <p:nvSpPr>
          <p:cNvPr id="907268" name="Oval 8"/>
          <p:cNvSpPr>
            <a:spLocks noChangeArrowheads="1"/>
          </p:cNvSpPr>
          <p:nvPr/>
        </p:nvSpPr>
        <p:spPr bwMode="auto">
          <a:xfrm>
            <a:off x="5410200" y="4419600"/>
            <a:ext cx="1676400" cy="1600200"/>
          </a:xfrm>
          <a:prstGeom prst="ellipse">
            <a:avLst/>
          </a:prstGeom>
          <a:solidFill>
            <a:srgbClr val="C0C0C0"/>
          </a:solidFill>
          <a:ln w="9525">
            <a:solidFill>
              <a:schemeClr val="bg2"/>
            </a:solidFill>
            <a:round/>
            <a:headEnd/>
            <a:tailEnd/>
          </a:ln>
        </p:spPr>
        <p:txBody>
          <a:bodyPr wrap="none" anchor="ctr"/>
          <a:lstStyle/>
          <a:p>
            <a:pPr algn="ctr"/>
            <a:endParaRPr lang="en-US" dirty="0">
              <a:solidFill>
                <a:schemeClr val="bg2"/>
              </a:solidFill>
            </a:endParaRPr>
          </a:p>
          <a:p>
            <a:pPr algn="ctr"/>
            <a:r>
              <a:rPr lang="en-US" sz="2000" dirty="0">
                <a:solidFill>
                  <a:schemeClr val="bg2"/>
                </a:solidFill>
              </a:rPr>
              <a:t>Discuss and</a:t>
            </a:r>
          </a:p>
          <a:p>
            <a:pPr algn="ctr"/>
            <a:r>
              <a:rPr lang="en-US" sz="2000" dirty="0">
                <a:solidFill>
                  <a:schemeClr val="bg2"/>
                </a:solidFill>
              </a:rPr>
              <a:t>Select</a:t>
            </a:r>
          </a:p>
          <a:p>
            <a:pPr algn="ctr"/>
            <a:r>
              <a:rPr lang="en-US" sz="2000" dirty="0">
                <a:solidFill>
                  <a:schemeClr val="bg2"/>
                </a:solidFill>
              </a:rPr>
              <a:t>Solutions</a:t>
            </a:r>
          </a:p>
          <a:p>
            <a:pPr algn="ctr"/>
            <a:endParaRPr lang="en-US" dirty="0">
              <a:solidFill>
                <a:schemeClr val="bg2"/>
              </a:solidFill>
            </a:endParaRPr>
          </a:p>
        </p:txBody>
      </p:sp>
      <p:sp>
        <p:nvSpPr>
          <p:cNvPr id="907269" name="Oval 9"/>
          <p:cNvSpPr>
            <a:spLocks noChangeArrowheads="1"/>
          </p:cNvSpPr>
          <p:nvPr/>
        </p:nvSpPr>
        <p:spPr bwMode="auto">
          <a:xfrm>
            <a:off x="2438400" y="4572000"/>
            <a:ext cx="1676400" cy="1600200"/>
          </a:xfrm>
          <a:prstGeom prst="ellipse">
            <a:avLst/>
          </a:prstGeom>
          <a:solidFill>
            <a:srgbClr val="C0C0C0"/>
          </a:solidFill>
          <a:ln w="9525" algn="ctr">
            <a:solidFill>
              <a:schemeClr val="bg2"/>
            </a:solidFill>
            <a:round/>
            <a:headEnd/>
            <a:tailEnd/>
          </a:ln>
        </p:spPr>
        <p:txBody>
          <a:bodyPr wrap="none" anchor="ctr"/>
          <a:lstStyle/>
          <a:p>
            <a:pPr algn="ctr"/>
            <a:endParaRPr lang="en-US" dirty="0">
              <a:solidFill>
                <a:schemeClr val="bg2"/>
              </a:solidFill>
            </a:endParaRPr>
          </a:p>
          <a:p>
            <a:pPr algn="ctr"/>
            <a:r>
              <a:rPr lang="en-US" sz="2000" dirty="0">
                <a:solidFill>
                  <a:schemeClr val="bg2"/>
                </a:solidFill>
              </a:rPr>
              <a:t>Develop and</a:t>
            </a:r>
          </a:p>
          <a:p>
            <a:pPr algn="ctr"/>
            <a:r>
              <a:rPr lang="en-US" sz="2000" dirty="0">
                <a:solidFill>
                  <a:schemeClr val="bg2"/>
                </a:solidFill>
              </a:rPr>
              <a:t>Implement</a:t>
            </a:r>
          </a:p>
          <a:p>
            <a:pPr algn="ctr"/>
            <a:r>
              <a:rPr lang="en-US" sz="2000" dirty="0">
                <a:solidFill>
                  <a:schemeClr val="bg2"/>
                </a:solidFill>
              </a:rPr>
              <a:t>Action Plan</a:t>
            </a:r>
          </a:p>
          <a:p>
            <a:pPr algn="ctr"/>
            <a:endParaRPr lang="en-US" dirty="0">
              <a:solidFill>
                <a:schemeClr val="bg2"/>
              </a:solidFill>
            </a:endParaRPr>
          </a:p>
        </p:txBody>
      </p:sp>
      <p:sp>
        <p:nvSpPr>
          <p:cNvPr id="907270" name="Oval 10"/>
          <p:cNvSpPr>
            <a:spLocks noChangeArrowheads="1"/>
          </p:cNvSpPr>
          <p:nvPr/>
        </p:nvSpPr>
        <p:spPr bwMode="auto">
          <a:xfrm>
            <a:off x="1600200" y="1828800"/>
            <a:ext cx="1676400" cy="1600200"/>
          </a:xfrm>
          <a:prstGeom prst="ellipse">
            <a:avLst/>
          </a:prstGeom>
          <a:solidFill>
            <a:srgbClr val="C0C0C0"/>
          </a:solidFill>
          <a:ln w="9525">
            <a:solidFill>
              <a:schemeClr val="bg2"/>
            </a:solidFill>
            <a:round/>
            <a:headEnd/>
            <a:tailEnd/>
          </a:ln>
        </p:spPr>
        <p:txBody>
          <a:bodyPr wrap="none" anchor="ctr"/>
          <a:lstStyle/>
          <a:p>
            <a:pPr algn="ctr"/>
            <a:endParaRPr lang="en-US" sz="2400" dirty="0">
              <a:solidFill>
                <a:schemeClr val="bg2"/>
              </a:solidFill>
            </a:endParaRPr>
          </a:p>
          <a:p>
            <a:pPr algn="ctr"/>
            <a:r>
              <a:rPr lang="en-US" sz="2000" dirty="0">
                <a:solidFill>
                  <a:schemeClr val="bg2"/>
                </a:solidFill>
              </a:rPr>
              <a:t>Evaluate and</a:t>
            </a:r>
          </a:p>
          <a:p>
            <a:pPr algn="ctr"/>
            <a:r>
              <a:rPr lang="en-US" sz="2000" dirty="0">
                <a:solidFill>
                  <a:schemeClr val="bg2"/>
                </a:solidFill>
              </a:rPr>
              <a:t>Revise</a:t>
            </a:r>
          </a:p>
          <a:p>
            <a:pPr algn="ctr"/>
            <a:r>
              <a:rPr lang="en-US" sz="2000" dirty="0">
                <a:solidFill>
                  <a:schemeClr val="bg2"/>
                </a:solidFill>
              </a:rPr>
              <a:t>Action Plan</a:t>
            </a:r>
          </a:p>
          <a:p>
            <a:pPr algn="ctr"/>
            <a:endParaRPr lang="en-US" sz="2400" dirty="0">
              <a:solidFill>
                <a:schemeClr val="bg2"/>
              </a:solidFill>
            </a:endParaRPr>
          </a:p>
        </p:txBody>
      </p:sp>
      <p:sp>
        <p:nvSpPr>
          <p:cNvPr id="141320" name="Text Box 12"/>
          <p:cNvSpPr txBox="1">
            <a:spLocks noChangeArrowheads="1"/>
          </p:cNvSpPr>
          <p:nvPr/>
        </p:nvSpPr>
        <p:spPr bwMode="auto">
          <a:xfrm>
            <a:off x="3505200" y="5867400"/>
            <a:ext cx="2667000" cy="646113"/>
          </a:xfrm>
          <a:prstGeom prst="rect">
            <a:avLst/>
          </a:prstGeom>
          <a:noFill/>
          <a:ln w="9525">
            <a:noFill/>
            <a:miter lim="800000"/>
            <a:headEnd/>
            <a:tailEnd/>
          </a:ln>
        </p:spPr>
        <p:txBody>
          <a:bodyPr>
            <a:spAutoFit/>
          </a:bodyPr>
          <a:lstStyle/>
          <a:p>
            <a:pPr algn="ctr">
              <a:spcBef>
                <a:spcPct val="50000"/>
              </a:spcBef>
              <a:defRPr/>
            </a:pPr>
            <a:r>
              <a:rPr lang="en-US" b="1" dirty="0">
                <a:solidFill>
                  <a:schemeClr val="bg2"/>
                </a:solidFill>
              </a:rPr>
              <a:t>Problem Solving</a:t>
            </a:r>
            <a:r>
              <a:rPr lang="en-US" b="1" u="sng" dirty="0">
                <a:solidFill>
                  <a:schemeClr val="bg2"/>
                </a:solidFill>
                <a:effectLst>
                  <a:outerShdw blurRad="38100" dist="38100" dir="2700000" algn="tl">
                    <a:srgbClr val="C0C0C0"/>
                  </a:outerShdw>
                </a:effectLst>
              </a:rPr>
              <a:t> </a:t>
            </a:r>
            <a:r>
              <a:rPr lang="en-US" b="1" u="sng" dirty="0">
                <a:solidFill>
                  <a:schemeClr val="bg2"/>
                </a:solidFill>
              </a:rPr>
              <a:t>Meeting Foundations</a:t>
            </a:r>
          </a:p>
        </p:txBody>
      </p:sp>
      <p:sp>
        <p:nvSpPr>
          <p:cNvPr id="907272" name="Line 13"/>
          <p:cNvSpPr>
            <a:spLocks noChangeShapeType="1"/>
          </p:cNvSpPr>
          <p:nvPr/>
        </p:nvSpPr>
        <p:spPr bwMode="auto">
          <a:xfrm>
            <a:off x="5486400" y="16764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3" name="Line 14"/>
          <p:cNvSpPr>
            <a:spLocks noChangeShapeType="1"/>
          </p:cNvSpPr>
          <p:nvPr/>
        </p:nvSpPr>
        <p:spPr bwMode="auto">
          <a:xfrm flipH="1">
            <a:off x="4343400" y="5410200"/>
            <a:ext cx="914400" cy="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4" name="Line 15"/>
          <p:cNvSpPr>
            <a:spLocks noChangeShapeType="1"/>
          </p:cNvSpPr>
          <p:nvPr/>
        </p:nvSpPr>
        <p:spPr bwMode="auto">
          <a:xfrm flipH="1" flipV="1">
            <a:off x="2667000" y="3581400"/>
            <a:ext cx="304800" cy="762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5" name="Line 16"/>
          <p:cNvSpPr>
            <a:spLocks noChangeShapeType="1"/>
          </p:cNvSpPr>
          <p:nvPr/>
        </p:nvSpPr>
        <p:spPr bwMode="auto">
          <a:xfrm flipH="1">
            <a:off x="6477000" y="3505200"/>
            <a:ext cx="228600" cy="758825"/>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6" name="Line 17"/>
          <p:cNvSpPr>
            <a:spLocks noChangeShapeType="1"/>
          </p:cNvSpPr>
          <p:nvPr/>
        </p:nvSpPr>
        <p:spPr bwMode="auto">
          <a:xfrm flipV="1">
            <a:off x="3200400" y="1752600"/>
            <a:ext cx="609600" cy="381000"/>
          </a:xfrm>
          <a:prstGeom prst="line">
            <a:avLst/>
          </a:prstGeom>
          <a:noFill/>
          <a:ln w="50800">
            <a:solidFill>
              <a:schemeClr val="bg2"/>
            </a:solidFill>
            <a:round/>
            <a:headEnd/>
            <a:tailEnd type="triangle" w="med" len="med"/>
          </a:ln>
        </p:spPr>
        <p:txBody>
          <a:bodyPr/>
          <a:lstStyle/>
          <a:p>
            <a:endParaRPr lang="en-US" dirty="0">
              <a:solidFill>
                <a:schemeClr val="bg2"/>
              </a:solidFill>
            </a:endParaRPr>
          </a:p>
        </p:txBody>
      </p:sp>
      <p:sp>
        <p:nvSpPr>
          <p:cNvPr id="907277" name="AutoShape 21"/>
          <p:cNvSpPr>
            <a:spLocks noChangeArrowheads="1"/>
          </p:cNvSpPr>
          <p:nvPr/>
        </p:nvSpPr>
        <p:spPr bwMode="auto">
          <a:xfrm rot="-5400000">
            <a:off x="4505325" y="2371725"/>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907278" name="AutoShape 23"/>
          <p:cNvSpPr>
            <a:spLocks noChangeArrowheads="1"/>
          </p:cNvSpPr>
          <p:nvPr/>
        </p:nvSpPr>
        <p:spPr bwMode="auto">
          <a:xfrm rot="-8328987">
            <a:off x="5272088" y="4418013"/>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907279" name="AutoShape 24"/>
          <p:cNvSpPr>
            <a:spLocks noChangeArrowheads="1"/>
          </p:cNvSpPr>
          <p:nvPr/>
        </p:nvSpPr>
        <p:spPr bwMode="auto">
          <a:xfrm rot="-2550627">
            <a:off x="3748088" y="4419600"/>
            <a:ext cx="285750" cy="152400"/>
          </a:xfrm>
          <a:prstGeom prst="leftRightArrow">
            <a:avLst>
              <a:gd name="adj1" fmla="val 50000"/>
              <a:gd name="adj2" fmla="val 37500"/>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907280" name="AutoShape 25"/>
          <p:cNvSpPr>
            <a:spLocks noChangeArrowheads="1"/>
          </p:cNvSpPr>
          <p:nvPr/>
        </p:nvSpPr>
        <p:spPr bwMode="auto">
          <a:xfrm rot="-9303365">
            <a:off x="3290888" y="3078163"/>
            <a:ext cx="319087" cy="138112"/>
          </a:xfrm>
          <a:prstGeom prst="leftRightArrow">
            <a:avLst>
              <a:gd name="adj1" fmla="val 50000"/>
              <a:gd name="adj2" fmla="val 37126"/>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907281" name="Text Box 26"/>
          <p:cNvSpPr txBox="1">
            <a:spLocks noChangeArrowheads="1"/>
          </p:cNvSpPr>
          <p:nvPr/>
        </p:nvSpPr>
        <p:spPr bwMode="auto">
          <a:xfrm>
            <a:off x="228600" y="609600"/>
            <a:ext cx="1371600" cy="2308324"/>
          </a:xfrm>
          <a:prstGeom prst="rect">
            <a:avLst/>
          </a:prstGeom>
          <a:noFill/>
          <a:ln w="9525">
            <a:noFill/>
            <a:miter lim="800000"/>
            <a:headEnd/>
            <a:tailEnd/>
          </a:ln>
        </p:spPr>
        <p:txBody>
          <a:bodyPr wrap="square">
            <a:spAutoFit/>
          </a:bodyPr>
          <a:lstStyle/>
          <a:p>
            <a:pPr>
              <a:spcBef>
                <a:spcPct val="50000"/>
              </a:spcBef>
            </a:pPr>
            <a:r>
              <a:rPr lang="en-US" sz="2400" i="1" dirty="0">
                <a:solidFill>
                  <a:schemeClr val="bg2"/>
                </a:solidFill>
              </a:rPr>
              <a:t>Team Initiated Problem Solving (TIPS) Model</a:t>
            </a:r>
          </a:p>
        </p:txBody>
      </p:sp>
      <p:sp>
        <p:nvSpPr>
          <p:cNvPr id="907282" name="AutoShape 25"/>
          <p:cNvSpPr>
            <a:spLocks noChangeArrowheads="1"/>
          </p:cNvSpPr>
          <p:nvPr/>
        </p:nvSpPr>
        <p:spPr bwMode="auto">
          <a:xfrm rot="8762626" flipH="1" flipV="1">
            <a:off x="5726113" y="3049588"/>
            <a:ext cx="320675" cy="136525"/>
          </a:xfrm>
          <a:prstGeom prst="leftRightArrow">
            <a:avLst>
              <a:gd name="adj1" fmla="val 50000"/>
              <a:gd name="adj2" fmla="val 37745"/>
            </a:avLst>
          </a:prstGeom>
          <a:solidFill>
            <a:schemeClr val="tx2"/>
          </a:solidFill>
          <a:ln w="0">
            <a:solidFill>
              <a:schemeClr val="bg2"/>
            </a:solidFill>
            <a:miter lim="800000"/>
            <a:headEnd/>
            <a:tailEnd/>
          </a:ln>
        </p:spPr>
        <p:txBody>
          <a:bodyPr wrap="none" anchor="ctr"/>
          <a:lstStyle/>
          <a:p>
            <a:endParaRPr lang="en-US" dirty="0">
              <a:solidFill>
                <a:schemeClr val="bg2"/>
              </a:solidFill>
            </a:endParaRPr>
          </a:p>
        </p:txBody>
      </p:sp>
      <p:sp>
        <p:nvSpPr>
          <p:cNvPr id="907283" name="Oval 6"/>
          <p:cNvSpPr>
            <a:spLocks noChangeArrowheads="1"/>
          </p:cNvSpPr>
          <p:nvPr/>
        </p:nvSpPr>
        <p:spPr bwMode="auto">
          <a:xfrm>
            <a:off x="3733800" y="457200"/>
            <a:ext cx="1752600" cy="1752600"/>
          </a:xfrm>
          <a:prstGeom prst="ellipse">
            <a:avLst/>
          </a:prstGeom>
          <a:solidFill>
            <a:srgbClr val="C0C0C0"/>
          </a:solidFill>
          <a:ln w="9525">
            <a:solidFill>
              <a:schemeClr val="bg2"/>
            </a:solidFill>
            <a:round/>
            <a:headEnd/>
            <a:tailEnd/>
          </a:ln>
        </p:spPr>
        <p:txBody>
          <a:bodyPr wrap="none" anchor="ctr"/>
          <a:lstStyle/>
          <a:p>
            <a:pPr algn="ctr"/>
            <a:endParaRPr lang="en-US" dirty="0">
              <a:solidFill>
                <a:schemeClr val="bg2"/>
              </a:solidFill>
            </a:endParaRPr>
          </a:p>
          <a:p>
            <a:pPr algn="ctr"/>
            <a:r>
              <a:rPr lang="en-US" sz="2000" dirty="0">
                <a:solidFill>
                  <a:schemeClr val="bg2"/>
                </a:solidFill>
              </a:rPr>
              <a:t>Identify </a:t>
            </a:r>
          </a:p>
          <a:p>
            <a:pPr algn="ctr"/>
            <a:r>
              <a:rPr lang="en-US" sz="2000" dirty="0">
                <a:solidFill>
                  <a:schemeClr val="bg2"/>
                </a:solidFill>
              </a:rPr>
              <a:t>Problems</a:t>
            </a:r>
          </a:p>
          <a:p>
            <a:pPr algn="ctr"/>
            <a:endParaRPr lang="en-US" dirty="0">
              <a:solidFill>
                <a:schemeClr val="bg2"/>
              </a:solidFill>
            </a:endParaRPr>
          </a:p>
          <a:p>
            <a:pPr algn="ctr"/>
            <a:endParaRPr lang="en-US" dirty="0">
              <a:solidFill>
                <a:schemeClr val="bg2"/>
              </a:solidFill>
            </a:endParaRPr>
          </a:p>
        </p:txBody>
      </p:sp>
      <p:sp>
        <p:nvSpPr>
          <p:cNvPr id="23" name="Slide Number Placeholder 22"/>
          <p:cNvSpPr>
            <a:spLocks noGrp="1"/>
          </p:cNvSpPr>
          <p:nvPr>
            <p:ph type="sldNum" sz="quarter" idx="12"/>
          </p:nvPr>
        </p:nvSpPr>
        <p:spPr>
          <a:ln>
            <a:noFill/>
          </a:ln>
        </p:spPr>
        <p:txBody>
          <a:bodyPr/>
          <a:lstStyle/>
          <a:p>
            <a:pPr>
              <a:defRPr/>
            </a:pPr>
            <a:fld id="{0C1A2A0E-CAA5-46BF-A5A2-02300CFE1F1A}" type="slidenum">
              <a:rPr lang="en-US">
                <a:solidFill>
                  <a:schemeClr val="bg2"/>
                </a:solidFill>
              </a:rPr>
              <a:pPr>
                <a:defRPr/>
              </a:pPr>
              <a:t>97</a:t>
            </a:fld>
            <a:endParaRPr lang="en-US" dirty="0">
              <a:solidFill>
                <a:schemeClr val="bg2"/>
              </a:solidFill>
            </a:endParaRPr>
          </a:p>
        </p:txBody>
      </p:sp>
      <p:sp>
        <p:nvSpPr>
          <p:cNvPr id="25" name="Rounded Rectangular Callout 24"/>
          <p:cNvSpPr/>
          <p:nvPr/>
        </p:nvSpPr>
        <p:spPr bwMode="auto">
          <a:xfrm>
            <a:off x="6553200" y="0"/>
            <a:ext cx="2590800" cy="1676400"/>
          </a:xfrm>
          <a:prstGeom prst="wedgeRoundRectCallout">
            <a:avLst>
              <a:gd name="adj1" fmla="val -72059"/>
              <a:gd name="adj2" fmla="val 31283"/>
              <a:gd name="adj3" fmla="val 16667"/>
            </a:avLst>
          </a:prstGeom>
          <a:solidFill>
            <a:srgbClr val="99CCFF"/>
          </a:solidFill>
          <a:ln w="952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bg2"/>
                </a:solidFill>
                <a:effectLst/>
                <a:latin typeface="Arial" pitchFamily="34" charset="0"/>
              </a:rPr>
              <a:t>How are Tertiary </a:t>
            </a:r>
          </a:p>
          <a:p>
            <a:pPr marL="0" marR="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bg2"/>
                </a:solidFill>
                <a:effectLst/>
                <a:latin typeface="Arial" pitchFamily="34" charset="0"/>
              </a:rPr>
              <a:t>Practices related</a:t>
            </a:r>
            <a:r>
              <a:rPr kumimoji="0" lang="en-US" sz="1800" b="0" i="0" u="none" strike="noStrike" cap="none" normalizeH="0" dirty="0">
                <a:ln>
                  <a:noFill/>
                </a:ln>
                <a:solidFill>
                  <a:schemeClr val="bg2"/>
                </a:solidFill>
                <a:effectLst/>
                <a:latin typeface="Arial" pitchFamily="34" charset="0"/>
              </a:rPr>
              <a:t> to </a:t>
            </a:r>
          </a:p>
          <a:p>
            <a:pPr marL="0" marR="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dirty="0">
                <a:ln>
                  <a:noFill/>
                </a:ln>
                <a:solidFill>
                  <a:schemeClr val="bg2"/>
                </a:solidFill>
                <a:effectLst/>
                <a:latin typeface="Arial" pitchFamily="34" charset="0"/>
              </a:rPr>
              <a:t>the Proble</a:t>
            </a:r>
            <a:r>
              <a:rPr lang="en-US" dirty="0">
                <a:solidFill>
                  <a:schemeClr val="bg2"/>
                </a:solidFill>
                <a:latin typeface="Arial" pitchFamily="34" charset="0"/>
              </a:rPr>
              <a:t>m Solving </a:t>
            </a:r>
          </a:p>
          <a:p>
            <a:pPr marL="0" marR="0" indent="0" algn="l" defTabSz="914400" rtl="0" eaLnBrk="1" fontAlgn="base" latinLnBrk="0" hangingPunct="1">
              <a:lnSpc>
                <a:spcPct val="100000"/>
              </a:lnSpc>
              <a:spcBef>
                <a:spcPct val="0"/>
              </a:spcBef>
              <a:spcAft>
                <a:spcPct val="0"/>
              </a:spcAft>
              <a:buClrTx/>
              <a:buSzTx/>
              <a:buFontTx/>
              <a:buNone/>
              <a:tabLst/>
            </a:pPr>
            <a:r>
              <a:rPr lang="en-US" dirty="0">
                <a:solidFill>
                  <a:schemeClr val="bg2"/>
                </a:solidFill>
                <a:latin typeface="Arial" pitchFamily="34" charset="0"/>
              </a:rPr>
              <a:t>Process? Let’s </a:t>
            </a:r>
          </a:p>
          <a:p>
            <a:pPr marL="0" marR="0" indent="0" algn="l" defTabSz="914400" rtl="0" eaLnBrk="1" fontAlgn="base" latinLnBrk="0" hangingPunct="1">
              <a:lnSpc>
                <a:spcPct val="100000"/>
              </a:lnSpc>
              <a:spcBef>
                <a:spcPct val="0"/>
              </a:spcBef>
              <a:spcAft>
                <a:spcPct val="0"/>
              </a:spcAft>
              <a:buClrTx/>
              <a:buSzTx/>
              <a:buFontTx/>
              <a:buNone/>
              <a:tabLst/>
            </a:pPr>
            <a:r>
              <a:rPr lang="en-US" dirty="0">
                <a:solidFill>
                  <a:schemeClr val="bg2"/>
                </a:solidFill>
                <a:latin typeface="Arial" pitchFamily="34" charset="0"/>
              </a:rPr>
              <a:t>e</a:t>
            </a:r>
            <a:r>
              <a:rPr kumimoji="0" lang="en-US" sz="1800" b="0" i="0" u="none" strike="noStrike" cap="none" normalizeH="0" baseline="0" dirty="0">
                <a:ln>
                  <a:noFill/>
                </a:ln>
                <a:solidFill>
                  <a:schemeClr val="bg2"/>
                </a:solidFill>
                <a:effectLst/>
                <a:latin typeface="Arial" pitchFamily="34" charset="0"/>
              </a:rPr>
              <a:t>xamine</a:t>
            </a:r>
            <a:r>
              <a:rPr kumimoji="0" lang="en-US" sz="1800" b="0" i="0" u="none" strike="noStrike" cap="none" normalizeH="0" dirty="0">
                <a:ln>
                  <a:noFill/>
                </a:ln>
                <a:solidFill>
                  <a:schemeClr val="bg2"/>
                </a:solidFill>
                <a:effectLst/>
                <a:latin typeface="Arial" pitchFamily="34" charset="0"/>
              </a:rPr>
              <a:t> that together.</a:t>
            </a:r>
            <a:endParaRPr kumimoji="0" lang="en-US" sz="1800" b="0" i="0" u="none" strike="noStrike" cap="none" normalizeH="0" baseline="0" dirty="0">
              <a:ln>
                <a:noFill/>
              </a:ln>
              <a:solidFill>
                <a:schemeClr val="bg2"/>
              </a:solidFill>
              <a:effectLst/>
              <a:latin typeface="Arial" pitchFamily="34" charset="0"/>
            </a:endParaRPr>
          </a:p>
        </p:txBody>
      </p:sp>
    </p:spTree>
  </p:cSld>
  <p:clrMapOvr>
    <a:masterClrMapping/>
  </p:clrMapOvr>
  <p:transition spd="med">
    <p:rand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8305800" cy="1020762"/>
          </a:xfrm>
        </p:spPr>
        <p:txBody>
          <a:bodyPr/>
          <a:lstStyle/>
          <a:p>
            <a:r>
              <a:rPr lang="en-US" sz="2800" dirty="0">
                <a:solidFill>
                  <a:schemeClr val="bg2"/>
                </a:solidFill>
              </a:rPr>
              <a:t>Teacher Led Support- How they connect to the problem solving process</a:t>
            </a:r>
          </a:p>
        </p:txBody>
      </p:sp>
      <p:sp>
        <p:nvSpPr>
          <p:cNvPr id="3" name="Slide Number Placeholder 2"/>
          <p:cNvSpPr>
            <a:spLocks noGrp="1"/>
          </p:cNvSpPr>
          <p:nvPr>
            <p:ph type="sldNum" sz="quarter" idx="12"/>
          </p:nvPr>
        </p:nvSpPr>
        <p:spPr/>
        <p:txBody>
          <a:bodyPr/>
          <a:lstStyle/>
          <a:p>
            <a:pPr>
              <a:defRPr/>
            </a:pPr>
            <a:fld id="{790EAD23-AD56-4924-81E5-5BA748AC2EC8}" type="slidenum">
              <a:rPr lang="en-US">
                <a:solidFill>
                  <a:schemeClr val="bg2"/>
                </a:solidFill>
              </a:rPr>
              <a:pPr>
                <a:defRPr/>
              </a:pPr>
              <a:t>98</a:t>
            </a:fld>
            <a:endParaRPr lang="en-US" dirty="0">
              <a:solidFill>
                <a:schemeClr val="bg2"/>
              </a:solidFill>
            </a:endParaRPr>
          </a:p>
        </p:txBody>
      </p:sp>
      <p:graphicFrame>
        <p:nvGraphicFramePr>
          <p:cNvPr id="4" name="Table 3"/>
          <p:cNvGraphicFramePr>
            <a:graphicFrameLocks noGrp="1"/>
          </p:cNvGraphicFramePr>
          <p:nvPr/>
        </p:nvGraphicFramePr>
        <p:xfrm>
          <a:off x="0" y="1219200"/>
          <a:ext cx="9144000" cy="5742732"/>
        </p:xfrm>
        <a:graphic>
          <a:graphicData uri="http://schemas.openxmlformats.org/drawingml/2006/table">
            <a:tbl>
              <a:tblPr firstRow="1" bandRow="1">
                <a:tableStyleId>{5C22544A-7EE6-4342-B048-85BDC9FD1C3A}</a:tableStyleId>
              </a:tblPr>
              <a:tblGrid>
                <a:gridCol w="2286000"/>
                <a:gridCol w="2286000"/>
                <a:gridCol w="2286000"/>
                <a:gridCol w="2286000"/>
              </a:tblGrid>
              <a:tr h="887418">
                <a:tc>
                  <a:txBody>
                    <a:bodyPr/>
                    <a:lstStyle/>
                    <a:p>
                      <a:r>
                        <a:rPr lang="en-US" dirty="0">
                          <a:solidFill>
                            <a:schemeClr val="bg2"/>
                          </a:solidFill>
                        </a:rPr>
                        <a:t>Problem Solving Process</a:t>
                      </a:r>
                    </a:p>
                  </a:txBody>
                  <a:tcPr/>
                </a:tc>
                <a:tc>
                  <a:txBody>
                    <a:bodyPr/>
                    <a:lstStyle/>
                    <a:p>
                      <a:r>
                        <a:rPr lang="en-US" dirty="0">
                          <a:solidFill>
                            <a:schemeClr val="bg2"/>
                          </a:solidFill>
                        </a:rPr>
                        <a:t>TIPs Problem Solving Worksheet</a:t>
                      </a:r>
                    </a:p>
                  </a:txBody>
                  <a:tcPr/>
                </a:tc>
                <a:tc>
                  <a:txBody>
                    <a:bodyPr/>
                    <a:lstStyle/>
                    <a:p>
                      <a:r>
                        <a:rPr lang="en-US" dirty="0">
                          <a:solidFill>
                            <a:schemeClr val="bg2"/>
                          </a:solidFill>
                        </a:rPr>
                        <a:t>Competing Behavior Pathways</a:t>
                      </a:r>
                    </a:p>
                  </a:txBody>
                  <a:tcPr/>
                </a:tc>
                <a:tc>
                  <a:txBody>
                    <a:bodyPr/>
                    <a:lstStyle/>
                    <a:p>
                      <a:r>
                        <a:rPr lang="en-US" dirty="0">
                          <a:solidFill>
                            <a:schemeClr val="bg2"/>
                          </a:solidFill>
                        </a:rPr>
                        <a:t>ERASE</a:t>
                      </a:r>
                    </a:p>
                  </a:txBody>
                  <a:tcPr/>
                </a:tc>
              </a:tr>
              <a:tr h="831954">
                <a:tc>
                  <a:txBody>
                    <a:bodyPr/>
                    <a:lstStyle/>
                    <a:p>
                      <a:r>
                        <a:rPr lang="en-US" sz="1600" dirty="0">
                          <a:solidFill>
                            <a:schemeClr val="bg2"/>
                          </a:solidFill>
                        </a:rPr>
                        <a:t>Identify the problem.</a:t>
                      </a:r>
                    </a:p>
                  </a:txBody>
                  <a:tcPr/>
                </a:tc>
                <a:tc>
                  <a:txBody>
                    <a:bodyPr/>
                    <a:lstStyle/>
                    <a:p>
                      <a:r>
                        <a:rPr lang="en-US" sz="1600" dirty="0">
                          <a:solidFill>
                            <a:schemeClr val="bg2"/>
                          </a:solidFill>
                        </a:rPr>
                        <a:t>Primary</a:t>
                      </a:r>
                      <a:r>
                        <a:rPr lang="en-US" sz="1600" baseline="0" dirty="0">
                          <a:solidFill>
                            <a:schemeClr val="bg2"/>
                          </a:solidFill>
                        </a:rPr>
                        <a:t> Problem Statement</a:t>
                      </a:r>
                      <a:endParaRPr lang="en-US" sz="1600" dirty="0">
                        <a:solidFill>
                          <a:schemeClr val="bg2"/>
                        </a:solidFill>
                      </a:endParaRPr>
                    </a:p>
                  </a:txBody>
                  <a:tcPr/>
                </a:tc>
                <a:tc>
                  <a:txBody>
                    <a:bodyPr/>
                    <a:lstStyle/>
                    <a:p>
                      <a:r>
                        <a:rPr lang="en-US" sz="1600" dirty="0">
                          <a:solidFill>
                            <a:schemeClr val="bg2"/>
                          </a:solidFill>
                        </a:rPr>
                        <a:t>Problem Behavior</a:t>
                      </a:r>
                    </a:p>
                  </a:txBody>
                  <a:tcPr/>
                </a:tc>
                <a:tc>
                  <a:txBody>
                    <a:bodyPr/>
                    <a:lstStyle/>
                    <a:p>
                      <a:r>
                        <a:rPr lang="en-US" sz="1600" dirty="0">
                          <a:solidFill>
                            <a:schemeClr val="bg2"/>
                          </a:solidFill>
                        </a:rPr>
                        <a:t>Explain the problem</a:t>
                      </a:r>
                    </a:p>
                  </a:txBody>
                  <a:tcPr/>
                </a:tc>
              </a:tr>
              <a:tr h="1035321">
                <a:tc>
                  <a:txBody>
                    <a:bodyPr/>
                    <a:lstStyle/>
                    <a:p>
                      <a:r>
                        <a:rPr lang="en-US" sz="1600" dirty="0">
                          <a:solidFill>
                            <a:schemeClr val="bg2"/>
                          </a:solidFill>
                        </a:rPr>
                        <a:t>Develop hypothesis.</a:t>
                      </a:r>
                    </a:p>
                  </a:txBody>
                  <a:tcPr/>
                </a:tc>
                <a:tc>
                  <a:txBody>
                    <a:bodyPr/>
                    <a:lstStyle/>
                    <a:p>
                      <a:r>
                        <a:rPr lang="en-US" sz="1600" dirty="0">
                          <a:solidFill>
                            <a:schemeClr val="bg2"/>
                          </a:solidFill>
                        </a:rPr>
                        <a:t>Precision Problem Statement</a:t>
                      </a:r>
                    </a:p>
                  </a:txBody>
                  <a:tcPr/>
                </a:tc>
                <a:tc>
                  <a:txBody>
                    <a:bodyPr/>
                    <a:lstStyle/>
                    <a:p>
                      <a:r>
                        <a:rPr lang="en-US" sz="1600" dirty="0">
                          <a:solidFill>
                            <a:schemeClr val="bg2"/>
                          </a:solidFill>
                        </a:rPr>
                        <a:t>Evaluate Setting</a:t>
                      </a:r>
                      <a:r>
                        <a:rPr lang="en-US" sz="1600" baseline="0" dirty="0">
                          <a:solidFill>
                            <a:schemeClr val="bg2"/>
                          </a:solidFill>
                        </a:rPr>
                        <a:t> events, antecedents, behavior and consequences</a:t>
                      </a:r>
                      <a:endParaRPr lang="en-US" sz="1600" dirty="0">
                        <a:solidFill>
                          <a:schemeClr val="bg2"/>
                        </a:solidFill>
                      </a:endParaRPr>
                    </a:p>
                  </a:txBody>
                  <a:tcPr/>
                </a:tc>
                <a:tc>
                  <a:txBody>
                    <a:bodyPr/>
                    <a:lstStyle/>
                    <a:p>
                      <a:r>
                        <a:rPr lang="en-US" sz="1600" dirty="0">
                          <a:solidFill>
                            <a:schemeClr val="bg2"/>
                          </a:solidFill>
                        </a:rPr>
                        <a:t>Reason</a:t>
                      </a:r>
                      <a:r>
                        <a:rPr lang="en-US" sz="1600" baseline="0" dirty="0">
                          <a:solidFill>
                            <a:schemeClr val="bg2"/>
                          </a:solidFill>
                        </a:rPr>
                        <a:t> for engaging in the behavior</a:t>
                      </a:r>
                      <a:endParaRPr lang="en-US" sz="1600" dirty="0">
                        <a:solidFill>
                          <a:schemeClr val="bg2"/>
                        </a:solidFill>
                      </a:endParaRPr>
                    </a:p>
                  </a:txBody>
                  <a:tcPr/>
                </a:tc>
              </a:tr>
              <a:tr h="1035321">
                <a:tc>
                  <a:txBody>
                    <a:bodyPr/>
                    <a:lstStyle/>
                    <a:p>
                      <a:r>
                        <a:rPr lang="en-US" sz="1600" dirty="0">
                          <a:solidFill>
                            <a:schemeClr val="bg2"/>
                          </a:solidFill>
                        </a:rPr>
                        <a:t>Discuss and select</a:t>
                      </a:r>
                      <a:r>
                        <a:rPr lang="en-US" sz="1600" baseline="0" dirty="0">
                          <a:solidFill>
                            <a:schemeClr val="bg2"/>
                          </a:solidFill>
                        </a:rPr>
                        <a:t> solutions.</a:t>
                      </a:r>
                      <a:endParaRPr lang="en-US" sz="1600" dirty="0">
                        <a:solidFill>
                          <a:schemeClr val="bg2"/>
                        </a:solidFill>
                      </a:endParaRPr>
                    </a:p>
                  </a:txBody>
                  <a:tcPr/>
                </a:tc>
                <a:tc>
                  <a:txBody>
                    <a:bodyPr/>
                    <a:lstStyle/>
                    <a:p>
                      <a:r>
                        <a:rPr lang="en-US" sz="1600" dirty="0">
                          <a:solidFill>
                            <a:schemeClr val="bg2"/>
                          </a:solidFill>
                        </a:rPr>
                        <a:t>Solution Options</a:t>
                      </a:r>
                    </a:p>
                  </a:txBody>
                  <a:tcPr/>
                </a:tc>
                <a:tc>
                  <a:txBody>
                    <a:bodyPr/>
                    <a:lstStyle/>
                    <a:p>
                      <a:r>
                        <a:rPr lang="en-US" sz="1600" dirty="0">
                          <a:solidFill>
                            <a:schemeClr val="bg2"/>
                          </a:solidFill>
                        </a:rPr>
                        <a:t>Desired</a:t>
                      </a:r>
                      <a:r>
                        <a:rPr lang="en-US" sz="1600" baseline="0" dirty="0">
                          <a:solidFill>
                            <a:schemeClr val="bg2"/>
                          </a:solidFill>
                        </a:rPr>
                        <a:t> alternative and strategies to address each pathway component</a:t>
                      </a:r>
                      <a:endParaRPr lang="en-US" sz="1600" dirty="0">
                        <a:solidFill>
                          <a:schemeClr val="bg2"/>
                        </a:solidFill>
                      </a:endParaRPr>
                    </a:p>
                  </a:txBody>
                  <a:tcPr/>
                </a:tc>
                <a:tc>
                  <a:txBody>
                    <a:bodyPr/>
                    <a:lstStyle/>
                    <a:p>
                      <a:r>
                        <a:rPr lang="en-US" sz="1600" dirty="0">
                          <a:solidFill>
                            <a:schemeClr val="bg2"/>
                          </a:solidFill>
                        </a:rPr>
                        <a:t>Appropriate behavior-</a:t>
                      </a:r>
                      <a:r>
                        <a:rPr lang="en-US" sz="1600" baseline="0" dirty="0">
                          <a:solidFill>
                            <a:schemeClr val="bg2"/>
                          </a:solidFill>
                        </a:rPr>
                        <a:t> what he/she should do instead</a:t>
                      </a:r>
                      <a:endParaRPr lang="en-US" sz="1600" dirty="0">
                        <a:solidFill>
                          <a:schemeClr val="bg2"/>
                        </a:solidFill>
                      </a:endParaRPr>
                    </a:p>
                  </a:txBody>
                  <a:tcPr/>
                </a:tc>
              </a:tr>
              <a:tr h="1035321">
                <a:tc>
                  <a:txBody>
                    <a:bodyPr/>
                    <a:lstStyle/>
                    <a:p>
                      <a:r>
                        <a:rPr lang="en-US" sz="1600" dirty="0">
                          <a:solidFill>
                            <a:schemeClr val="bg2"/>
                          </a:solidFill>
                        </a:rPr>
                        <a:t>Develop and implement</a:t>
                      </a:r>
                      <a:r>
                        <a:rPr lang="en-US" sz="1600" baseline="0" dirty="0">
                          <a:solidFill>
                            <a:schemeClr val="bg2"/>
                          </a:solidFill>
                        </a:rPr>
                        <a:t> action plan.</a:t>
                      </a:r>
                      <a:endParaRPr lang="en-US" sz="1600" dirty="0">
                        <a:solidFill>
                          <a:schemeClr val="bg2"/>
                        </a:solidFill>
                      </a:endParaRPr>
                    </a:p>
                  </a:txBody>
                  <a:tcPr/>
                </a:tc>
                <a:tc>
                  <a:txBody>
                    <a:bodyPr/>
                    <a:lstStyle/>
                    <a:p>
                      <a:r>
                        <a:rPr lang="en-US" sz="1600" dirty="0">
                          <a:solidFill>
                            <a:schemeClr val="bg2"/>
                          </a:solidFill>
                        </a:rPr>
                        <a:t>Action Planning</a:t>
                      </a:r>
                    </a:p>
                  </a:txBody>
                  <a:tcPr/>
                </a:tc>
                <a:tc>
                  <a:txBody>
                    <a:bodyPr/>
                    <a:lstStyle/>
                    <a:p>
                      <a:r>
                        <a:rPr lang="en-US" sz="1600" dirty="0">
                          <a:solidFill>
                            <a:schemeClr val="bg2"/>
                          </a:solidFill>
                        </a:rPr>
                        <a:t>Who/When</a:t>
                      </a:r>
                      <a:r>
                        <a:rPr lang="en-US" sz="1600" baseline="0" dirty="0">
                          <a:solidFill>
                            <a:schemeClr val="bg2"/>
                          </a:solidFill>
                        </a:rPr>
                        <a:t> listed in Strategies</a:t>
                      </a:r>
                      <a:endParaRPr lang="en-US" sz="1600" dirty="0">
                        <a:solidFill>
                          <a:schemeClr val="bg2"/>
                        </a:solidFill>
                      </a:endParaRPr>
                    </a:p>
                  </a:txBody>
                  <a:tcPr/>
                </a:tc>
                <a:tc>
                  <a:txBody>
                    <a:bodyPr/>
                    <a:lstStyle/>
                    <a:p>
                      <a:r>
                        <a:rPr lang="en-US" sz="1600" dirty="0">
                          <a:solidFill>
                            <a:schemeClr val="bg2"/>
                          </a:solidFill>
                        </a:rPr>
                        <a:t>Support- plan for helping student engage</a:t>
                      </a:r>
                      <a:r>
                        <a:rPr lang="en-US" sz="1600" baseline="0" dirty="0">
                          <a:solidFill>
                            <a:schemeClr val="bg2"/>
                          </a:solidFill>
                        </a:rPr>
                        <a:t> in appropriate behavior</a:t>
                      </a:r>
                      <a:endParaRPr lang="en-US" sz="1600" dirty="0">
                        <a:solidFill>
                          <a:schemeClr val="bg2"/>
                        </a:solidFill>
                      </a:endParaRPr>
                    </a:p>
                  </a:txBody>
                  <a:tcPr/>
                </a:tc>
              </a:tr>
              <a:tr h="813466">
                <a:tc>
                  <a:txBody>
                    <a:bodyPr/>
                    <a:lstStyle/>
                    <a:p>
                      <a:r>
                        <a:rPr lang="en-US" sz="1600" dirty="0">
                          <a:solidFill>
                            <a:schemeClr val="bg2"/>
                          </a:solidFill>
                        </a:rPr>
                        <a:t>Evaluate</a:t>
                      </a:r>
                      <a:r>
                        <a:rPr lang="en-US" sz="1600" baseline="0" dirty="0">
                          <a:solidFill>
                            <a:schemeClr val="bg2"/>
                          </a:solidFill>
                        </a:rPr>
                        <a:t> and revise action plan.</a:t>
                      </a:r>
                      <a:endParaRPr lang="en-US" sz="1600" dirty="0">
                        <a:solidFill>
                          <a:schemeClr val="bg2"/>
                        </a:solidFill>
                      </a:endParaRPr>
                    </a:p>
                  </a:txBody>
                  <a:tcPr/>
                </a:tc>
                <a:tc>
                  <a:txBody>
                    <a:bodyPr/>
                    <a:lstStyle/>
                    <a:p>
                      <a:r>
                        <a:rPr lang="en-US" sz="1600" dirty="0">
                          <a:solidFill>
                            <a:schemeClr val="bg2"/>
                          </a:solidFill>
                        </a:rPr>
                        <a:t>Evaluation Planning</a:t>
                      </a:r>
                    </a:p>
                  </a:txBody>
                  <a:tcPr/>
                </a:tc>
                <a:tc>
                  <a:txBody>
                    <a:bodyPr/>
                    <a:lstStyle/>
                    <a:p>
                      <a:r>
                        <a:rPr lang="en-US" sz="1600" dirty="0">
                          <a:solidFill>
                            <a:schemeClr val="bg2"/>
                          </a:solidFill>
                        </a:rPr>
                        <a:t>Plan review.</a:t>
                      </a:r>
                    </a:p>
                  </a:txBody>
                  <a:tcPr/>
                </a:tc>
                <a:tc>
                  <a:txBody>
                    <a:bodyPr/>
                    <a:lstStyle/>
                    <a:p>
                      <a:r>
                        <a:rPr lang="en-US" sz="1600" dirty="0">
                          <a:solidFill>
                            <a:schemeClr val="bg2"/>
                          </a:solidFill>
                        </a:rPr>
                        <a:t>Evaluate- to determine</a:t>
                      </a:r>
                      <a:r>
                        <a:rPr lang="en-US" sz="1600" baseline="0" dirty="0">
                          <a:solidFill>
                            <a:schemeClr val="bg2"/>
                          </a:solidFill>
                        </a:rPr>
                        <a:t> if plan is effective</a:t>
                      </a:r>
                      <a:endParaRPr lang="en-US" sz="1600" dirty="0">
                        <a:solidFill>
                          <a:schemeClr val="bg2"/>
                        </a:solidFill>
                      </a:endParaRPr>
                    </a:p>
                  </a:txBody>
                  <a:tcPr/>
                </a:tc>
              </a:tr>
            </a:tbl>
          </a:graphicData>
        </a:graphic>
      </p:graphicFrame>
    </p:spTree>
  </p:cSld>
  <p:clrMapOvr>
    <a:masterClrMapping/>
  </p:clrMapOvr>
  <p:transition spd="med">
    <p:rand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TIPS Problem Solving Worksheet</a:t>
            </a:r>
          </a:p>
        </p:txBody>
      </p:sp>
      <p:sp>
        <p:nvSpPr>
          <p:cNvPr id="6" name="Content Placeholder 5"/>
          <p:cNvSpPr>
            <a:spLocks noGrp="1"/>
          </p:cNvSpPr>
          <p:nvPr>
            <p:ph idx="1"/>
          </p:nvPr>
        </p:nvSpPr>
        <p:spPr>
          <a:xfrm>
            <a:off x="304800" y="1905000"/>
            <a:ext cx="8839200" cy="5181600"/>
          </a:xfrm>
        </p:spPr>
        <p:txBody>
          <a:bodyPr/>
          <a:lstStyle/>
          <a:p>
            <a:r>
              <a:rPr lang="en-US" sz="2400" dirty="0"/>
              <a:t>Use during Activities</a:t>
            </a:r>
          </a:p>
          <a:p>
            <a:r>
              <a:rPr lang="en-US" sz="2400" dirty="0"/>
              <a:t>Date: ___________							School: ________________</a:t>
            </a:r>
          </a:p>
          <a:p>
            <a:pPr lvl="0">
              <a:buNone/>
            </a:pPr>
            <a:r>
              <a:rPr lang="en-US" sz="2400" dirty="0"/>
              <a:t>1. Primary Problem Statement</a:t>
            </a:r>
          </a:p>
          <a:p>
            <a:pPr>
              <a:buNone/>
            </a:pPr>
            <a:r>
              <a:rPr lang="en-US" sz="2400" dirty="0"/>
              <a:t>	Problem Statement elements</a:t>
            </a:r>
          </a:p>
          <a:p>
            <a:pPr lvl="1"/>
            <a:r>
              <a:rPr lang="en-US" sz="1800" dirty="0"/>
              <a:t>Who ___________________________________________________</a:t>
            </a:r>
          </a:p>
          <a:p>
            <a:pPr lvl="1"/>
            <a:r>
              <a:rPr lang="en-US" sz="1800" dirty="0"/>
              <a:t>What __________________________________________________</a:t>
            </a:r>
          </a:p>
          <a:p>
            <a:pPr lvl="1"/>
            <a:r>
              <a:rPr lang="en-US" sz="1800" dirty="0"/>
              <a:t>Where _________________________________________________</a:t>
            </a:r>
          </a:p>
          <a:p>
            <a:pPr lvl="1"/>
            <a:r>
              <a:rPr lang="en-US" sz="1800" dirty="0"/>
              <a:t>When _________________________________________________</a:t>
            </a:r>
          </a:p>
          <a:p>
            <a:pPr lvl="1"/>
            <a:r>
              <a:rPr lang="en-US" sz="1800" dirty="0"/>
              <a:t>Why ___________________________________________________</a:t>
            </a:r>
          </a:p>
          <a:p>
            <a:pPr lvl="0">
              <a:buNone/>
            </a:pPr>
            <a:r>
              <a:rPr lang="en-US" sz="2400" dirty="0"/>
              <a:t>2. Precision Problem Statement</a:t>
            </a:r>
          </a:p>
          <a:p>
            <a:pPr>
              <a:buNone/>
            </a:pPr>
            <a:endParaRPr lang="en-US" sz="4000" dirty="0"/>
          </a:p>
        </p:txBody>
      </p:sp>
      <p:sp>
        <p:nvSpPr>
          <p:cNvPr id="3" name="Slide Number Placeholder 2"/>
          <p:cNvSpPr>
            <a:spLocks noGrp="1"/>
          </p:cNvSpPr>
          <p:nvPr>
            <p:ph type="sldNum" sz="quarter" idx="12"/>
          </p:nvPr>
        </p:nvSpPr>
        <p:spPr/>
        <p:txBody>
          <a:bodyPr/>
          <a:lstStyle/>
          <a:p>
            <a:pPr>
              <a:defRPr/>
            </a:pPr>
            <a:fld id="{790EAD23-AD56-4924-81E5-5BA748AC2EC8}" type="slidenum">
              <a:rPr lang="en-US"/>
              <a:pPr>
                <a:defRPr/>
              </a:pPr>
              <a:t>99</a:t>
            </a:fld>
            <a:endParaRPr lang="en-US" dirty="0"/>
          </a:p>
        </p:txBody>
      </p:sp>
      <p:grpSp>
        <p:nvGrpSpPr>
          <p:cNvPr id="11" name="Group 10"/>
          <p:cNvGrpSpPr>
            <a:grpSpLocks/>
          </p:cNvGrpSpPr>
          <p:nvPr/>
        </p:nvGrpSpPr>
        <p:grpSpPr bwMode="auto">
          <a:xfrm>
            <a:off x="6172200" y="1371600"/>
            <a:ext cx="2743200" cy="2743200"/>
            <a:chOff x="6705600" y="3429000"/>
            <a:chExt cx="2743200" cy="2743200"/>
          </a:xfrm>
        </p:grpSpPr>
        <p:pic>
          <p:nvPicPr>
            <p:cNvPr id="12" name="Picture 8" descr="C:\Documents and Settings\ycsadmin\Local Settings\Temporary Internet Files\Content.IE5\4WW7QPFQ\MC900441312[1].png"/>
            <p:cNvPicPr>
              <a:picLocks noChangeAspect="1" noChangeArrowheads="1"/>
            </p:cNvPicPr>
            <p:nvPr/>
          </p:nvPicPr>
          <p:blipFill>
            <a:blip r:embed="rId3" cstate="print">
              <a:duotone>
                <a:prstClr val="black"/>
                <a:srgbClr val="0A0AFF">
                  <a:tint val="45000"/>
                  <a:satMod val="400000"/>
                </a:srgbClr>
              </a:duotone>
              <a:lum bright="-5000" contrast="38000"/>
            </a:blip>
            <a:stretch>
              <a:fillRect/>
            </a:stretch>
          </p:blipFill>
          <p:spPr bwMode="auto">
            <a:xfrm>
              <a:off x="6705600" y="3429000"/>
              <a:ext cx="2743200" cy="2743200"/>
            </a:xfrm>
            <a:prstGeom prst="rect">
              <a:avLst/>
            </a:prstGeom>
            <a:noFill/>
            <a:ln>
              <a:noFill/>
            </a:ln>
          </p:spPr>
        </p:pic>
        <p:sp>
          <p:nvSpPr>
            <p:cNvPr id="13" name="TextBox 9"/>
            <p:cNvSpPr txBox="1">
              <a:spLocks noChangeArrowheads="1"/>
            </p:cNvSpPr>
            <p:nvPr/>
          </p:nvSpPr>
          <p:spPr bwMode="auto">
            <a:xfrm>
              <a:off x="7315200" y="4572000"/>
              <a:ext cx="175260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Supplemental Resources</a:t>
              </a:r>
            </a:p>
          </p:txBody>
        </p:sp>
      </p:grpSp>
    </p:spTree>
  </p:cSld>
  <p:clrMapOvr>
    <a:masterClrMapping/>
  </p:clrMapOvr>
  <p:transition spd="med">
    <p:random/>
  </p:transition>
  <p:timing>
    <p:tnLst>
      <p:par>
        <p:cTn id="1" dur="indefinite" restart="never" nodeType="tmRoot"/>
      </p:par>
    </p:tnLst>
  </p:timing>
</p:sld>
</file>

<file path=ppt/theme/theme1.xml><?xml version="1.0" encoding="utf-8"?>
<a:theme xmlns:a="http://schemas.openxmlformats.org/drawingml/2006/main" name="1_NC PBS Module 1">
  <a:themeElements>
    <a:clrScheme name="Custom 2">
      <a:dk1>
        <a:srgbClr val="2C3F71"/>
      </a:dk1>
      <a:lt1>
        <a:sysClr val="window" lastClr="FFFFFF"/>
      </a:lt1>
      <a:dk2>
        <a:srgbClr val="FFFFFF"/>
      </a:dk2>
      <a:lt2>
        <a:srgbClr val="D6ECFF"/>
      </a:lt2>
      <a:accent1>
        <a:srgbClr val="7FD13B"/>
      </a:accent1>
      <a:accent2>
        <a:srgbClr val="FF0000"/>
      </a:accent2>
      <a:accent3>
        <a:srgbClr val="FFFF00"/>
      </a:accent3>
      <a:accent4>
        <a:srgbClr val="00ADDC"/>
      </a:accent4>
      <a:accent5>
        <a:srgbClr val="7030A0"/>
      </a:accent5>
      <a:accent6>
        <a:srgbClr val="1AB39F"/>
      </a:accent6>
      <a:hlink>
        <a:srgbClr val="EB8803"/>
      </a:hlink>
      <a:folHlink>
        <a:srgbClr val="5F7791"/>
      </a:folHlink>
    </a:clrScheme>
    <a:fontScheme name="1_NC PBS Module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CCFF"/>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99CCFF"/>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NC PBS Module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NC PBS Module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NC PBS Module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NC PBS Module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NC PBS Module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NC PBS Module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NC PBS Module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NC PBS Module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NC PBS Module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NC PBS Module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NC PBS Module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NC PBS Module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NC PBS Module 1 13">
        <a:dk1>
          <a:srgbClr val="000000"/>
        </a:dk1>
        <a:lt1>
          <a:srgbClr val="FFFFFF"/>
        </a:lt1>
        <a:dk2>
          <a:srgbClr val="000000"/>
        </a:dk2>
        <a:lt2>
          <a:srgbClr val="808080"/>
        </a:lt2>
        <a:accent1>
          <a:srgbClr val="FF3399"/>
        </a:accent1>
        <a:accent2>
          <a:srgbClr val="00FFCC"/>
        </a:accent2>
        <a:accent3>
          <a:srgbClr val="FFFFFF"/>
        </a:accent3>
        <a:accent4>
          <a:srgbClr val="000000"/>
        </a:accent4>
        <a:accent5>
          <a:srgbClr val="FFADCA"/>
        </a:accent5>
        <a:accent6>
          <a:srgbClr val="00E7B9"/>
        </a:accent6>
        <a:hlink>
          <a:srgbClr val="66FF33"/>
        </a:hlink>
        <a:folHlink>
          <a:srgbClr val="003399"/>
        </a:folHlink>
      </a:clrScheme>
      <a:clrMap bg1="lt1" tx1="dk1" bg2="lt2" tx2="dk2" accent1="accent1" accent2="accent2" accent3="accent3" accent4="accent4" accent5="accent5" accent6="accent6" hlink="hlink" folHlink="folHlink"/>
    </a:extraClrScheme>
    <a:extraClrScheme>
      <a:clrScheme name="1_NC PBS Module 1 14">
        <a:dk1>
          <a:srgbClr val="000000"/>
        </a:dk1>
        <a:lt1>
          <a:srgbClr val="FFFFFF"/>
        </a:lt1>
        <a:dk2>
          <a:srgbClr val="000000"/>
        </a:dk2>
        <a:lt2>
          <a:srgbClr val="808080"/>
        </a:lt2>
        <a:accent1>
          <a:srgbClr val="FF00FF"/>
        </a:accent1>
        <a:accent2>
          <a:srgbClr val="30C5C2"/>
        </a:accent2>
        <a:accent3>
          <a:srgbClr val="FFFFFF"/>
        </a:accent3>
        <a:accent4>
          <a:srgbClr val="000000"/>
        </a:accent4>
        <a:accent5>
          <a:srgbClr val="FFAAFF"/>
        </a:accent5>
        <a:accent6>
          <a:srgbClr val="2AB2B0"/>
        </a:accent6>
        <a:hlink>
          <a:srgbClr val="73C10B"/>
        </a:hlink>
        <a:folHlink>
          <a:srgbClr val="003366"/>
        </a:folHlink>
      </a:clrScheme>
      <a:clrMap bg1="lt1" tx1="dk1" bg2="lt2" tx2="dk2" accent1="accent1" accent2="accent2" accent3="accent3" accent4="accent4" accent5="accent5" accent6="accent6" hlink="hlink" folHlink="folHlink"/>
    </a:extraClrScheme>
    <a:extraClrScheme>
      <a:clrScheme name="1_NC PBS Module 1 15">
        <a:dk1>
          <a:srgbClr val="000000"/>
        </a:dk1>
        <a:lt1>
          <a:srgbClr val="FFFFFF"/>
        </a:lt1>
        <a:dk2>
          <a:srgbClr val="000000"/>
        </a:dk2>
        <a:lt2>
          <a:srgbClr val="808080"/>
        </a:lt2>
        <a:accent1>
          <a:srgbClr val="FF00FF"/>
        </a:accent1>
        <a:accent2>
          <a:srgbClr val="30C5C2"/>
        </a:accent2>
        <a:accent3>
          <a:srgbClr val="FFFFFF"/>
        </a:accent3>
        <a:accent4>
          <a:srgbClr val="000000"/>
        </a:accent4>
        <a:accent5>
          <a:srgbClr val="FFAAFF"/>
        </a:accent5>
        <a:accent6>
          <a:srgbClr val="2AB2B0"/>
        </a:accent6>
        <a:hlink>
          <a:srgbClr val="73C10B"/>
        </a:hlink>
        <a:folHlink>
          <a:srgbClr val="00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19730</TotalTime>
  <Words>15627</Words>
  <Application>Microsoft Office PowerPoint</Application>
  <PresentationFormat>On-screen Show (4:3)</PresentationFormat>
  <Paragraphs>2346</Paragraphs>
  <Slides>162</Slides>
  <Notes>132</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162</vt:i4>
      </vt:variant>
    </vt:vector>
  </HeadingPairs>
  <TitlesOfParts>
    <vt:vector size="167" baseType="lpstr">
      <vt:lpstr>1_NC PBS Module 1</vt:lpstr>
      <vt:lpstr>Clip</vt:lpstr>
      <vt:lpstr>Worksheet</vt:lpstr>
      <vt:lpstr>Slide</vt:lpstr>
      <vt:lpstr>Visio</vt:lpstr>
      <vt:lpstr>PBIS Team Training</vt:lpstr>
      <vt:lpstr>Slide 2</vt:lpstr>
      <vt:lpstr>Modules developed by  the University of Missouri  Center for School-wide PBIS  and revised by  North Carolina PBIS Trainers</vt:lpstr>
      <vt:lpstr>Expectations </vt:lpstr>
      <vt:lpstr>Attention Signal</vt:lpstr>
      <vt:lpstr>Welcome to Module 3 PBIS Training!</vt:lpstr>
      <vt:lpstr>Training Objectives</vt:lpstr>
      <vt:lpstr>  Module Three Outcomes</vt:lpstr>
      <vt:lpstr>Activity</vt:lpstr>
      <vt:lpstr>PBIS Tertiary Support is:</vt:lpstr>
      <vt:lpstr>Slide 11</vt:lpstr>
      <vt:lpstr>Slide 12</vt:lpstr>
      <vt:lpstr>Slide 13</vt:lpstr>
      <vt:lpstr>Slide 14</vt:lpstr>
      <vt:lpstr>Slide 15</vt:lpstr>
      <vt:lpstr>Slide 16</vt:lpstr>
      <vt:lpstr>Slide 17</vt:lpstr>
      <vt:lpstr>Tertiary Implementation:   Systems, Practices, &amp; Data  to Support Individuals</vt:lpstr>
      <vt:lpstr>Slide 19</vt:lpstr>
      <vt:lpstr>Data Collection Strategies &amp; Tools</vt:lpstr>
      <vt:lpstr> Clear Definition of  Problem Behavior </vt:lpstr>
      <vt:lpstr>Slide 22</vt:lpstr>
      <vt:lpstr>Slide 23</vt:lpstr>
      <vt:lpstr>Slide 24</vt:lpstr>
      <vt:lpstr>Data Collection Strategies</vt:lpstr>
      <vt:lpstr>Data Collection Strategies</vt:lpstr>
      <vt:lpstr>“Think sheets”</vt:lpstr>
      <vt:lpstr>DBRs</vt:lpstr>
      <vt:lpstr>Characteristics of DBR</vt:lpstr>
      <vt:lpstr>Potential Uses for the DBR</vt:lpstr>
      <vt:lpstr>A systematic DBR possesses the following 4 characteristics:</vt:lpstr>
      <vt:lpstr>How are DBR data summarized?</vt:lpstr>
      <vt:lpstr>DBR Considerations</vt:lpstr>
      <vt:lpstr>Slide 34</vt:lpstr>
      <vt:lpstr>Slide 35</vt:lpstr>
      <vt:lpstr>Slide 36</vt:lpstr>
      <vt:lpstr>Classroom Assessment</vt:lpstr>
      <vt:lpstr>Data Considerations</vt:lpstr>
      <vt:lpstr>Data Considerations</vt:lpstr>
      <vt:lpstr>Activity: Tertiary Data</vt:lpstr>
      <vt:lpstr>Slide 41</vt:lpstr>
      <vt:lpstr>Activity</vt:lpstr>
      <vt:lpstr>Critical Elements of Tertiary Systems </vt:lpstr>
      <vt:lpstr>Tertiary Systems Considerations</vt:lpstr>
      <vt:lpstr>Why do we need Tertiary Systems?</vt:lpstr>
      <vt:lpstr>Team Structure Consideration</vt:lpstr>
      <vt:lpstr>Most Common Team Structures</vt:lpstr>
      <vt:lpstr>Slide 48</vt:lpstr>
      <vt:lpstr>Slide 49</vt:lpstr>
      <vt:lpstr>Team Responsibilities:   Create the Tertiary System</vt:lpstr>
      <vt:lpstr>Team Responsibilities:  Implement the Tertiary System</vt:lpstr>
      <vt:lpstr>Team Responsibilities:  Monitor the Tertiary System</vt:lpstr>
      <vt:lpstr>Activity:  Tertiary Team </vt:lpstr>
      <vt:lpstr>Create the System: Working Smarter</vt:lpstr>
      <vt:lpstr>Three Important Themes</vt:lpstr>
      <vt:lpstr>Data Decision Rules </vt:lpstr>
      <vt:lpstr>Examples</vt:lpstr>
      <vt:lpstr>Activity:   Tertiary Data Decision Rules</vt:lpstr>
      <vt:lpstr>Systems for Individual Students</vt:lpstr>
      <vt:lpstr>Referral Process</vt:lpstr>
      <vt:lpstr>Referral Process</vt:lpstr>
      <vt:lpstr>Referral Process</vt:lpstr>
      <vt:lpstr>Individual Student Referral Process</vt:lpstr>
      <vt:lpstr>Team Discussion</vt:lpstr>
      <vt:lpstr>Activity: Tertiary Systems</vt:lpstr>
      <vt:lpstr>Slide 66</vt:lpstr>
      <vt:lpstr>Slide 67</vt:lpstr>
      <vt:lpstr>Functional Assessment &amp; Intervention</vt:lpstr>
      <vt:lpstr>Slide 69</vt:lpstr>
      <vt:lpstr>Both Identify:</vt:lpstr>
      <vt:lpstr>Behavior</vt:lpstr>
      <vt:lpstr>Behavior</vt:lpstr>
      <vt:lpstr>Setting Events</vt:lpstr>
      <vt:lpstr>Setting Events</vt:lpstr>
      <vt:lpstr>Antecedent</vt:lpstr>
      <vt:lpstr>Antecedent</vt:lpstr>
      <vt:lpstr>Consequence</vt:lpstr>
      <vt:lpstr>Slide 78</vt:lpstr>
      <vt:lpstr>Function …</vt:lpstr>
      <vt:lpstr>Only Two Basic Functions</vt:lpstr>
      <vt:lpstr>Hypothesis Statements</vt:lpstr>
      <vt:lpstr>Hypothesis Statements</vt:lpstr>
      <vt:lpstr>Slide 83</vt:lpstr>
      <vt:lpstr>Identifying the function helps:</vt:lpstr>
      <vt:lpstr>Slide 85</vt:lpstr>
      <vt:lpstr>Teacher-Led  Behavior Support</vt:lpstr>
      <vt:lpstr>Teacher – Led Support</vt:lpstr>
      <vt:lpstr>Teacher – Led Support</vt:lpstr>
      <vt:lpstr>Behavior Contract</vt:lpstr>
      <vt:lpstr>Behavioral Contracts</vt:lpstr>
      <vt:lpstr>Steps for Designing Behavior Contracts</vt:lpstr>
      <vt:lpstr>Steps for Designing Behavior Contracts</vt:lpstr>
      <vt:lpstr>Steps for Designing Behavior Contracts (continued)</vt:lpstr>
      <vt:lpstr>Steps for Designing Behavior Contracts (continued)</vt:lpstr>
      <vt:lpstr>Steps for Designing Behavior Contracts (continued)</vt:lpstr>
      <vt:lpstr>Sample Contracts</vt:lpstr>
      <vt:lpstr>Slide 97</vt:lpstr>
      <vt:lpstr>Teacher Led Support- How they connect to the problem solving process</vt:lpstr>
      <vt:lpstr>TIPS Problem Solving Worksheet</vt:lpstr>
      <vt:lpstr>Slide 100</vt:lpstr>
      <vt:lpstr>Slide 101</vt:lpstr>
      <vt:lpstr>Teacher-Led Functional Support:  Competing Pathways</vt:lpstr>
      <vt:lpstr>Competing Pathways:  Chart Behavior &amp; Hypothesize</vt:lpstr>
      <vt:lpstr>Competing Pathways:  Identify Replacement Behavior(s)</vt:lpstr>
      <vt:lpstr>Competing Pathways: Identify Interventions</vt:lpstr>
      <vt:lpstr>Case Study:  Eddie</vt:lpstr>
      <vt:lpstr>Case Study: Eddie</vt:lpstr>
      <vt:lpstr> Designing Functional Interventions</vt:lpstr>
      <vt:lpstr>Hypothesis</vt:lpstr>
      <vt:lpstr>Replacement Behavior</vt:lpstr>
      <vt:lpstr>Slide 111</vt:lpstr>
      <vt:lpstr>Utilizing the Competing Behavior Pathways Strategies Sheet</vt:lpstr>
      <vt:lpstr>Intervention &amp; Support Strategies: Eddie’s Plan</vt:lpstr>
      <vt:lpstr>Implement the Strategies</vt:lpstr>
      <vt:lpstr>Eddie’s Plan Example</vt:lpstr>
      <vt:lpstr>Evaluate</vt:lpstr>
      <vt:lpstr>Eddie’s Plan Review</vt:lpstr>
      <vt:lpstr>Case Study Practice: Shane</vt:lpstr>
      <vt:lpstr>  Teacher led Functional Assessment of Behavior:  ERASE</vt:lpstr>
      <vt:lpstr>Slide 120</vt:lpstr>
      <vt:lpstr>ERASE:  Explain</vt:lpstr>
      <vt:lpstr>ERASE:  Reason</vt:lpstr>
      <vt:lpstr>ERASE:  Reason</vt:lpstr>
      <vt:lpstr>ERASE:  Reason</vt:lpstr>
      <vt:lpstr>ERASE:  Appropriate</vt:lpstr>
      <vt:lpstr>ERASE:  Support</vt:lpstr>
      <vt:lpstr>ERASE:  Support</vt:lpstr>
      <vt:lpstr>ERASE:  Support</vt:lpstr>
      <vt:lpstr>ERASE:  Evaluate</vt:lpstr>
      <vt:lpstr>Slide 130</vt:lpstr>
      <vt:lpstr>Activity</vt:lpstr>
      <vt:lpstr>Activity:  Paper Kids</vt:lpstr>
      <vt:lpstr>Recommendations</vt:lpstr>
      <vt:lpstr>Recommendations</vt:lpstr>
      <vt:lpstr>Activity:  Tertiary Practices</vt:lpstr>
      <vt:lpstr>Additional training available for the team in your school that will providing support and practicing the FBA/BIP processes</vt:lpstr>
      <vt:lpstr>Slide 137</vt:lpstr>
      <vt:lpstr>Using the Referrals by Student report as a Universal Screening Tool- Who?</vt:lpstr>
      <vt:lpstr>When?</vt:lpstr>
      <vt:lpstr>When?</vt:lpstr>
      <vt:lpstr>What?</vt:lpstr>
      <vt:lpstr>Where?</vt:lpstr>
      <vt:lpstr>Why?</vt:lpstr>
      <vt:lpstr>Do we have a problem?</vt:lpstr>
      <vt:lpstr>Slide 145</vt:lpstr>
      <vt:lpstr>Problem Statements</vt:lpstr>
      <vt:lpstr>Slide 147</vt:lpstr>
      <vt:lpstr>Slide 148</vt:lpstr>
      <vt:lpstr>Solutions – Generic Strategies</vt:lpstr>
      <vt:lpstr>Slide 150</vt:lpstr>
      <vt:lpstr>Slide 151</vt:lpstr>
      <vt:lpstr>Slide 152</vt:lpstr>
      <vt:lpstr>Slide 153</vt:lpstr>
      <vt:lpstr>Slide 154</vt:lpstr>
      <vt:lpstr>Slide 155</vt:lpstr>
      <vt:lpstr>Slide 156</vt:lpstr>
      <vt:lpstr>Problem Solving Practice</vt:lpstr>
      <vt:lpstr>Planning for Implementation </vt:lpstr>
      <vt:lpstr>Action Planning</vt:lpstr>
      <vt:lpstr>Short-term Action Planning</vt:lpstr>
      <vt:lpstr>Additional Tools and Support</vt:lpstr>
      <vt:lpstr>Conclusion of Module 3</vt:lpstr>
    </vt:vector>
  </TitlesOfParts>
  <Company>Pender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Carolina Positive Behavioral Support Initiative</dc:title>
  <dc:creator>Heather Ertzberger</dc:creator>
  <cp:lastModifiedBy>heather</cp:lastModifiedBy>
  <cp:revision>401</cp:revision>
  <dcterms:created xsi:type="dcterms:W3CDTF">2006-02-08T14:25:00Z</dcterms:created>
  <dcterms:modified xsi:type="dcterms:W3CDTF">2011-07-01T18:08:43Z</dcterms:modified>
</cp:coreProperties>
</file>